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8" r:id="rId2"/>
    <p:sldId id="278" r:id="rId3"/>
    <p:sldId id="309" r:id="rId4"/>
    <p:sldId id="311" r:id="rId5"/>
    <p:sldId id="312" r:id="rId6"/>
    <p:sldId id="313" r:id="rId7"/>
    <p:sldId id="320" r:id="rId8"/>
    <p:sldId id="328" r:id="rId9"/>
    <p:sldId id="338" r:id="rId10"/>
    <p:sldId id="341" r:id="rId11"/>
    <p:sldId id="340" r:id="rId12"/>
    <p:sldId id="329" r:id="rId13"/>
    <p:sldId id="343" r:id="rId14"/>
    <p:sldId id="342" r:id="rId15"/>
    <p:sldId id="330" r:id="rId16"/>
    <p:sldId id="335" r:id="rId17"/>
    <p:sldId id="344" r:id="rId18"/>
    <p:sldId id="331" r:id="rId19"/>
    <p:sldId id="345" r:id="rId20"/>
    <p:sldId id="336" r:id="rId21"/>
    <p:sldId id="319" r:id="rId22"/>
  </p:sldIdLst>
  <p:sldSz cx="9144000" cy="6858000" type="screen4x3"/>
  <p:notesSz cx="6807200" cy="99393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5" autoAdjust="0"/>
    <p:restoredTop sz="88364" autoAdjust="0"/>
  </p:normalViewPr>
  <p:slideViewPr>
    <p:cSldViewPr>
      <p:cViewPr>
        <p:scale>
          <a:sx n="66" d="100"/>
          <a:sy n="66" d="100"/>
        </p:scale>
        <p:origin x="1872" y="2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C4687F-488D-45BA-8CB7-7AA4A8A06495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A88EAC2-E0DC-4565-927A-52218D141611}">
      <dgm:prSet phldrT="[Testo]" custT="1"/>
      <dgm:spPr/>
      <dgm:t>
        <a:bodyPr/>
        <a:lstStyle/>
        <a:p>
          <a:pPr algn="l"/>
          <a:r>
            <a:rPr lang="it-IT" sz="1600" b="1" i="0" dirty="0" smtClean="0">
              <a:solidFill>
                <a:schemeClr val="tx1"/>
              </a:solidFill>
              <a:latin typeface="+mn-lt"/>
            </a:rPr>
            <a:t>Obiettivi:</a:t>
          </a:r>
        </a:p>
        <a:p>
          <a:r>
            <a:rPr lang="it-IT" sz="1600" dirty="0" smtClean="0">
              <a:solidFill>
                <a:schemeClr val="tx1"/>
              </a:solidFill>
            </a:rPr>
            <a:t>- Ridurre le emissioni di gas a effetto serra</a:t>
          </a:r>
        </a:p>
        <a:p>
          <a:r>
            <a:rPr lang="it-IT" sz="1600" dirty="0" smtClean="0">
              <a:solidFill>
                <a:schemeClr val="tx1"/>
              </a:solidFill>
            </a:rPr>
            <a:t>-  favorire modalità di trasporto a basse emissioni </a:t>
          </a:r>
        </a:p>
        <a:p>
          <a:r>
            <a:rPr lang="it-IT" sz="1600" dirty="0" smtClean="0">
              <a:solidFill>
                <a:schemeClr val="tx1"/>
              </a:solidFill>
            </a:rPr>
            <a:t>- Favorire misure di adattamento ai cambiamenti climatici</a:t>
          </a:r>
          <a:endParaRPr lang="it-IT" sz="1600" dirty="0">
            <a:solidFill>
              <a:schemeClr val="tx1"/>
            </a:solidFill>
          </a:endParaRPr>
        </a:p>
      </dgm:t>
    </dgm:pt>
    <dgm:pt modelId="{36C29882-DAEB-43A8-81AB-FE6278669EE9}" type="sibTrans" cxnId="{8A960D1B-056B-445E-A2CF-993059AAB2E5}">
      <dgm:prSet custT="1"/>
      <dgm:spPr/>
      <dgm:t>
        <a:bodyPr/>
        <a:lstStyle/>
        <a:p>
          <a:endParaRPr lang="it-IT" sz="4000">
            <a:solidFill>
              <a:schemeClr val="tx1"/>
            </a:solidFill>
            <a:latin typeface="Interstate Mono - Lgt" pitchFamily="2" charset="0"/>
          </a:endParaRPr>
        </a:p>
      </dgm:t>
    </dgm:pt>
    <dgm:pt modelId="{F74E7AD7-ABB0-4E90-813B-0A7A53A44594}" type="parTrans" cxnId="{8A960D1B-056B-445E-A2CF-993059AAB2E5}">
      <dgm:prSet/>
      <dgm:spPr/>
      <dgm:t>
        <a:bodyPr/>
        <a:lstStyle/>
        <a:p>
          <a:endParaRPr lang="it-IT" sz="2000">
            <a:solidFill>
              <a:schemeClr val="tx1"/>
            </a:solidFill>
            <a:latin typeface="Interstate Mono - Lgt" pitchFamily="2" charset="0"/>
          </a:endParaRPr>
        </a:p>
      </dgm:t>
    </dgm:pt>
    <dgm:pt modelId="{40893792-782C-448C-8846-5B80B9B5E180}">
      <dgm:prSet/>
      <dgm:spPr/>
      <dgm:t>
        <a:bodyPr/>
        <a:lstStyle/>
        <a:p>
          <a:r>
            <a:rPr lang="it-IT" b="1" smtClean="0">
              <a:solidFill>
                <a:schemeClr val="tx1"/>
              </a:solidFill>
            </a:rPr>
            <a:t>Budget</a:t>
          </a:r>
          <a:r>
            <a:rPr lang="it-IT" smtClean="0">
              <a:solidFill>
                <a:schemeClr val="tx1"/>
              </a:solidFill>
            </a:rPr>
            <a:t>: l'ammontare complessivo delle risorse destinate al finanziamento dei progetti è pari a 15 milioni di euro. Ciascuna istanza ammessa è finanziata per il suo complessivo importo fino ad una soglia massima finanziabile di </a:t>
          </a:r>
          <a:r>
            <a:rPr lang="it-IT" b="1" smtClean="0">
              <a:solidFill>
                <a:schemeClr val="tx1"/>
              </a:solidFill>
            </a:rPr>
            <a:t>1 milione di euro iva inclusa </a:t>
          </a:r>
          <a:endParaRPr lang="it-IT" b="1" i="0" dirty="0">
            <a:solidFill>
              <a:schemeClr val="tx1"/>
            </a:solidFill>
          </a:endParaRPr>
        </a:p>
      </dgm:t>
    </dgm:pt>
    <dgm:pt modelId="{C90D1FBD-1317-4625-8239-E8465CB4C7AC}" type="parTrans" cxnId="{675A0157-8B74-4706-9BA0-7E3B5AC6715A}">
      <dgm:prSet/>
      <dgm:spPr/>
      <dgm:t>
        <a:bodyPr/>
        <a:lstStyle/>
        <a:p>
          <a:endParaRPr lang="it-IT"/>
        </a:p>
      </dgm:t>
    </dgm:pt>
    <dgm:pt modelId="{35CE8302-C643-48CB-A077-C0D4697A7A2A}" type="sibTrans" cxnId="{675A0157-8B74-4706-9BA0-7E3B5AC6715A}">
      <dgm:prSet/>
      <dgm:spPr/>
      <dgm:t>
        <a:bodyPr/>
        <a:lstStyle/>
        <a:p>
          <a:endParaRPr lang="it-IT"/>
        </a:p>
      </dgm:t>
    </dgm:pt>
    <dgm:pt modelId="{36455D00-57B0-4142-A9F0-72918C3CD3DA}">
      <dgm:prSet/>
      <dgm:spPr/>
      <dgm:t>
        <a:bodyPr/>
        <a:lstStyle/>
        <a:p>
          <a:r>
            <a:rPr lang="it-IT" b="1" dirty="0" smtClean="0">
              <a:solidFill>
                <a:schemeClr val="tx1"/>
              </a:solidFill>
            </a:rPr>
            <a:t>Beneficiari</a:t>
          </a:r>
          <a:r>
            <a:rPr lang="it-IT" dirty="0" smtClean="0">
              <a:solidFill>
                <a:schemeClr val="tx1"/>
              </a:solidFill>
            </a:rPr>
            <a:t>: comuni di isole minori non connesse alla rete elettrica nazionale. I soggetti beneficiari possono presentare istanza di finanziamento in via autonoma o congiuntamente ad altri enti pubblici, anche non territoriali, rispetto ai quali il beneficiario assume il ruolo di capofila</a:t>
          </a:r>
          <a:endParaRPr lang="it-IT" i="0" dirty="0">
            <a:solidFill>
              <a:schemeClr val="tx1"/>
            </a:solidFill>
            <a:latin typeface="+mn-lt"/>
          </a:endParaRPr>
        </a:p>
      </dgm:t>
    </dgm:pt>
    <dgm:pt modelId="{52CC2C17-1CBA-4EDD-9460-B15F89CED739}" type="parTrans" cxnId="{991AE5C9-CEA9-479F-AFFC-B3DA13CED4F0}">
      <dgm:prSet/>
      <dgm:spPr/>
      <dgm:t>
        <a:bodyPr/>
        <a:lstStyle/>
        <a:p>
          <a:endParaRPr lang="it-IT"/>
        </a:p>
      </dgm:t>
    </dgm:pt>
    <dgm:pt modelId="{0AF4A13C-52B6-4B30-BF0D-05D92B71B936}" type="sibTrans" cxnId="{991AE5C9-CEA9-479F-AFFC-B3DA13CED4F0}">
      <dgm:prSet/>
      <dgm:spPr/>
      <dgm:t>
        <a:bodyPr/>
        <a:lstStyle/>
        <a:p>
          <a:endParaRPr lang="it-IT"/>
        </a:p>
      </dgm:t>
    </dgm:pt>
    <dgm:pt modelId="{9B12DDD8-3209-4C7C-B505-1EE3A2E6D659}" type="pres">
      <dgm:prSet presAssocID="{AAC4687F-488D-45BA-8CB7-7AA4A8A0649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9654C29-AB82-4149-AA43-39DD70BA37C1}" type="pres">
      <dgm:prSet presAssocID="{AAC4687F-488D-45BA-8CB7-7AA4A8A06495}" presName="dummyMaxCanvas" presStyleCnt="0">
        <dgm:presLayoutVars/>
      </dgm:prSet>
      <dgm:spPr/>
      <dgm:t>
        <a:bodyPr/>
        <a:lstStyle/>
        <a:p>
          <a:endParaRPr lang="it-IT"/>
        </a:p>
      </dgm:t>
    </dgm:pt>
    <dgm:pt modelId="{88E15D6F-B894-9548-89AB-6D946857B0E2}" type="pres">
      <dgm:prSet presAssocID="{AAC4687F-488D-45BA-8CB7-7AA4A8A06495}" presName="ThreeNodes_1" presStyleLbl="node1" presStyleIdx="0" presStyleCnt="3" custLinFactNeighborY="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7927B81-D2AF-2A4D-9BFA-7265EB9BFFB1}" type="pres">
      <dgm:prSet presAssocID="{AAC4687F-488D-45BA-8CB7-7AA4A8A06495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F9A3461-A845-9948-AA89-C154EF1AA9ED}" type="pres">
      <dgm:prSet presAssocID="{AAC4687F-488D-45BA-8CB7-7AA4A8A06495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F18E7C3-F3EB-7949-AF18-8F7C8BE82FFD}" type="pres">
      <dgm:prSet presAssocID="{AAC4687F-488D-45BA-8CB7-7AA4A8A06495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29C859B-0689-4C41-9E96-6D56174B6887}" type="pres">
      <dgm:prSet presAssocID="{AAC4687F-488D-45BA-8CB7-7AA4A8A06495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3C2F52-0D69-BF42-BCE6-54132F4BFA4C}" type="pres">
      <dgm:prSet presAssocID="{AAC4687F-488D-45BA-8CB7-7AA4A8A06495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354F60C-7987-3E4C-BAEA-398A810309B6}" type="pres">
      <dgm:prSet presAssocID="{AAC4687F-488D-45BA-8CB7-7AA4A8A06495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2E52906-F99F-784F-9EBB-1A5C28E0C4D8}" type="pres">
      <dgm:prSet presAssocID="{AAC4687F-488D-45BA-8CB7-7AA4A8A06495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9012E51-C226-42CC-9F7E-68D3AB35FF2A}" type="presOf" srcId="{36455D00-57B0-4142-A9F0-72918C3CD3DA}" destId="{67927B81-D2AF-2A4D-9BFA-7265EB9BFFB1}" srcOrd="0" destOrd="0" presId="urn:microsoft.com/office/officeart/2005/8/layout/vProcess5"/>
    <dgm:cxn modelId="{8A960D1B-056B-445E-A2CF-993059AAB2E5}" srcId="{AAC4687F-488D-45BA-8CB7-7AA4A8A06495}" destId="{0A88EAC2-E0DC-4565-927A-52218D141611}" srcOrd="0" destOrd="0" parTransId="{F74E7AD7-ABB0-4E90-813B-0A7A53A44594}" sibTransId="{36C29882-DAEB-43A8-81AB-FE6278669EE9}"/>
    <dgm:cxn modelId="{30937B88-E644-4275-A0F1-ACCA4B3FA101}" type="presOf" srcId="{36455D00-57B0-4142-A9F0-72918C3CD3DA}" destId="{0354F60C-7987-3E4C-BAEA-398A810309B6}" srcOrd="1" destOrd="0" presId="urn:microsoft.com/office/officeart/2005/8/layout/vProcess5"/>
    <dgm:cxn modelId="{991AE5C9-CEA9-479F-AFFC-B3DA13CED4F0}" srcId="{AAC4687F-488D-45BA-8CB7-7AA4A8A06495}" destId="{36455D00-57B0-4142-A9F0-72918C3CD3DA}" srcOrd="1" destOrd="0" parTransId="{52CC2C17-1CBA-4EDD-9460-B15F89CED739}" sibTransId="{0AF4A13C-52B6-4B30-BF0D-05D92B71B936}"/>
    <dgm:cxn modelId="{7BF02FA7-87E9-473D-8CB1-DFB78B320222}" type="presOf" srcId="{0A88EAC2-E0DC-4565-927A-52218D141611}" destId="{D03C2F52-0D69-BF42-BCE6-54132F4BFA4C}" srcOrd="1" destOrd="0" presId="urn:microsoft.com/office/officeart/2005/8/layout/vProcess5"/>
    <dgm:cxn modelId="{11A73706-9EBA-4BF4-B4EA-39BECB82E148}" type="presOf" srcId="{40893792-782C-448C-8846-5B80B9B5E180}" destId="{D2E52906-F99F-784F-9EBB-1A5C28E0C4D8}" srcOrd="1" destOrd="0" presId="urn:microsoft.com/office/officeart/2005/8/layout/vProcess5"/>
    <dgm:cxn modelId="{675A0157-8B74-4706-9BA0-7E3B5AC6715A}" srcId="{AAC4687F-488D-45BA-8CB7-7AA4A8A06495}" destId="{40893792-782C-448C-8846-5B80B9B5E180}" srcOrd="2" destOrd="0" parTransId="{C90D1FBD-1317-4625-8239-E8465CB4C7AC}" sibTransId="{35CE8302-C643-48CB-A077-C0D4697A7A2A}"/>
    <dgm:cxn modelId="{D3B90C17-A908-44FF-B378-571B9068DD61}" type="presOf" srcId="{0A88EAC2-E0DC-4565-927A-52218D141611}" destId="{88E15D6F-B894-9548-89AB-6D946857B0E2}" srcOrd="0" destOrd="0" presId="urn:microsoft.com/office/officeart/2005/8/layout/vProcess5"/>
    <dgm:cxn modelId="{033D18B5-4029-40FD-BDA1-CEBC4DEB79DA}" type="presOf" srcId="{0AF4A13C-52B6-4B30-BF0D-05D92B71B936}" destId="{829C859B-0689-4C41-9E96-6D56174B6887}" srcOrd="0" destOrd="0" presId="urn:microsoft.com/office/officeart/2005/8/layout/vProcess5"/>
    <dgm:cxn modelId="{4A59755C-11BC-4EAC-9F91-13D7BD976496}" type="presOf" srcId="{36C29882-DAEB-43A8-81AB-FE6278669EE9}" destId="{CF18E7C3-F3EB-7949-AF18-8F7C8BE82FFD}" srcOrd="0" destOrd="0" presId="urn:microsoft.com/office/officeart/2005/8/layout/vProcess5"/>
    <dgm:cxn modelId="{92C502C2-CF26-49C8-8758-2BFAE141BC9E}" type="presOf" srcId="{40893792-782C-448C-8846-5B80B9B5E180}" destId="{AF9A3461-A845-9948-AA89-C154EF1AA9ED}" srcOrd="0" destOrd="0" presId="urn:microsoft.com/office/officeart/2005/8/layout/vProcess5"/>
    <dgm:cxn modelId="{A6EDB12E-A0E8-3B4B-8F52-6774D1F54CF7}" type="presOf" srcId="{AAC4687F-488D-45BA-8CB7-7AA4A8A06495}" destId="{9B12DDD8-3209-4C7C-B505-1EE3A2E6D659}" srcOrd="0" destOrd="0" presId="urn:microsoft.com/office/officeart/2005/8/layout/vProcess5"/>
    <dgm:cxn modelId="{4B0FF0A8-04AC-974B-A945-2BB549BC8F0E}" type="presParOf" srcId="{9B12DDD8-3209-4C7C-B505-1EE3A2E6D659}" destId="{E9654C29-AB82-4149-AA43-39DD70BA37C1}" srcOrd="0" destOrd="0" presId="urn:microsoft.com/office/officeart/2005/8/layout/vProcess5"/>
    <dgm:cxn modelId="{6638A8D6-D6DC-451E-A955-55A912D76944}" type="presParOf" srcId="{9B12DDD8-3209-4C7C-B505-1EE3A2E6D659}" destId="{88E15D6F-B894-9548-89AB-6D946857B0E2}" srcOrd="1" destOrd="0" presId="urn:microsoft.com/office/officeart/2005/8/layout/vProcess5"/>
    <dgm:cxn modelId="{22112E0F-B844-4B8B-922B-F76AE9D38165}" type="presParOf" srcId="{9B12DDD8-3209-4C7C-B505-1EE3A2E6D659}" destId="{67927B81-D2AF-2A4D-9BFA-7265EB9BFFB1}" srcOrd="2" destOrd="0" presId="urn:microsoft.com/office/officeart/2005/8/layout/vProcess5"/>
    <dgm:cxn modelId="{F0E4E999-0B62-48E9-BC8E-FCD5E4B3D9BD}" type="presParOf" srcId="{9B12DDD8-3209-4C7C-B505-1EE3A2E6D659}" destId="{AF9A3461-A845-9948-AA89-C154EF1AA9ED}" srcOrd="3" destOrd="0" presId="urn:microsoft.com/office/officeart/2005/8/layout/vProcess5"/>
    <dgm:cxn modelId="{FFC76F1F-FF6C-42A7-B3D1-8C93C872A9EC}" type="presParOf" srcId="{9B12DDD8-3209-4C7C-B505-1EE3A2E6D659}" destId="{CF18E7C3-F3EB-7949-AF18-8F7C8BE82FFD}" srcOrd="4" destOrd="0" presId="urn:microsoft.com/office/officeart/2005/8/layout/vProcess5"/>
    <dgm:cxn modelId="{F41349FE-5214-42F7-A303-42F0B506048A}" type="presParOf" srcId="{9B12DDD8-3209-4C7C-B505-1EE3A2E6D659}" destId="{829C859B-0689-4C41-9E96-6D56174B6887}" srcOrd="5" destOrd="0" presId="urn:microsoft.com/office/officeart/2005/8/layout/vProcess5"/>
    <dgm:cxn modelId="{1422632C-1669-4532-B3C3-59D0F52C95B6}" type="presParOf" srcId="{9B12DDD8-3209-4C7C-B505-1EE3A2E6D659}" destId="{D03C2F52-0D69-BF42-BCE6-54132F4BFA4C}" srcOrd="6" destOrd="0" presId="urn:microsoft.com/office/officeart/2005/8/layout/vProcess5"/>
    <dgm:cxn modelId="{B797F5E3-C1D9-49FA-A898-5DE13AEBD991}" type="presParOf" srcId="{9B12DDD8-3209-4C7C-B505-1EE3A2E6D659}" destId="{0354F60C-7987-3E4C-BAEA-398A810309B6}" srcOrd="7" destOrd="0" presId="urn:microsoft.com/office/officeart/2005/8/layout/vProcess5"/>
    <dgm:cxn modelId="{EE47AAE4-C363-49D0-940D-FEDB34F53C15}" type="presParOf" srcId="{9B12DDD8-3209-4C7C-B505-1EE3A2E6D659}" destId="{D2E52906-F99F-784F-9EBB-1A5C28E0C4D8}" srcOrd="8" destOrd="0" presId="urn:microsoft.com/office/officeart/2005/8/layout/v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5DE122-FD8F-46AC-99D3-93BB70E39F2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B286404-D8FF-4CB5-8BFE-2FF20A113BD1}">
      <dgm:prSet custT="1"/>
      <dgm:spPr/>
      <dgm:t>
        <a:bodyPr/>
        <a:lstStyle/>
        <a:p>
          <a:r>
            <a:rPr lang="it-IT" sz="1400" dirty="0"/>
            <a:t>conversione dei sistemi di irrigazione e riduzione delle perdite nelle reti idriche</a:t>
          </a:r>
          <a:endParaRPr lang="en-GB" sz="1400" dirty="0"/>
        </a:p>
      </dgm:t>
    </dgm:pt>
    <dgm:pt modelId="{E71D6905-3AEE-4D27-A4BB-D0C3CCC1FB0D}" type="parTrans" cxnId="{6E21310E-B058-498D-9A29-4E8BAC60FBBB}">
      <dgm:prSet/>
      <dgm:spPr/>
      <dgm:t>
        <a:bodyPr/>
        <a:lstStyle/>
        <a:p>
          <a:endParaRPr lang="it-IT"/>
        </a:p>
      </dgm:t>
    </dgm:pt>
    <dgm:pt modelId="{C1E46972-6314-4090-AAF2-71D971A1823C}" type="sibTrans" cxnId="{6E21310E-B058-498D-9A29-4E8BAC60FBBB}">
      <dgm:prSet/>
      <dgm:spPr/>
      <dgm:t>
        <a:bodyPr/>
        <a:lstStyle/>
        <a:p>
          <a:endParaRPr lang="it-IT"/>
        </a:p>
      </dgm:t>
    </dgm:pt>
    <dgm:pt modelId="{D80EFB8B-D4C4-4D83-9FFC-34ECA5906D34}">
      <dgm:prSet custT="1"/>
      <dgm:spPr/>
      <dgm:t>
        <a:bodyPr/>
        <a:lstStyle/>
        <a:p>
          <a:r>
            <a:rPr lang="it-IT" sz="1400" dirty="0"/>
            <a:t>interventi di manutenzione e tutela degli ecosistemi interni</a:t>
          </a:r>
          <a:endParaRPr lang="en-GB" sz="1400" dirty="0"/>
        </a:p>
      </dgm:t>
    </dgm:pt>
    <dgm:pt modelId="{81A4EBB3-EA6E-419E-8AF6-2FFD03CCCC0B}" type="parTrans" cxnId="{DCEA12DC-252F-4C17-A95C-C96109BC3326}">
      <dgm:prSet/>
      <dgm:spPr/>
      <dgm:t>
        <a:bodyPr/>
        <a:lstStyle/>
        <a:p>
          <a:endParaRPr lang="it-IT"/>
        </a:p>
      </dgm:t>
    </dgm:pt>
    <dgm:pt modelId="{4D3EF929-05C9-435C-BC09-A7FF34D95705}" type="sibTrans" cxnId="{DCEA12DC-252F-4C17-A95C-C96109BC3326}">
      <dgm:prSet/>
      <dgm:spPr/>
      <dgm:t>
        <a:bodyPr/>
        <a:lstStyle/>
        <a:p>
          <a:endParaRPr lang="it-IT"/>
        </a:p>
      </dgm:t>
    </dgm:pt>
    <dgm:pt modelId="{DEFBEEDC-C1D8-4FCC-BFF3-19F85218FC81}">
      <dgm:prSet custT="1"/>
      <dgm:spPr/>
      <dgm:t>
        <a:bodyPr/>
        <a:lstStyle/>
        <a:p>
          <a:r>
            <a:rPr lang="it-IT" sz="1400" dirty="0"/>
            <a:t>realizzazione di alberature e modifica delle pavimentazioni urbane per la riduzione degli impatti delle ondate di calore</a:t>
          </a:r>
          <a:endParaRPr lang="en-GB" sz="1400" dirty="0"/>
        </a:p>
      </dgm:t>
    </dgm:pt>
    <dgm:pt modelId="{B2B5AF5B-F4E1-4A7A-A197-94E42804E7E9}" type="parTrans" cxnId="{E66ADD4E-A4D3-46EF-9F28-883DD80EC430}">
      <dgm:prSet/>
      <dgm:spPr/>
      <dgm:t>
        <a:bodyPr/>
        <a:lstStyle/>
        <a:p>
          <a:endParaRPr lang="it-IT"/>
        </a:p>
      </dgm:t>
    </dgm:pt>
    <dgm:pt modelId="{65CD03C7-65C3-4211-BD27-985E7BA7BFFB}" type="sibTrans" cxnId="{E66ADD4E-A4D3-46EF-9F28-883DD80EC430}">
      <dgm:prSet/>
      <dgm:spPr/>
      <dgm:t>
        <a:bodyPr/>
        <a:lstStyle/>
        <a:p>
          <a:endParaRPr lang="it-IT"/>
        </a:p>
      </dgm:t>
    </dgm:pt>
    <dgm:pt modelId="{1950AB16-A659-41CA-83D4-9612C7F096D6}">
      <dgm:prSet custT="1"/>
      <dgm:spPr/>
      <dgm:t>
        <a:bodyPr/>
        <a:lstStyle/>
        <a:p>
          <a:r>
            <a:rPr lang="it-IT" sz="1400" dirty="0"/>
            <a:t>sistemi di dissalazione </a:t>
          </a:r>
          <a:r>
            <a:rPr lang="it-IT" sz="1400" dirty="0" smtClean="0"/>
            <a:t>alimentati </a:t>
          </a:r>
          <a:r>
            <a:rPr lang="it-IT" sz="1400" dirty="0"/>
            <a:t>prevalentemente da fonti rinnovabili</a:t>
          </a:r>
          <a:endParaRPr lang="en-GB" sz="1400" dirty="0"/>
        </a:p>
      </dgm:t>
    </dgm:pt>
    <dgm:pt modelId="{33529B2E-0E0E-4754-8304-B026EFB04AE8}" type="parTrans" cxnId="{4FCBD71C-28C2-4151-9A7A-134EB5624417}">
      <dgm:prSet/>
      <dgm:spPr/>
      <dgm:t>
        <a:bodyPr/>
        <a:lstStyle/>
        <a:p>
          <a:endParaRPr lang="it-IT"/>
        </a:p>
      </dgm:t>
    </dgm:pt>
    <dgm:pt modelId="{5BF36A47-0E84-4A07-9DF9-5E10E465E838}" type="sibTrans" cxnId="{4FCBD71C-28C2-4151-9A7A-134EB5624417}">
      <dgm:prSet/>
      <dgm:spPr/>
      <dgm:t>
        <a:bodyPr/>
        <a:lstStyle/>
        <a:p>
          <a:endParaRPr lang="it-IT"/>
        </a:p>
      </dgm:t>
    </dgm:pt>
    <dgm:pt modelId="{428C43BF-3855-4766-A7E1-FD7E8D7397B0}" type="pres">
      <dgm:prSet presAssocID="{575DE122-FD8F-46AC-99D3-93BB70E39F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7966BFE-7587-49B2-93D7-02B0DFA214F4}" type="pres">
      <dgm:prSet presAssocID="{8B286404-D8FF-4CB5-8BFE-2FF20A113BD1}" presName="compNode" presStyleCnt="0"/>
      <dgm:spPr/>
    </dgm:pt>
    <dgm:pt modelId="{E64ED86C-C5BF-43FD-8695-66B3F5EAEA66}" type="pres">
      <dgm:prSet presAssocID="{8B286404-D8FF-4CB5-8BFE-2FF20A113BD1}" presName="pict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B91EEAE8-B785-4334-905B-C896B63B3B61}" type="pres">
      <dgm:prSet presAssocID="{8B286404-D8FF-4CB5-8BFE-2FF20A113BD1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C47200-EBB5-4A2A-8D2D-067D0FADE832}" type="pres">
      <dgm:prSet presAssocID="{C1E46972-6314-4090-AAF2-71D971A1823C}" presName="sibTrans" presStyleLbl="sibTrans2D1" presStyleIdx="0" presStyleCnt="0"/>
      <dgm:spPr/>
      <dgm:t>
        <a:bodyPr/>
        <a:lstStyle/>
        <a:p>
          <a:endParaRPr lang="it-IT"/>
        </a:p>
      </dgm:t>
    </dgm:pt>
    <dgm:pt modelId="{05A4B3B2-BD7B-4039-A67D-915430648007}" type="pres">
      <dgm:prSet presAssocID="{D80EFB8B-D4C4-4D83-9FFC-34ECA5906D34}" presName="compNode" presStyleCnt="0"/>
      <dgm:spPr/>
    </dgm:pt>
    <dgm:pt modelId="{17BF9F71-395C-482E-98C1-66E2CC5E9E2A}" type="pres">
      <dgm:prSet presAssocID="{D80EFB8B-D4C4-4D83-9FFC-34ECA5906D34}" presName="pictRect" presStyleLbl="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4AF5DD6A-82C0-4F59-A69F-FF26EEDF67BB}" type="pres">
      <dgm:prSet presAssocID="{D80EFB8B-D4C4-4D83-9FFC-34ECA5906D34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0FEA7C3-3655-4230-8478-517C5A72F945}" type="pres">
      <dgm:prSet presAssocID="{4D3EF929-05C9-435C-BC09-A7FF34D95705}" presName="sibTrans" presStyleLbl="sibTrans2D1" presStyleIdx="0" presStyleCnt="0"/>
      <dgm:spPr/>
      <dgm:t>
        <a:bodyPr/>
        <a:lstStyle/>
        <a:p>
          <a:endParaRPr lang="it-IT"/>
        </a:p>
      </dgm:t>
    </dgm:pt>
    <dgm:pt modelId="{D64AF0E0-9D1F-4729-8FE7-5D4F0002B150}" type="pres">
      <dgm:prSet presAssocID="{DEFBEEDC-C1D8-4FCC-BFF3-19F85218FC81}" presName="compNode" presStyleCnt="0"/>
      <dgm:spPr/>
    </dgm:pt>
    <dgm:pt modelId="{DDC0FF65-0F18-47EE-971C-4DF36B58EFA4}" type="pres">
      <dgm:prSet presAssocID="{DEFBEEDC-C1D8-4FCC-BFF3-19F85218FC81}" presName="pictRect" presStyleLbl="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58DE3EF2-253B-4DAE-BC6F-FC53227DECD5}" type="pres">
      <dgm:prSet presAssocID="{DEFBEEDC-C1D8-4FCC-BFF3-19F85218FC81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1F394E5-9459-40B7-9323-205B9D9C47A8}" type="pres">
      <dgm:prSet presAssocID="{65CD03C7-65C3-4211-BD27-985E7BA7BFFB}" presName="sibTrans" presStyleLbl="sibTrans2D1" presStyleIdx="0" presStyleCnt="0"/>
      <dgm:spPr/>
      <dgm:t>
        <a:bodyPr/>
        <a:lstStyle/>
        <a:p>
          <a:endParaRPr lang="it-IT"/>
        </a:p>
      </dgm:t>
    </dgm:pt>
    <dgm:pt modelId="{0D62718F-4C71-4E3A-AAE5-B0E9A46F2B7F}" type="pres">
      <dgm:prSet presAssocID="{1950AB16-A659-41CA-83D4-9612C7F096D6}" presName="compNode" presStyleCnt="0"/>
      <dgm:spPr/>
    </dgm:pt>
    <dgm:pt modelId="{5D98CB08-7643-4CFC-A240-0167AB6520D0}" type="pres">
      <dgm:prSet presAssocID="{1950AB16-A659-41CA-83D4-9612C7F096D6}" presName="pictRect" presStyleLbl="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6DE09F25-5B40-45B2-84D3-6889E6E2C95A}" type="pres">
      <dgm:prSet presAssocID="{1950AB16-A659-41CA-83D4-9612C7F096D6}" presName="textRect" presStyleLbl="revTx" presStyleIdx="3" presStyleCnt="4" custScaleX="11591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2879F85-4F29-8048-9608-1AC9113EAEB2}" type="presOf" srcId="{8B286404-D8FF-4CB5-8BFE-2FF20A113BD1}" destId="{B91EEAE8-B785-4334-905B-C896B63B3B61}" srcOrd="0" destOrd="0" presId="urn:microsoft.com/office/officeart/2005/8/layout/pList1"/>
    <dgm:cxn modelId="{DCEA12DC-252F-4C17-A95C-C96109BC3326}" srcId="{575DE122-FD8F-46AC-99D3-93BB70E39F2D}" destId="{D80EFB8B-D4C4-4D83-9FFC-34ECA5906D34}" srcOrd="1" destOrd="0" parTransId="{81A4EBB3-EA6E-419E-8AF6-2FFD03CCCC0B}" sibTransId="{4D3EF929-05C9-435C-BC09-A7FF34D95705}"/>
    <dgm:cxn modelId="{7498095C-B2C8-814F-91A4-1A433BEF44ED}" type="presOf" srcId="{1950AB16-A659-41CA-83D4-9612C7F096D6}" destId="{6DE09F25-5B40-45B2-84D3-6889E6E2C95A}" srcOrd="0" destOrd="0" presId="urn:microsoft.com/office/officeart/2005/8/layout/pList1"/>
    <dgm:cxn modelId="{C8BA65DC-2719-564C-9538-AC7C2F97FDA5}" type="presOf" srcId="{575DE122-FD8F-46AC-99D3-93BB70E39F2D}" destId="{428C43BF-3855-4766-A7E1-FD7E8D7397B0}" srcOrd="0" destOrd="0" presId="urn:microsoft.com/office/officeart/2005/8/layout/pList1"/>
    <dgm:cxn modelId="{E66ADD4E-A4D3-46EF-9F28-883DD80EC430}" srcId="{575DE122-FD8F-46AC-99D3-93BB70E39F2D}" destId="{DEFBEEDC-C1D8-4FCC-BFF3-19F85218FC81}" srcOrd="2" destOrd="0" parTransId="{B2B5AF5B-F4E1-4A7A-A197-94E42804E7E9}" sibTransId="{65CD03C7-65C3-4211-BD27-985E7BA7BFFB}"/>
    <dgm:cxn modelId="{6E21310E-B058-498D-9A29-4E8BAC60FBBB}" srcId="{575DE122-FD8F-46AC-99D3-93BB70E39F2D}" destId="{8B286404-D8FF-4CB5-8BFE-2FF20A113BD1}" srcOrd="0" destOrd="0" parTransId="{E71D6905-3AEE-4D27-A4BB-D0C3CCC1FB0D}" sibTransId="{C1E46972-6314-4090-AAF2-71D971A1823C}"/>
    <dgm:cxn modelId="{0F214396-A52F-5849-B53F-E8C1CE133A28}" type="presOf" srcId="{DEFBEEDC-C1D8-4FCC-BFF3-19F85218FC81}" destId="{58DE3EF2-253B-4DAE-BC6F-FC53227DECD5}" srcOrd="0" destOrd="0" presId="urn:microsoft.com/office/officeart/2005/8/layout/pList1"/>
    <dgm:cxn modelId="{A8E97218-1871-6B4D-924A-BF3BE91E08EE}" type="presOf" srcId="{D80EFB8B-D4C4-4D83-9FFC-34ECA5906D34}" destId="{4AF5DD6A-82C0-4F59-A69F-FF26EEDF67BB}" srcOrd="0" destOrd="0" presId="urn:microsoft.com/office/officeart/2005/8/layout/pList1"/>
    <dgm:cxn modelId="{47020603-E2FC-3F4B-B8EE-1700FF86D668}" type="presOf" srcId="{C1E46972-6314-4090-AAF2-71D971A1823C}" destId="{49C47200-EBB5-4A2A-8D2D-067D0FADE832}" srcOrd="0" destOrd="0" presId="urn:microsoft.com/office/officeart/2005/8/layout/pList1"/>
    <dgm:cxn modelId="{E69BC58F-7834-1446-9AFA-F29DDB32F6BA}" type="presOf" srcId="{65CD03C7-65C3-4211-BD27-985E7BA7BFFB}" destId="{F1F394E5-9459-40B7-9323-205B9D9C47A8}" srcOrd="0" destOrd="0" presId="urn:microsoft.com/office/officeart/2005/8/layout/pList1"/>
    <dgm:cxn modelId="{4FCBD71C-28C2-4151-9A7A-134EB5624417}" srcId="{575DE122-FD8F-46AC-99D3-93BB70E39F2D}" destId="{1950AB16-A659-41CA-83D4-9612C7F096D6}" srcOrd="3" destOrd="0" parTransId="{33529B2E-0E0E-4754-8304-B026EFB04AE8}" sibTransId="{5BF36A47-0E84-4A07-9DF9-5E10E465E838}"/>
    <dgm:cxn modelId="{83BBE89C-BAF6-3945-A5BC-9A648E0852EC}" type="presOf" srcId="{4D3EF929-05C9-435C-BC09-A7FF34D95705}" destId="{90FEA7C3-3655-4230-8478-517C5A72F945}" srcOrd="0" destOrd="0" presId="urn:microsoft.com/office/officeart/2005/8/layout/pList1"/>
    <dgm:cxn modelId="{57A62684-649E-6F45-8456-01359E996818}" type="presParOf" srcId="{428C43BF-3855-4766-A7E1-FD7E8D7397B0}" destId="{B7966BFE-7587-49B2-93D7-02B0DFA214F4}" srcOrd="0" destOrd="0" presId="urn:microsoft.com/office/officeart/2005/8/layout/pList1"/>
    <dgm:cxn modelId="{084E76B4-F069-4441-AA97-7F1E6CCDAC45}" type="presParOf" srcId="{B7966BFE-7587-49B2-93D7-02B0DFA214F4}" destId="{E64ED86C-C5BF-43FD-8695-66B3F5EAEA66}" srcOrd="0" destOrd="0" presId="urn:microsoft.com/office/officeart/2005/8/layout/pList1"/>
    <dgm:cxn modelId="{506D78E0-5486-FD41-BB95-111034265920}" type="presParOf" srcId="{B7966BFE-7587-49B2-93D7-02B0DFA214F4}" destId="{B91EEAE8-B785-4334-905B-C896B63B3B61}" srcOrd="1" destOrd="0" presId="urn:microsoft.com/office/officeart/2005/8/layout/pList1"/>
    <dgm:cxn modelId="{5FAC9B29-CFCC-4249-933D-16E46F5F0333}" type="presParOf" srcId="{428C43BF-3855-4766-A7E1-FD7E8D7397B0}" destId="{49C47200-EBB5-4A2A-8D2D-067D0FADE832}" srcOrd="1" destOrd="0" presId="urn:microsoft.com/office/officeart/2005/8/layout/pList1"/>
    <dgm:cxn modelId="{2AA415BD-DC51-864D-96AF-329606614CE5}" type="presParOf" srcId="{428C43BF-3855-4766-A7E1-FD7E8D7397B0}" destId="{05A4B3B2-BD7B-4039-A67D-915430648007}" srcOrd="2" destOrd="0" presId="urn:microsoft.com/office/officeart/2005/8/layout/pList1"/>
    <dgm:cxn modelId="{D60C3901-D28C-9C49-B82C-6FD6AA13DED6}" type="presParOf" srcId="{05A4B3B2-BD7B-4039-A67D-915430648007}" destId="{17BF9F71-395C-482E-98C1-66E2CC5E9E2A}" srcOrd="0" destOrd="0" presId="urn:microsoft.com/office/officeart/2005/8/layout/pList1"/>
    <dgm:cxn modelId="{D3936712-42B4-DC40-AA06-716030FB8165}" type="presParOf" srcId="{05A4B3B2-BD7B-4039-A67D-915430648007}" destId="{4AF5DD6A-82C0-4F59-A69F-FF26EEDF67BB}" srcOrd="1" destOrd="0" presId="urn:microsoft.com/office/officeart/2005/8/layout/pList1"/>
    <dgm:cxn modelId="{9808B3C4-A1E0-3F4E-91D1-4C7CD5717F2C}" type="presParOf" srcId="{428C43BF-3855-4766-A7E1-FD7E8D7397B0}" destId="{90FEA7C3-3655-4230-8478-517C5A72F945}" srcOrd="3" destOrd="0" presId="urn:microsoft.com/office/officeart/2005/8/layout/pList1"/>
    <dgm:cxn modelId="{27DF5EC1-70A6-004E-87D7-7B8854E1D98A}" type="presParOf" srcId="{428C43BF-3855-4766-A7E1-FD7E8D7397B0}" destId="{D64AF0E0-9D1F-4729-8FE7-5D4F0002B150}" srcOrd="4" destOrd="0" presId="urn:microsoft.com/office/officeart/2005/8/layout/pList1"/>
    <dgm:cxn modelId="{1B476DBD-88B4-574F-AADB-1764F672B83B}" type="presParOf" srcId="{D64AF0E0-9D1F-4729-8FE7-5D4F0002B150}" destId="{DDC0FF65-0F18-47EE-971C-4DF36B58EFA4}" srcOrd="0" destOrd="0" presId="urn:microsoft.com/office/officeart/2005/8/layout/pList1"/>
    <dgm:cxn modelId="{7F2C34F7-9B31-D34A-95E4-D1BCA8669303}" type="presParOf" srcId="{D64AF0E0-9D1F-4729-8FE7-5D4F0002B150}" destId="{58DE3EF2-253B-4DAE-BC6F-FC53227DECD5}" srcOrd="1" destOrd="0" presId="urn:microsoft.com/office/officeart/2005/8/layout/pList1"/>
    <dgm:cxn modelId="{A8FFA271-FCFE-A347-A8E3-BFC98D4A71A3}" type="presParOf" srcId="{428C43BF-3855-4766-A7E1-FD7E8D7397B0}" destId="{F1F394E5-9459-40B7-9323-205B9D9C47A8}" srcOrd="5" destOrd="0" presId="urn:microsoft.com/office/officeart/2005/8/layout/pList1"/>
    <dgm:cxn modelId="{AEF313A6-9E24-D741-9080-B658D9924959}" type="presParOf" srcId="{428C43BF-3855-4766-A7E1-FD7E8D7397B0}" destId="{0D62718F-4C71-4E3A-AAE5-B0E9A46F2B7F}" srcOrd="6" destOrd="0" presId="urn:microsoft.com/office/officeart/2005/8/layout/pList1"/>
    <dgm:cxn modelId="{4B18A17A-E740-0B45-B281-314FD4F90D44}" type="presParOf" srcId="{0D62718F-4C71-4E3A-AAE5-B0E9A46F2B7F}" destId="{5D98CB08-7643-4CFC-A240-0167AB6520D0}" srcOrd="0" destOrd="0" presId="urn:microsoft.com/office/officeart/2005/8/layout/pList1"/>
    <dgm:cxn modelId="{C90101EC-90B4-DD46-BB26-B03A97ABFA00}" type="presParOf" srcId="{0D62718F-4C71-4E3A-AAE5-B0E9A46F2B7F}" destId="{6DE09F25-5B40-45B2-84D3-6889E6E2C95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5DE122-FD8F-46AC-99D3-93BB70E39F2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B286404-D8FF-4CB5-8BFE-2FF20A113BD1}">
      <dgm:prSet/>
      <dgm:spPr/>
      <dgm:t>
        <a:bodyPr/>
        <a:lstStyle/>
        <a:p>
          <a:r>
            <a:rPr lang="en-GB" dirty="0"/>
            <a:t>interventi </a:t>
          </a:r>
          <a:r>
            <a:rPr lang="en-GB" dirty="0" err="1"/>
            <a:t>sul</a:t>
          </a:r>
          <a:r>
            <a:rPr lang="en-GB" dirty="0"/>
            <a:t> </a:t>
          </a:r>
          <a:r>
            <a:rPr lang="en-GB" dirty="0" err="1"/>
            <a:t>sistema</a:t>
          </a:r>
          <a:r>
            <a:rPr lang="en-GB" dirty="0"/>
            <a:t> </a:t>
          </a:r>
          <a:r>
            <a:rPr lang="en-GB" dirty="0" err="1"/>
            <a:t>idrico</a:t>
          </a:r>
          <a:endParaRPr lang="en-GB" dirty="0"/>
        </a:p>
      </dgm:t>
    </dgm:pt>
    <dgm:pt modelId="{E71D6905-3AEE-4D27-A4BB-D0C3CCC1FB0D}" type="parTrans" cxnId="{6E21310E-B058-498D-9A29-4E8BAC60FBBB}">
      <dgm:prSet/>
      <dgm:spPr/>
      <dgm:t>
        <a:bodyPr/>
        <a:lstStyle/>
        <a:p>
          <a:endParaRPr lang="it-IT"/>
        </a:p>
      </dgm:t>
    </dgm:pt>
    <dgm:pt modelId="{C1E46972-6314-4090-AAF2-71D971A1823C}" type="sibTrans" cxnId="{6E21310E-B058-498D-9A29-4E8BAC60FBBB}">
      <dgm:prSet/>
      <dgm:spPr/>
      <dgm:t>
        <a:bodyPr/>
        <a:lstStyle/>
        <a:p>
          <a:endParaRPr lang="it-IT"/>
        </a:p>
      </dgm:t>
    </dgm:pt>
    <dgm:pt modelId="{D80EFB8B-D4C4-4D83-9FFC-34ECA5906D34}">
      <dgm:prSet/>
      <dgm:spPr/>
      <dgm:t>
        <a:bodyPr/>
        <a:lstStyle/>
        <a:p>
          <a:r>
            <a:rPr lang="it-IT" dirty="0"/>
            <a:t>interventi sui sistemi di illuminazione pubblica (LED)</a:t>
          </a:r>
          <a:endParaRPr lang="en-GB" dirty="0"/>
        </a:p>
      </dgm:t>
    </dgm:pt>
    <dgm:pt modelId="{81A4EBB3-EA6E-419E-8AF6-2FFD03CCCC0B}" type="parTrans" cxnId="{DCEA12DC-252F-4C17-A95C-C96109BC3326}">
      <dgm:prSet/>
      <dgm:spPr/>
      <dgm:t>
        <a:bodyPr/>
        <a:lstStyle/>
        <a:p>
          <a:endParaRPr lang="it-IT"/>
        </a:p>
      </dgm:t>
    </dgm:pt>
    <dgm:pt modelId="{4D3EF929-05C9-435C-BC09-A7FF34D95705}" type="sibTrans" cxnId="{DCEA12DC-252F-4C17-A95C-C96109BC3326}">
      <dgm:prSet/>
      <dgm:spPr/>
      <dgm:t>
        <a:bodyPr/>
        <a:lstStyle/>
        <a:p>
          <a:endParaRPr lang="it-IT"/>
        </a:p>
      </dgm:t>
    </dgm:pt>
    <dgm:pt modelId="{DEFBEEDC-C1D8-4FCC-BFF3-19F85218FC81}">
      <dgm:prSet/>
      <dgm:spPr/>
      <dgm:t>
        <a:bodyPr/>
        <a:lstStyle/>
        <a:p>
          <a:r>
            <a:rPr lang="en-GB" dirty="0"/>
            <a:t>interventi </a:t>
          </a:r>
          <a:r>
            <a:rPr lang="en-GB" dirty="0" err="1"/>
            <a:t>sugli</a:t>
          </a:r>
          <a:r>
            <a:rPr lang="en-GB" dirty="0"/>
            <a:t> </a:t>
          </a:r>
          <a:r>
            <a:rPr lang="en-GB" dirty="0" err="1"/>
            <a:t>edifici</a:t>
          </a:r>
          <a:endParaRPr lang="en-GB" dirty="0"/>
        </a:p>
      </dgm:t>
    </dgm:pt>
    <dgm:pt modelId="{B2B5AF5B-F4E1-4A7A-A197-94E42804E7E9}" type="parTrans" cxnId="{E66ADD4E-A4D3-46EF-9F28-883DD80EC430}">
      <dgm:prSet/>
      <dgm:spPr/>
      <dgm:t>
        <a:bodyPr/>
        <a:lstStyle/>
        <a:p>
          <a:endParaRPr lang="it-IT"/>
        </a:p>
      </dgm:t>
    </dgm:pt>
    <dgm:pt modelId="{65CD03C7-65C3-4211-BD27-985E7BA7BFFB}" type="sibTrans" cxnId="{E66ADD4E-A4D3-46EF-9F28-883DD80EC430}">
      <dgm:prSet/>
      <dgm:spPr/>
      <dgm:t>
        <a:bodyPr/>
        <a:lstStyle/>
        <a:p>
          <a:endParaRPr lang="it-IT"/>
        </a:p>
      </dgm:t>
    </dgm:pt>
    <dgm:pt modelId="{428C43BF-3855-4766-A7E1-FD7E8D7397B0}" type="pres">
      <dgm:prSet presAssocID="{575DE122-FD8F-46AC-99D3-93BB70E39F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7966BFE-7587-49B2-93D7-02B0DFA214F4}" type="pres">
      <dgm:prSet presAssocID="{8B286404-D8FF-4CB5-8BFE-2FF20A113BD1}" presName="compNode" presStyleCnt="0"/>
      <dgm:spPr/>
    </dgm:pt>
    <dgm:pt modelId="{E64ED86C-C5BF-43FD-8695-66B3F5EAEA66}" type="pres">
      <dgm:prSet presAssocID="{8B286404-D8FF-4CB5-8BFE-2FF20A113BD1}" presName="pict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B91EEAE8-B785-4334-905B-C896B63B3B61}" type="pres">
      <dgm:prSet presAssocID="{8B286404-D8FF-4CB5-8BFE-2FF20A113BD1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C47200-EBB5-4A2A-8D2D-067D0FADE832}" type="pres">
      <dgm:prSet presAssocID="{C1E46972-6314-4090-AAF2-71D971A1823C}" presName="sibTrans" presStyleLbl="sibTrans2D1" presStyleIdx="0" presStyleCnt="0"/>
      <dgm:spPr/>
      <dgm:t>
        <a:bodyPr/>
        <a:lstStyle/>
        <a:p>
          <a:endParaRPr lang="it-IT"/>
        </a:p>
      </dgm:t>
    </dgm:pt>
    <dgm:pt modelId="{05A4B3B2-BD7B-4039-A67D-915430648007}" type="pres">
      <dgm:prSet presAssocID="{D80EFB8B-D4C4-4D83-9FFC-34ECA5906D34}" presName="compNode" presStyleCnt="0"/>
      <dgm:spPr/>
    </dgm:pt>
    <dgm:pt modelId="{17BF9F71-395C-482E-98C1-66E2CC5E9E2A}" type="pres">
      <dgm:prSet presAssocID="{D80EFB8B-D4C4-4D83-9FFC-34ECA5906D34}" presName="pictRect" presStyleLbl="node1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4AF5DD6A-82C0-4F59-A69F-FF26EEDF67BB}" type="pres">
      <dgm:prSet presAssocID="{D80EFB8B-D4C4-4D83-9FFC-34ECA5906D34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0FEA7C3-3655-4230-8478-517C5A72F945}" type="pres">
      <dgm:prSet presAssocID="{4D3EF929-05C9-435C-BC09-A7FF34D95705}" presName="sibTrans" presStyleLbl="sibTrans2D1" presStyleIdx="0" presStyleCnt="0"/>
      <dgm:spPr/>
      <dgm:t>
        <a:bodyPr/>
        <a:lstStyle/>
        <a:p>
          <a:endParaRPr lang="it-IT"/>
        </a:p>
      </dgm:t>
    </dgm:pt>
    <dgm:pt modelId="{D64AF0E0-9D1F-4729-8FE7-5D4F0002B150}" type="pres">
      <dgm:prSet presAssocID="{DEFBEEDC-C1D8-4FCC-BFF3-19F85218FC81}" presName="compNode" presStyleCnt="0"/>
      <dgm:spPr/>
    </dgm:pt>
    <dgm:pt modelId="{DDC0FF65-0F18-47EE-971C-4DF36B58EFA4}" type="pres">
      <dgm:prSet presAssocID="{DEFBEEDC-C1D8-4FCC-BFF3-19F85218FC81}" presName="pictRect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58DE3EF2-253B-4DAE-BC6F-FC53227DECD5}" type="pres">
      <dgm:prSet presAssocID="{DEFBEEDC-C1D8-4FCC-BFF3-19F85218FC81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627871B-A71C-7743-BAC9-B6EEDA674E80}" type="presOf" srcId="{D80EFB8B-D4C4-4D83-9FFC-34ECA5906D34}" destId="{4AF5DD6A-82C0-4F59-A69F-FF26EEDF67BB}" srcOrd="0" destOrd="0" presId="urn:microsoft.com/office/officeart/2005/8/layout/pList1"/>
    <dgm:cxn modelId="{DCEA12DC-252F-4C17-A95C-C96109BC3326}" srcId="{575DE122-FD8F-46AC-99D3-93BB70E39F2D}" destId="{D80EFB8B-D4C4-4D83-9FFC-34ECA5906D34}" srcOrd="1" destOrd="0" parTransId="{81A4EBB3-EA6E-419E-8AF6-2FFD03CCCC0B}" sibTransId="{4D3EF929-05C9-435C-BC09-A7FF34D95705}"/>
    <dgm:cxn modelId="{8F707B2F-641D-3945-B177-7D0451676BC7}" type="presOf" srcId="{8B286404-D8FF-4CB5-8BFE-2FF20A113BD1}" destId="{B91EEAE8-B785-4334-905B-C896B63B3B61}" srcOrd="0" destOrd="0" presId="urn:microsoft.com/office/officeart/2005/8/layout/pList1"/>
    <dgm:cxn modelId="{B0EE9F16-E89E-0C4E-B72A-FF8CA66EB6F9}" type="presOf" srcId="{4D3EF929-05C9-435C-BC09-A7FF34D95705}" destId="{90FEA7C3-3655-4230-8478-517C5A72F945}" srcOrd="0" destOrd="0" presId="urn:microsoft.com/office/officeart/2005/8/layout/pList1"/>
    <dgm:cxn modelId="{E66ADD4E-A4D3-46EF-9F28-883DD80EC430}" srcId="{575DE122-FD8F-46AC-99D3-93BB70E39F2D}" destId="{DEFBEEDC-C1D8-4FCC-BFF3-19F85218FC81}" srcOrd="2" destOrd="0" parTransId="{B2B5AF5B-F4E1-4A7A-A197-94E42804E7E9}" sibTransId="{65CD03C7-65C3-4211-BD27-985E7BA7BFFB}"/>
    <dgm:cxn modelId="{F0D1437E-786C-994B-BC94-107D20D02C9B}" type="presOf" srcId="{DEFBEEDC-C1D8-4FCC-BFF3-19F85218FC81}" destId="{58DE3EF2-253B-4DAE-BC6F-FC53227DECD5}" srcOrd="0" destOrd="0" presId="urn:microsoft.com/office/officeart/2005/8/layout/pList1"/>
    <dgm:cxn modelId="{6E21310E-B058-498D-9A29-4E8BAC60FBBB}" srcId="{575DE122-FD8F-46AC-99D3-93BB70E39F2D}" destId="{8B286404-D8FF-4CB5-8BFE-2FF20A113BD1}" srcOrd="0" destOrd="0" parTransId="{E71D6905-3AEE-4D27-A4BB-D0C3CCC1FB0D}" sibTransId="{C1E46972-6314-4090-AAF2-71D971A1823C}"/>
    <dgm:cxn modelId="{87B82EFD-6D69-894F-B835-CD02DAF921E3}" type="presOf" srcId="{C1E46972-6314-4090-AAF2-71D971A1823C}" destId="{49C47200-EBB5-4A2A-8D2D-067D0FADE832}" srcOrd="0" destOrd="0" presId="urn:microsoft.com/office/officeart/2005/8/layout/pList1"/>
    <dgm:cxn modelId="{613D30E8-18A6-2B40-B3AC-83174CA1281F}" type="presOf" srcId="{575DE122-FD8F-46AC-99D3-93BB70E39F2D}" destId="{428C43BF-3855-4766-A7E1-FD7E8D7397B0}" srcOrd="0" destOrd="0" presId="urn:microsoft.com/office/officeart/2005/8/layout/pList1"/>
    <dgm:cxn modelId="{99715944-2735-CF4C-BE6A-75584F734120}" type="presParOf" srcId="{428C43BF-3855-4766-A7E1-FD7E8D7397B0}" destId="{B7966BFE-7587-49B2-93D7-02B0DFA214F4}" srcOrd="0" destOrd="0" presId="urn:microsoft.com/office/officeart/2005/8/layout/pList1"/>
    <dgm:cxn modelId="{5916B749-60D1-2846-BDA6-E9A442A9BA5B}" type="presParOf" srcId="{B7966BFE-7587-49B2-93D7-02B0DFA214F4}" destId="{E64ED86C-C5BF-43FD-8695-66B3F5EAEA66}" srcOrd="0" destOrd="0" presId="urn:microsoft.com/office/officeart/2005/8/layout/pList1"/>
    <dgm:cxn modelId="{7FFBA6BD-CFBD-A744-8790-3854CE1D9ADE}" type="presParOf" srcId="{B7966BFE-7587-49B2-93D7-02B0DFA214F4}" destId="{B91EEAE8-B785-4334-905B-C896B63B3B61}" srcOrd="1" destOrd="0" presId="urn:microsoft.com/office/officeart/2005/8/layout/pList1"/>
    <dgm:cxn modelId="{80EC27D9-AE05-BF47-A9C9-0AA7094562E8}" type="presParOf" srcId="{428C43BF-3855-4766-A7E1-FD7E8D7397B0}" destId="{49C47200-EBB5-4A2A-8D2D-067D0FADE832}" srcOrd="1" destOrd="0" presId="urn:microsoft.com/office/officeart/2005/8/layout/pList1"/>
    <dgm:cxn modelId="{64BD376C-5ED1-EF40-9E10-9C046DB73D67}" type="presParOf" srcId="{428C43BF-3855-4766-A7E1-FD7E8D7397B0}" destId="{05A4B3B2-BD7B-4039-A67D-915430648007}" srcOrd="2" destOrd="0" presId="urn:microsoft.com/office/officeart/2005/8/layout/pList1"/>
    <dgm:cxn modelId="{64CBE85F-FD67-B54E-9E93-845383635EBC}" type="presParOf" srcId="{05A4B3B2-BD7B-4039-A67D-915430648007}" destId="{17BF9F71-395C-482E-98C1-66E2CC5E9E2A}" srcOrd="0" destOrd="0" presId="urn:microsoft.com/office/officeart/2005/8/layout/pList1"/>
    <dgm:cxn modelId="{CF1285CD-B736-0242-8D01-52EBE807324A}" type="presParOf" srcId="{05A4B3B2-BD7B-4039-A67D-915430648007}" destId="{4AF5DD6A-82C0-4F59-A69F-FF26EEDF67BB}" srcOrd="1" destOrd="0" presId="urn:microsoft.com/office/officeart/2005/8/layout/pList1"/>
    <dgm:cxn modelId="{524D81B8-3644-2B4F-A8DE-8A5AA705170A}" type="presParOf" srcId="{428C43BF-3855-4766-A7E1-FD7E8D7397B0}" destId="{90FEA7C3-3655-4230-8478-517C5A72F945}" srcOrd="3" destOrd="0" presId="urn:microsoft.com/office/officeart/2005/8/layout/pList1"/>
    <dgm:cxn modelId="{626247D8-51EC-8A4D-80C6-C9C5E4757B5B}" type="presParOf" srcId="{428C43BF-3855-4766-A7E1-FD7E8D7397B0}" destId="{D64AF0E0-9D1F-4729-8FE7-5D4F0002B150}" srcOrd="4" destOrd="0" presId="urn:microsoft.com/office/officeart/2005/8/layout/pList1"/>
    <dgm:cxn modelId="{6AB99A08-8803-024A-BE9E-7664B34B184C}" type="presParOf" srcId="{D64AF0E0-9D1F-4729-8FE7-5D4F0002B150}" destId="{DDC0FF65-0F18-47EE-971C-4DF36B58EFA4}" srcOrd="0" destOrd="0" presId="urn:microsoft.com/office/officeart/2005/8/layout/pList1"/>
    <dgm:cxn modelId="{AB862014-CEEA-7445-B692-39017802BFFA}" type="presParOf" srcId="{D64AF0E0-9D1F-4729-8FE7-5D4F0002B150}" destId="{58DE3EF2-253B-4DAE-BC6F-FC53227DECD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5DE122-FD8F-46AC-99D3-93BB70E39F2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B286404-D8FF-4CB5-8BFE-2FF20A113BD1}">
      <dgm:prSet custT="1"/>
      <dgm:spPr/>
      <dgm:t>
        <a:bodyPr/>
        <a:lstStyle/>
        <a:p>
          <a:r>
            <a:rPr lang="it-IT" sz="1400" dirty="0"/>
            <a:t>autobus ibridi, elettrici o alimentati a </a:t>
          </a:r>
          <a:r>
            <a:rPr lang="it-IT" sz="1400" dirty="0" err="1"/>
            <a:t>biometano</a:t>
          </a:r>
          <a:endParaRPr lang="en-GB" sz="1400" dirty="0"/>
        </a:p>
      </dgm:t>
    </dgm:pt>
    <dgm:pt modelId="{E71D6905-3AEE-4D27-A4BB-D0C3CCC1FB0D}" type="parTrans" cxnId="{6E21310E-B058-498D-9A29-4E8BAC60FBBB}">
      <dgm:prSet/>
      <dgm:spPr/>
      <dgm:t>
        <a:bodyPr/>
        <a:lstStyle/>
        <a:p>
          <a:endParaRPr lang="it-IT"/>
        </a:p>
      </dgm:t>
    </dgm:pt>
    <dgm:pt modelId="{C1E46972-6314-4090-AAF2-71D971A1823C}" type="sibTrans" cxnId="{6E21310E-B058-498D-9A29-4E8BAC60FBBB}">
      <dgm:prSet/>
      <dgm:spPr/>
      <dgm:t>
        <a:bodyPr/>
        <a:lstStyle/>
        <a:p>
          <a:endParaRPr lang="it-IT"/>
        </a:p>
      </dgm:t>
    </dgm:pt>
    <dgm:pt modelId="{D80EFB8B-D4C4-4D83-9FFC-34ECA5906D34}">
      <dgm:prSet custT="1"/>
      <dgm:spPr/>
      <dgm:t>
        <a:bodyPr/>
        <a:lstStyle/>
        <a:p>
          <a:r>
            <a:rPr lang="it-IT" sz="1400" dirty="0"/>
            <a:t>imbarcazioni alimentate da motori elettrici, a vela o a remi per il piccolo cabotaggio</a:t>
          </a:r>
        </a:p>
      </dgm:t>
    </dgm:pt>
    <dgm:pt modelId="{81A4EBB3-EA6E-419E-8AF6-2FFD03CCCC0B}" type="parTrans" cxnId="{DCEA12DC-252F-4C17-A95C-C96109BC3326}">
      <dgm:prSet/>
      <dgm:spPr/>
      <dgm:t>
        <a:bodyPr/>
        <a:lstStyle/>
        <a:p>
          <a:endParaRPr lang="it-IT"/>
        </a:p>
      </dgm:t>
    </dgm:pt>
    <dgm:pt modelId="{4D3EF929-05C9-435C-BC09-A7FF34D95705}" type="sibTrans" cxnId="{DCEA12DC-252F-4C17-A95C-C96109BC3326}">
      <dgm:prSet/>
      <dgm:spPr/>
      <dgm:t>
        <a:bodyPr/>
        <a:lstStyle/>
        <a:p>
          <a:endParaRPr lang="it-IT"/>
        </a:p>
      </dgm:t>
    </dgm:pt>
    <dgm:pt modelId="{DEFBEEDC-C1D8-4FCC-BFF3-19F85218FC81}">
      <dgm:prSet custT="1"/>
      <dgm:spPr/>
      <dgm:t>
        <a:bodyPr/>
        <a:lstStyle/>
        <a:p>
          <a:r>
            <a:rPr lang="it-IT" sz="1400" dirty="0"/>
            <a:t> pensiline per servizi di trasporto pubblico, car sharing, bike sharing, scooter sharing</a:t>
          </a:r>
          <a:endParaRPr lang="en-GB" sz="1400" dirty="0"/>
        </a:p>
      </dgm:t>
    </dgm:pt>
    <dgm:pt modelId="{B2B5AF5B-F4E1-4A7A-A197-94E42804E7E9}" type="parTrans" cxnId="{E66ADD4E-A4D3-46EF-9F28-883DD80EC430}">
      <dgm:prSet/>
      <dgm:spPr/>
      <dgm:t>
        <a:bodyPr/>
        <a:lstStyle/>
        <a:p>
          <a:endParaRPr lang="it-IT"/>
        </a:p>
      </dgm:t>
    </dgm:pt>
    <dgm:pt modelId="{65CD03C7-65C3-4211-BD27-985E7BA7BFFB}" type="sibTrans" cxnId="{E66ADD4E-A4D3-46EF-9F28-883DD80EC430}">
      <dgm:prSet/>
      <dgm:spPr/>
      <dgm:t>
        <a:bodyPr/>
        <a:lstStyle/>
        <a:p>
          <a:endParaRPr lang="it-IT"/>
        </a:p>
      </dgm:t>
    </dgm:pt>
    <dgm:pt modelId="{1950AB16-A659-41CA-83D4-9612C7F096D6}">
      <dgm:prSet custT="1"/>
      <dgm:spPr/>
      <dgm:t>
        <a:bodyPr/>
        <a:lstStyle/>
        <a:p>
          <a:r>
            <a:rPr lang="it-IT" sz="1400" dirty="0" smtClean="0"/>
            <a:t>realizzazione </a:t>
          </a:r>
          <a:r>
            <a:rPr lang="it-IT" sz="1400" dirty="0"/>
            <a:t>di aree di ricovero e sosta per biciclette</a:t>
          </a:r>
          <a:endParaRPr lang="en-GB" sz="1400" dirty="0"/>
        </a:p>
      </dgm:t>
    </dgm:pt>
    <dgm:pt modelId="{33529B2E-0E0E-4754-8304-B026EFB04AE8}" type="parTrans" cxnId="{4FCBD71C-28C2-4151-9A7A-134EB5624417}">
      <dgm:prSet/>
      <dgm:spPr/>
      <dgm:t>
        <a:bodyPr/>
        <a:lstStyle/>
        <a:p>
          <a:endParaRPr lang="it-IT"/>
        </a:p>
      </dgm:t>
    </dgm:pt>
    <dgm:pt modelId="{5BF36A47-0E84-4A07-9DF9-5E10E465E838}" type="sibTrans" cxnId="{4FCBD71C-28C2-4151-9A7A-134EB5624417}">
      <dgm:prSet/>
      <dgm:spPr/>
      <dgm:t>
        <a:bodyPr/>
        <a:lstStyle/>
        <a:p>
          <a:endParaRPr lang="it-IT"/>
        </a:p>
      </dgm:t>
    </dgm:pt>
    <dgm:pt modelId="{428C43BF-3855-4766-A7E1-FD7E8D7397B0}" type="pres">
      <dgm:prSet presAssocID="{575DE122-FD8F-46AC-99D3-93BB70E39F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7966BFE-7587-49B2-93D7-02B0DFA214F4}" type="pres">
      <dgm:prSet presAssocID="{8B286404-D8FF-4CB5-8BFE-2FF20A113BD1}" presName="compNode" presStyleCnt="0"/>
      <dgm:spPr/>
    </dgm:pt>
    <dgm:pt modelId="{E64ED86C-C5BF-43FD-8695-66B3F5EAEA66}" type="pres">
      <dgm:prSet presAssocID="{8B286404-D8FF-4CB5-8BFE-2FF20A113BD1}" presName="pict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B91EEAE8-B785-4334-905B-C896B63B3B61}" type="pres">
      <dgm:prSet presAssocID="{8B286404-D8FF-4CB5-8BFE-2FF20A113BD1}" presName="textRect" presStyleLbl="revTx" presStyleIdx="0" presStyleCnt="4" custLinFactNeighborX="-2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C47200-EBB5-4A2A-8D2D-067D0FADE832}" type="pres">
      <dgm:prSet presAssocID="{C1E46972-6314-4090-AAF2-71D971A1823C}" presName="sibTrans" presStyleLbl="sibTrans2D1" presStyleIdx="0" presStyleCnt="0"/>
      <dgm:spPr/>
      <dgm:t>
        <a:bodyPr/>
        <a:lstStyle/>
        <a:p>
          <a:endParaRPr lang="it-IT"/>
        </a:p>
      </dgm:t>
    </dgm:pt>
    <dgm:pt modelId="{05A4B3B2-BD7B-4039-A67D-915430648007}" type="pres">
      <dgm:prSet presAssocID="{D80EFB8B-D4C4-4D83-9FFC-34ECA5906D34}" presName="compNode" presStyleCnt="0"/>
      <dgm:spPr/>
    </dgm:pt>
    <dgm:pt modelId="{17BF9F71-395C-482E-98C1-66E2CC5E9E2A}" type="pres">
      <dgm:prSet presAssocID="{D80EFB8B-D4C4-4D83-9FFC-34ECA5906D34}" presName="pictRect" presStyleLbl="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4AF5DD6A-82C0-4F59-A69F-FF26EEDF67BB}" type="pres">
      <dgm:prSet presAssocID="{D80EFB8B-D4C4-4D83-9FFC-34ECA5906D34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0FEA7C3-3655-4230-8478-517C5A72F945}" type="pres">
      <dgm:prSet presAssocID="{4D3EF929-05C9-435C-BC09-A7FF34D95705}" presName="sibTrans" presStyleLbl="sibTrans2D1" presStyleIdx="0" presStyleCnt="0"/>
      <dgm:spPr/>
      <dgm:t>
        <a:bodyPr/>
        <a:lstStyle/>
        <a:p>
          <a:endParaRPr lang="it-IT"/>
        </a:p>
      </dgm:t>
    </dgm:pt>
    <dgm:pt modelId="{D64AF0E0-9D1F-4729-8FE7-5D4F0002B150}" type="pres">
      <dgm:prSet presAssocID="{DEFBEEDC-C1D8-4FCC-BFF3-19F85218FC81}" presName="compNode" presStyleCnt="0"/>
      <dgm:spPr/>
    </dgm:pt>
    <dgm:pt modelId="{DDC0FF65-0F18-47EE-971C-4DF36B58EFA4}" type="pres">
      <dgm:prSet presAssocID="{DEFBEEDC-C1D8-4FCC-BFF3-19F85218FC81}" presName="pictRect" presStyleLbl="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58DE3EF2-253B-4DAE-BC6F-FC53227DECD5}" type="pres">
      <dgm:prSet presAssocID="{DEFBEEDC-C1D8-4FCC-BFF3-19F85218FC81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1F394E5-9459-40B7-9323-205B9D9C47A8}" type="pres">
      <dgm:prSet presAssocID="{65CD03C7-65C3-4211-BD27-985E7BA7BFFB}" presName="sibTrans" presStyleLbl="sibTrans2D1" presStyleIdx="0" presStyleCnt="0"/>
      <dgm:spPr/>
      <dgm:t>
        <a:bodyPr/>
        <a:lstStyle/>
        <a:p>
          <a:endParaRPr lang="it-IT"/>
        </a:p>
      </dgm:t>
    </dgm:pt>
    <dgm:pt modelId="{0D62718F-4C71-4E3A-AAE5-B0E9A46F2B7F}" type="pres">
      <dgm:prSet presAssocID="{1950AB16-A659-41CA-83D4-9612C7F096D6}" presName="compNode" presStyleCnt="0"/>
      <dgm:spPr/>
    </dgm:pt>
    <dgm:pt modelId="{5D98CB08-7643-4CFC-A240-0167AB6520D0}" type="pres">
      <dgm:prSet presAssocID="{1950AB16-A659-41CA-83D4-9612C7F096D6}" presName="pictRect" presStyleLbl="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6DE09F25-5B40-45B2-84D3-6889E6E2C95A}" type="pres">
      <dgm:prSet presAssocID="{1950AB16-A659-41CA-83D4-9612C7F096D6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14D6B57-D03D-CC45-B010-612D16FE2384}" type="presOf" srcId="{C1E46972-6314-4090-AAF2-71D971A1823C}" destId="{49C47200-EBB5-4A2A-8D2D-067D0FADE832}" srcOrd="0" destOrd="0" presId="urn:microsoft.com/office/officeart/2005/8/layout/pList1"/>
    <dgm:cxn modelId="{DCEA12DC-252F-4C17-A95C-C96109BC3326}" srcId="{575DE122-FD8F-46AC-99D3-93BB70E39F2D}" destId="{D80EFB8B-D4C4-4D83-9FFC-34ECA5906D34}" srcOrd="1" destOrd="0" parTransId="{81A4EBB3-EA6E-419E-8AF6-2FFD03CCCC0B}" sibTransId="{4D3EF929-05C9-435C-BC09-A7FF34D95705}"/>
    <dgm:cxn modelId="{B7016E34-70C1-2640-97CA-CFD5EB2B9ABA}" type="presOf" srcId="{8B286404-D8FF-4CB5-8BFE-2FF20A113BD1}" destId="{B91EEAE8-B785-4334-905B-C896B63B3B61}" srcOrd="0" destOrd="0" presId="urn:microsoft.com/office/officeart/2005/8/layout/pList1"/>
    <dgm:cxn modelId="{E9A42B0B-F155-F544-98D8-A8FAF9527730}" type="presOf" srcId="{D80EFB8B-D4C4-4D83-9FFC-34ECA5906D34}" destId="{4AF5DD6A-82C0-4F59-A69F-FF26EEDF67BB}" srcOrd="0" destOrd="0" presId="urn:microsoft.com/office/officeart/2005/8/layout/pList1"/>
    <dgm:cxn modelId="{C8E67CCE-0D00-F547-8D1D-6A9BED24A4C2}" type="presOf" srcId="{1950AB16-A659-41CA-83D4-9612C7F096D6}" destId="{6DE09F25-5B40-45B2-84D3-6889E6E2C95A}" srcOrd="0" destOrd="0" presId="urn:microsoft.com/office/officeart/2005/8/layout/pList1"/>
    <dgm:cxn modelId="{E66ADD4E-A4D3-46EF-9F28-883DD80EC430}" srcId="{575DE122-FD8F-46AC-99D3-93BB70E39F2D}" destId="{DEFBEEDC-C1D8-4FCC-BFF3-19F85218FC81}" srcOrd="2" destOrd="0" parTransId="{B2B5AF5B-F4E1-4A7A-A197-94E42804E7E9}" sibTransId="{65CD03C7-65C3-4211-BD27-985E7BA7BFFB}"/>
    <dgm:cxn modelId="{D4098A1C-BD7B-6148-A834-A001069E9358}" type="presOf" srcId="{DEFBEEDC-C1D8-4FCC-BFF3-19F85218FC81}" destId="{58DE3EF2-253B-4DAE-BC6F-FC53227DECD5}" srcOrd="0" destOrd="0" presId="urn:microsoft.com/office/officeart/2005/8/layout/pList1"/>
    <dgm:cxn modelId="{358F2B09-0F2D-984F-9566-A7A6C7358F0E}" type="presOf" srcId="{4D3EF929-05C9-435C-BC09-A7FF34D95705}" destId="{90FEA7C3-3655-4230-8478-517C5A72F945}" srcOrd="0" destOrd="0" presId="urn:microsoft.com/office/officeart/2005/8/layout/pList1"/>
    <dgm:cxn modelId="{6E21310E-B058-498D-9A29-4E8BAC60FBBB}" srcId="{575DE122-FD8F-46AC-99D3-93BB70E39F2D}" destId="{8B286404-D8FF-4CB5-8BFE-2FF20A113BD1}" srcOrd="0" destOrd="0" parTransId="{E71D6905-3AEE-4D27-A4BB-D0C3CCC1FB0D}" sibTransId="{C1E46972-6314-4090-AAF2-71D971A1823C}"/>
    <dgm:cxn modelId="{4FCBD71C-28C2-4151-9A7A-134EB5624417}" srcId="{575DE122-FD8F-46AC-99D3-93BB70E39F2D}" destId="{1950AB16-A659-41CA-83D4-9612C7F096D6}" srcOrd="3" destOrd="0" parTransId="{33529B2E-0E0E-4754-8304-B026EFB04AE8}" sibTransId="{5BF36A47-0E84-4A07-9DF9-5E10E465E838}"/>
    <dgm:cxn modelId="{5BDE33ED-2C7B-C944-9857-8E79E202BA5A}" type="presOf" srcId="{575DE122-FD8F-46AC-99D3-93BB70E39F2D}" destId="{428C43BF-3855-4766-A7E1-FD7E8D7397B0}" srcOrd="0" destOrd="0" presId="urn:microsoft.com/office/officeart/2005/8/layout/pList1"/>
    <dgm:cxn modelId="{C581ABC4-C749-BC44-BD44-B7E7BD25BACE}" type="presOf" srcId="{65CD03C7-65C3-4211-BD27-985E7BA7BFFB}" destId="{F1F394E5-9459-40B7-9323-205B9D9C47A8}" srcOrd="0" destOrd="0" presId="urn:microsoft.com/office/officeart/2005/8/layout/pList1"/>
    <dgm:cxn modelId="{FD0F2276-B336-E343-83F0-4122DB9C8332}" type="presParOf" srcId="{428C43BF-3855-4766-A7E1-FD7E8D7397B0}" destId="{B7966BFE-7587-49B2-93D7-02B0DFA214F4}" srcOrd="0" destOrd="0" presId="urn:microsoft.com/office/officeart/2005/8/layout/pList1"/>
    <dgm:cxn modelId="{93950EE8-D56B-F64C-A8AA-8DCC2B593DFB}" type="presParOf" srcId="{B7966BFE-7587-49B2-93D7-02B0DFA214F4}" destId="{E64ED86C-C5BF-43FD-8695-66B3F5EAEA66}" srcOrd="0" destOrd="0" presId="urn:microsoft.com/office/officeart/2005/8/layout/pList1"/>
    <dgm:cxn modelId="{6E09A358-6791-D44F-908F-FECE6FEEFDDB}" type="presParOf" srcId="{B7966BFE-7587-49B2-93D7-02B0DFA214F4}" destId="{B91EEAE8-B785-4334-905B-C896B63B3B61}" srcOrd="1" destOrd="0" presId="urn:microsoft.com/office/officeart/2005/8/layout/pList1"/>
    <dgm:cxn modelId="{E6E2E88A-41DC-5D4B-BEB8-BE5FEEBC3AFA}" type="presParOf" srcId="{428C43BF-3855-4766-A7E1-FD7E8D7397B0}" destId="{49C47200-EBB5-4A2A-8D2D-067D0FADE832}" srcOrd="1" destOrd="0" presId="urn:microsoft.com/office/officeart/2005/8/layout/pList1"/>
    <dgm:cxn modelId="{7035973D-2FD6-624F-9D8D-614A12EEFD69}" type="presParOf" srcId="{428C43BF-3855-4766-A7E1-FD7E8D7397B0}" destId="{05A4B3B2-BD7B-4039-A67D-915430648007}" srcOrd="2" destOrd="0" presId="urn:microsoft.com/office/officeart/2005/8/layout/pList1"/>
    <dgm:cxn modelId="{636B565E-D25A-464E-B1F5-CB026612C759}" type="presParOf" srcId="{05A4B3B2-BD7B-4039-A67D-915430648007}" destId="{17BF9F71-395C-482E-98C1-66E2CC5E9E2A}" srcOrd="0" destOrd="0" presId="urn:microsoft.com/office/officeart/2005/8/layout/pList1"/>
    <dgm:cxn modelId="{6C7C2B46-B332-5C4D-8B0F-4A054231CA10}" type="presParOf" srcId="{05A4B3B2-BD7B-4039-A67D-915430648007}" destId="{4AF5DD6A-82C0-4F59-A69F-FF26EEDF67BB}" srcOrd="1" destOrd="0" presId="urn:microsoft.com/office/officeart/2005/8/layout/pList1"/>
    <dgm:cxn modelId="{24CC937B-A9A6-B841-9298-5E2A668B2112}" type="presParOf" srcId="{428C43BF-3855-4766-A7E1-FD7E8D7397B0}" destId="{90FEA7C3-3655-4230-8478-517C5A72F945}" srcOrd="3" destOrd="0" presId="urn:microsoft.com/office/officeart/2005/8/layout/pList1"/>
    <dgm:cxn modelId="{6AD3F6CB-3C50-A643-BEFB-DAA89630AB3A}" type="presParOf" srcId="{428C43BF-3855-4766-A7E1-FD7E8D7397B0}" destId="{D64AF0E0-9D1F-4729-8FE7-5D4F0002B150}" srcOrd="4" destOrd="0" presId="urn:microsoft.com/office/officeart/2005/8/layout/pList1"/>
    <dgm:cxn modelId="{D3140BD3-B4CA-FE4C-888E-39F42C5BC866}" type="presParOf" srcId="{D64AF0E0-9D1F-4729-8FE7-5D4F0002B150}" destId="{DDC0FF65-0F18-47EE-971C-4DF36B58EFA4}" srcOrd="0" destOrd="0" presId="urn:microsoft.com/office/officeart/2005/8/layout/pList1"/>
    <dgm:cxn modelId="{5A16D44C-3D19-5540-B13A-5C27B5E67E83}" type="presParOf" srcId="{D64AF0E0-9D1F-4729-8FE7-5D4F0002B150}" destId="{58DE3EF2-253B-4DAE-BC6F-FC53227DECD5}" srcOrd="1" destOrd="0" presId="urn:microsoft.com/office/officeart/2005/8/layout/pList1"/>
    <dgm:cxn modelId="{1B089A02-2097-4C43-9F87-29D9B4F8A467}" type="presParOf" srcId="{428C43BF-3855-4766-A7E1-FD7E8D7397B0}" destId="{F1F394E5-9459-40B7-9323-205B9D9C47A8}" srcOrd="5" destOrd="0" presId="urn:microsoft.com/office/officeart/2005/8/layout/pList1"/>
    <dgm:cxn modelId="{11EA99FC-B512-4448-8F3D-FF13696051DA}" type="presParOf" srcId="{428C43BF-3855-4766-A7E1-FD7E8D7397B0}" destId="{0D62718F-4C71-4E3A-AAE5-B0E9A46F2B7F}" srcOrd="6" destOrd="0" presId="urn:microsoft.com/office/officeart/2005/8/layout/pList1"/>
    <dgm:cxn modelId="{8FE76C59-BD02-B948-87F0-45912B6334A6}" type="presParOf" srcId="{0D62718F-4C71-4E3A-AAE5-B0E9A46F2B7F}" destId="{5D98CB08-7643-4CFC-A240-0167AB6520D0}" srcOrd="0" destOrd="0" presId="urn:microsoft.com/office/officeart/2005/8/layout/pList1"/>
    <dgm:cxn modelId="{1254A158-BC52-9B43-9841-9C76C5B5DBE7}" type="presParOf" srcId="{0D62718F-4C71-4E3A-AAE5-B0E9A46F2B7F}" destId="{6DE09F25-5B40-45B2-84D3-6889E6E2C95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E15D6F-B894-9548-89AB-6D946857B0E2}">
      <dsp:nvSpPr>
        <dsp:cNvPr id="0" name=""/>
        <dsp:cNvSpPr/>
      </dsp:nvSpPr>
      <dsp:spPr>
        <a:xfrm>
          <a:off x="0" y="0"/>
          <a:ext cx="6986374" cy="134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i="0" kern="1200" dirty="0" smtClean="0">
              <a:solidFill>
                <a:schemeClr val="tx1"/>
              </a:solidFill>
              <a:latin typeface="+mn-lt"/>
            </a:rPr>
            <a:t>Obiettivi:</a:t>
          </a:r>
        </a:p>
        <a:p>
          <a:pPr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solidFill>
                <a:schemeClr val="tx1"/>
              </a:solidFill>
            </a:rPr>
            <a:t>- Ridurre le emissioni di gas a effetto serra</a:t>
          </a:r>
        </a:p>
        <a:p>
          <a:pPr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solidFill>
                <a:schemeClr val="tx1"/>
              </a:solidFill>
            </a:rPr>
            <a:t>-  favorire modalità di trasporto a basse emissioni </a:t>
          </a:r>
        </a:p>
        <a:p>
          <a:pPr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solidFill>
                <a:schemeClr val="tx1"/>
              </a:solidFill>
            </a:rPr>
            <a:t>- Favorire misure di adattamento ai cambiamenti climatici</a:t>
          </a:r>
          <a:endParaRPr lang="it-IT" sz="1600" kern="1200" dirty="0">
            <a:solidFill>
              <a:schemeClr val="tx1"/>
            </a:solidFill>
          </a:endParaRPr>
        </a:p>
      </dsp:txBody>
      <dsp:txXfrm>
        <a:off x="39319" y="39319"/>
        <a:ext cx="5537761" cy="1263817"/>
      </dsp:txXfrm>
    </dsp:sp>
    <dsp:sp modelId="{67927B81-D2AF-2A4D-9BFA-7265EB9BFFB1}">
      <dsp:nvSpPr>
        <dsp:cNvPr id="0" name=""/>
        <dsp:cNvSpPr/>
      </dsp:nvSpPr>
      <dsp:spPr>
        <a:xfrm>
          <a:off x="616444" y="1566197"/>
          <a:ext cx="6986374" cy="134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solidFill>
                <a:schemeClr val="tx1"/>
              </a:solidFill>
            </a:rPr>
            <a:t>Beneficiari</a:t>
          </a:r>
          <a:r>
            <a:rPr lang="it-IT" sz="1600" kern="1200" dirty="0" smtClean="0">
              <a:solidFill>
                <a:schemeClr val="tx1"/>
              </a:solidFill>
            </a:rPr>
            <a:t>: comuni di isole minori non connesse alla rete elettrica nazionale. I soggetti beneficiari possono presentare istanza di finanziamento in via autonoma o congiuntamente ad altri enti pubblici, anche non territoriali, rispetto ai quali il beneficiario assume il ruolo di capofila</a:t>
          </a:r>
          <a:endParaRPr lang="it-IT" sz="1600" i="0" kern="1200" dirty="0">
            <a:solidFill>
              <a:schemeClr val="tx1"/>
            </a:solidFill>
            <a:latin typeface="+mn-lt"/>
          </a:endParaRPr>
        </a:p>
      </dsp:txBody>
      <dsp:txXfrm>
        <a:off x="655763" y="1605516"/>
        <a:ext cx="5418695" cy="1263817"/>
      </dsp:txXfrm>
    </dsp:sp>
    <dsp:sp modelId="{AF9A3461-A845-9948-AA89-C154EF1AA9ED}">
      <dsp:nvSpPr>
        <dsp:cNvPr id="0" name=""/>
        <dsp:cNvSpPr/>
      </dsp:nvSpPr>
      <dsp:spPr>
        <a:xfrm>
          <a:off x="1232889" y="3132395"/>
          <a:ext cx="6986374" cy="134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smtClean="0">
              <a:solidFill>
                <a:schemeClr val="tx1"/>
              </a:solidFill>
            </a:rPr>
            <a:t>Budget</a:t>
          </a:r>
          <a:r>
            <a:rPr lang="it-IT" sz="1600" kern="1200" smtClean="0">
              <a:solidFill>
                <a:schemeClr val="tx1"/>
              </a:solidFill>
            </a:rPr>
            <a:t>: l'ammontare complessivo delle risorse destinate al finanziamento dei progetti è pari a 15 milioni di euro. Ciascuna istanza ammessa è finanziata per il suo complessivo importo fino ad una soglia massima finanziabile di </a:t>
          </a:r>
          <a:r>
            <a:rPr lang="it-IT" sz="1600" b="1" kern="1200" smtClean="0">
              <a:solidFill>
                <a:schemeClr val="tx1"/>
              </a:solidFill>
            </a:rPr>
            <a:t>1 milione di euro iva inclusa </a:t>
          </a:r>
          <a:endParaRPr lang="it-IT" sz="1600" b="1" i="0" kern="1200" dirty="0">
            <a:solidFill>
              <a:schemeClr val="tx1"/>
            </a:solidFill>
          </a:endParaRPr>
        </a:p>
      </dsp:txBody>
      <dsp:txXfrm>
        <a:off x="1272208" y="3171714"/>
        <a:ext cx="5418695" cy="1263817"/>
      </dsp:txXfrm>
    </dsp:sp>
    <dsp:sp modelId="{CF18E7C3-F3EB-7949-AF18-8F7C8BE82FFD}">
      <dsp:nvSpPr>
        <dsp:cNvPr id="0" name=""/>
        <dsp:cNvSpPr/>
      </dsp:nvSpPr>
      <dsp:spPr>
        <a:xfrm>
          <a:off x="6113778" y="1018028"/>
          <a:ext cx="872595" cy="872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4000" kern="1200">
            <a:solidFill>
              <a:schemeClr val="tx1"/>
            </a:solidFill>
            <a:latin typeface="Interstate Mono - Lgt" pitchFamily="2" charset="0"/>
          </a:endParaRPr>
        </a:p>
      </dsp:txBody>
      <dsp:txXfrm>
        <a:off x="6310112" y="1018028"/>
        <a:ext cx="479927" cy="656628"/>
      </dsp:txXfrm>
    </dsp:sp>
    <dsp:sp modelId="{829C859B-0689-4C41-9E96-6D56174B6887}">
      <dsp:nvSpPr>
        <dsp:cNvPr id="0" name=""/>
        <dsp:cNvSpPr/>
      </dsp:nvSpPr>
      <dsp:spPr>
        <a:xfrm>
          <a:off x="6730223" y="2575276"/>
          <a:ext cx="872595" cy="87259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600" kern="1200"/>
        </a:p>
      </dsp:txBody>
      <dsp:txXfrm>
        <a:off x="6926557" y="2575276"/>
        <a:ext cx="479927" cy="6566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ED86C-C5BF-43FD-8695-66B3F5EAEA66}">
      <dsp:nvSpPr>
        <dsp:cNvPr id="0" name=""/>
        <dsp:cNvSpPr/>
      </dsp:nvSpPr>
      <dsp:spPr>
        <a:xfrm>
          <a:off x="4292" y="1074064"/>
          <a:ext cx="1932430" cy="1331444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1EEAE8-B785-4334-905B-C896B63B3B61}">
      <dsp:nvSpPr>
        <dsp:cNvPr id="0" name=""/>
        <dsp:cNvSpPr/>
      </dsp:nvSpPr>
      <dsp:spPr>
        <a:xfrm>
          <a:off x="4292" y="2405508"/>
          <a:ext cx="1932430" cy="716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conversione dei sistemi di irrigazione e riduzione delle perdite nelle reti idriche</a:t>
          </a:r>
          <a:endParaRPr lang="en-GB" sz="1400" kern="1200" dirty="0"/>
        </a:p>
      </dsp:txBody>
      <dsp:txXfrm>
        <a:off x="4292" y="2405508"/>
        <a:ext cx="1932430" cy="716931"/>
      </dsp:txXfrm>
    </dsp:sp>
    <dsp:sp modelId="{17BF9F71-395C-482E-98C1-66E2CC5E9E2A}">
      <dsp:nvSpPr>
        <dsp:cNvPr id="0" name=""/>
        <dsp:cNvSpPr/>
      </dsp:nvSpPr>
      <dsp:spPr>
        <a:xfrm>
          <a:off x="2130047" y="1074064"/>
          <a:ext cx="1932430" cy="1331444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5DD6A-82C0-4F59-A69F-FF26EEDF67BB}">
      <dsp:nvSpPr>
        <dsp:cNvPr id="0" name=""/>
        <dsp:cNvSpPr/>
      </dsp:nvSpPr>
      <dsp:spPr>
        <a:xfrm>
          <a:off x="2130047" y="2405508"/>
          <a:ext cx="1932430" cy="716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interventi di manutenzione e tutela degli ecosistemi interni</a:t>
          </a:r>
          <a:endParaRPr lang="en-GB" sz="1400" kern="1200" dirty="0"/>
        </a:p>
      </dsp:txBody>
      <dsp:txXfrm>
        <a:off x="2130047" y="2405508"/>
        <a:ext cx="1932430" cy="716931"/>
      </dsp:txXfrm>
    </dsp:sp>
    <dsp:sp modelId="{DDC0FF65-0F18-47EE-971C-4DF36B58EFA4}">
      <dsp:nvSpPr>
        <dsp:cNvPr id="0" name=""/>
        <dsp:cNvSpPr/>
      </dsp:nvSpPr>
      <dsp:spPr>
        <a:xfrm>
          <a:off x="4255801" y="1074064"/>
          <a:ext cx="1932430" cy="1331444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E3EF2-253B-4DAE-BC6F-FC53227DECD5}">
      <dsp:nvSpPr>
        <dsp:cNvPr id="0" name=""/>
        <dsp:cNvSpPr/>
      </dsp:nvSpPr>
      <dsp:spPr>
        <a:xfrm>
          <a:off x="4255801" y="2405508"/>
          <a:ext cx="1932430" cy="716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realizzazione di alberature e modifica delle pavimentazioni urbane per la riduzione degli impatti delle ondate di calore</a:t>
          </a:r>
          <a:endParaRPr lang="en-GB" sz="1400" kern="1200" dirty="0"/>
        </a:p>
      </dsp:txBody>
      <dsp:txXfrm>
        <a:off x="4255801" y="2405508"/>
        <a:ext cx="1932430" cy="716931"/>
      </dsp:txXfrm>
    </dsp:sp>
    <dsp:sp modelId="{5D98CB08-7643-4CFC-A240-0167AB6520D0}">
      <dsp:nvSpPr>
        <dsp:cNvPr id="0" name=""/>
        <dsp:cNvSpPr/>
      </dsp:nvSpPr>
      <dsp:spPr>
        <a:xfrm>
          <a:off x="6535358" y="1074064"/>
          <a:ext cx="1932430" cy="1331444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09F25-5B40-45B2-84D3-6889E6E2C95A}">
      <dsp:nvSpPr>
        <dsp:cNvPr id="0" name=""/>
        <dsp:cNvSpPr/>
      </dsp:nvSpPr>
      <dsp:spPr>
        <a:xfrm>
          <a:off x="6381556" y="2405508"/>
          <a:ext cx="2240034" cy="716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sistemi di dissalazione </a:t>
          </a:r>
          <a:r>
            <a:rPr lang="it-IT" sz="1400" kern="1200" dirty="0" smtClean="0"/>
            <a:t>alimentati </a:t>
          </a:r>
          <a:r>
            <a:rPr lang="it-IT" sz="1400" kern="1200" dirty="0"/>
            <a:t>prevalentemente da fonti rinnovabili</a:t>
          </a:r>
          <a:endParaRPr lang="en-GB" sz="1400" kern="1200" dirty="0"/>
        </a:p>
      </dsp:txBody>
      <dsp:txXfrm>
        <a:off x="6381556" y="2405508"/>
        <a:ext cx="2240034" cy="7169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ED86C-C5BF-43FD-8695-66B3F5EAEA66}">
      <dsp:nvSpPr>
        <dsp:cNvPr id="0" name=""/>
        <dsp:cNvSpPr/>
      </dsp:nvSpPr>
      <dsp:spPr>
        <a:xfrm>
          <a:off x="1608" y="50791"/>
          <a:ext cx="2552330" cy="1758555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1EEAE8-B785-4334-905B-C896B63B3B61}">
      <dsp:nvSpPr>
        <dsp:cNvPr id="0" name=""/>
        <dsp:cNvSpPr/>
      </dsp:nvSpPr>
      <dsp:spPr>
        <a:xfrm>
          <a:off x="1608" y="1809347"/>
          <a:ext cx="2552330" cy="946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interventi </a:t>
          </a:r>
          <a:r>
            <a:rPr lang="en-GB" sz="1900" kern="1200" dirty="0" err="1"/>
            <a:t>sul</a:t>
          </a:r>
          <a:r>
            <a:rPr lang="en-GB" sz="1900" kern="1200" dirty="0"/>
            <a:t> </a:t>
          </a:r>
          <a:r>
            <a:rPr lang="en-GB" sz="1900" kern="1200" dirty="0" err="1"/>
            <a:t>sistema</a:t>
          </a:r>
          <a:r>
            <a:rPr lang="en-GB" sz="1900" kern="1200" dirty="0"/>
            <a:t> </a:t>
          </a:r>
          <a:r>
            <a:rPr lang="en-GB" sz="1900" kern="1200" dirty="0" err="1"/>
            <a:t>idrico</a:t>
          </a:r>
          <a:endParaRPr lang="en-GB" sz="1900" kern="1200" dirty="0"/>
        </a:p>
      </dsp:txBody>
      <dsp:txXfrm>
        <a:off x="1608" y="1809347"/>
        <a:ext cx="2552330" cy="946914"/>
      </dsp:txXfrm>
    </dsp:sp>
    <dsp:sp modelId="{17BF9F71-395C-482E-98C1-66E2CC5E9E2A}">
      <dsp:nvSpPr>
        <dsp:cNvPr id="0" name=""/>
        <dsp:cNvSpPr/>
      </dsp:nvSpPr>
      <dsp:spPr>
        <a:xfrm>
          <a:off x="2809279" y="50791"/>
          <a:ext cx="2552330" cy="1758555"/>
        </a:xfrm>
        <a:prstGeom prst="round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5DD6A-82C0-4F59-A69F-FF26EEDF67BB}">
      <dsp:nvSpPr>
        <dsp:cNvPr id="0" name=""/>
        <dsp:cNvSpPr/>
      </dsp:nvSpPr>
      <dsp:spPr>
        <a:xfrm>
          <a:off x="2809279" y="1809347"/>
          <a:ext cx="2552330" cy="946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/>
            <a:t>interventi sui sistemi di illuminazione pubblica (LED)</a:t>
          </a:r>
          <a:endParaRPr lang="en-GB" sz="1900" kern="1200" dirty="0"/>
        </a:p>
      </dsp:txBody>
      <dsp:txXfrm>
        <a:off x="2809279" y="1809347"/>
        <a:ext cx="2552330" cy="946914"/>
      </dsp:txXfrm>
    </dsp:sp>
    <dsp:sp modelId="{DDC0FF65-0F18-47EE-971C-4DF36B58EFA4}">
      <dsp:nvSpPr>
        <dsp:cNvPr id="0" name=""/>
        <dsp:cNvSpPr/>
      </dsp:nvSpPr>
      <dsp:spPr>
        <a:xfrm>
          <a:off x="5616950" y="50791"/>
          <a:ext cx="2552330" cy="1758555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E3EF2-253B-4DAE-BC6F-FC53227DECD5}">
      <dsp:nvSpPr>
        <dsp:cNvPr id="0" name=""/>
        <dsp:cNvSpPr/>
      </dsp:nvSpPr>
      <dsp:spPr>
        <a:xfrm>
          <a:off x="5616950" y="1809347"/>
          <a:ext cx="2552330" cy="946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interventi </a:t>
          </a:r>
          <a:r>
            <a:rPr lang="en-GB" sz="1900" kern="1200" dirty="0" err="1"/>
            <a:t>sugli</a:t>
          </a:r>
          <a:r>
            <a:rPr lang="en-GB" sz="1900" kern="1200" dirty="0"/>
            <a:t> </a:t>
          </a:r>
          <a:r>
            <a:rPr lang="en-GB" sz="1900" kern="1200" dirty="0" err="1"/>
            <a:t>edifici</a:t>
          </a:r>
          <a:endParaRPr lang="en-GB" sz="1900" kern="1200" dirty="0"/>
        </a:p>
      </dsp:txBody>
      <dsp:txXfrm>
        <a:off x="5616950" y="1809347"/>
        <a:ext cx="2552330" cy="9469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4ED86C-C5BF-43FD-8695-66B3F5EAEA66}">
      <dsp:nvSpPr>
        <dsp:cNvPr id="0" name=""/>
        <dsp:cNvSpPr/>
      </dsp:nvSpPr>
      <dsp:spPr>
        <a:xfrm>
          <a:off x="4211" y="780855"/>
          <a:ext cx="2004002" cy="1380757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1EEAE8-B785-4334-905B-C896B63B3B61}">
      <dsp:nvSpPr>
        <dsp:cNvPr id="0" name=""/>
        <dsp:cNvSpPr/>
      </dsp:nvSpPr>
      <dsp:spPr>
        <a:xfrm>
          <a:off x="2" y="2161612"/>
          <a:ext cx="2004002" cy="74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autobus ibridi, elettrici o alimentati a </a:t>
          </a:r>
          <a:r>
            <a:rPr lang="it-IT" sz="1400" kern="1200" dirty="0" err="1"/>
            <a:t>biometano</a:t>
          </a:r>
          <a:endParaRPr lang="en-GB" sz="1400" kern="1200" dirty="0"/>
        </a:p>
      </dsp:txBody>
      <dsp:txXfrm>
        <a:off x="2" y="2161612"/>
        <a:ext cx="2004002" cy="743484"/>
      </dsp:txXfrm>
    </dsp:sp>
    <dsp:sp modelId="{17BF9F71-395C-482E-98C1-66E2CC5E9E2A}">
      <dsp:nvSpPr>
        <dsp:cNvPr id="0" name=""/>
        <dsp:cNvSpPr/>
      </dsp:nvSpPr>
      <dsp:spPr>
        <a:xfrm>
          <a:off x="2208697" y="780855"/>
          <a:ext cx="2004002" cy="1380757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5DD6A-82C0-4F59-A69F-FF26EEDF67BB}">
      <dsp:nvSpPr>
        <dsp:cNvPr id="0" name=""/>
        <dsp:cNvSpPr/>
      </dsp:nvSpPr>
      <dsp:spPr>
        <a:xfrm>
          <a:off x="2208697" y="2161612"/>
          <a:ext cx="2004002" cy="74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imbarcazioni alimentate da motori elettrici, a vela o a remi per il piccolo cabotaggio</a:t>
          </a:r>
        </a:p>
      </dsp:txBody>
      <dsp:txXfrm>
        <a:off x="2208697" y="2161612"/>
        <a:ext cx="2004002" cy="743484"/>
      </dsp:txXfrm>
    </dsp:sp>
    <dsp:sp modelId="{DDC0FF65-0F18-47EE-971C-4DF36B58EFA4}">
      <dsp:nvSpPr>
        <dsp:cNvPr id="0" name=""/>
        <dsp:cNvSpPr/>
      </dsp:nvSpPr>
      <dsp:spPr>
        <a:xfrm>
          <a:off x="4413184" y="780855"/>
          <a:ext cx="2004002" cy="1380757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E3EF2-253B-4DAE-BC6F-FC53227DECD5}">
      <dsp:nvSpPr>
        <dsp:cNvPr id="0" name=""/>
        <dsp:cNvSpPr/>
      </dsp:nvSpPr>
      <dsp:spPr>
        <a:xfrm>
          <a:off x="4413184" y="2161612"/>
          <a:ext cx="2004002" cy="74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 pensiline per servizi di trasporto pubblico, car sharing, bike sharing, scooter sharing</a:t>
          </a:r>
          <a:endParaRPr lang="en-GB" sz="1400" kern="1200" dirty="0"/>
        </a:p>
      </dsp:txBody>
      <dsp:txXfrm>
        <a:off x="4413184" y="2161612"/>
        <a:ext cx="2004002" cy="743484"/>
      </dsp:txXfrm>
    </dsp:sp>
    <dsp:sp modelId="{5D98CB08-7643-4CFC-A240-0167AB6520D0}">
      <dsp:nvSpPr>
        <dsp:cNvPr id="0" name=""/>
        <dsp:cNvSpPr/>
      </dsp:nvSpPr>
      <dsp:spPr>
        <a:xfrm>
          <a:off x="6617670" y="780855"/>
          <a:ext cx="2004002" cy="1380757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09F25-5B40-45B2-84D3-6889E6E2C95A}">
      <dsp:nvSpPr>
        <dsp:cNvPr id="0" name=""/>
        <dsp:cNvSpPr/>
      </dsp:nvSpPr>
      <dsp:spPr>
        <a:xfrm>
          <a:off x="6617670" y="2161612"/>
          <a:ext cx="2004002" cy="74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realizzazione </a:t>
          </a:r>
          <a:r>
            <a:rPr lang="it-IT" sz="1400" kern="1200" dirty="0"/>
            <a:t>di aree di ricovero e sosta per biciclette</a:t>
          </a:r>
          <a:endParaRPr lang="en-GB" sz="1400" kern="1200" dirty="0"/>
        </a:p>
      </dsp:txBody>
      <dsp:txXfrm>
        <a:off x="6617670" y="2161612"/>
        <a:ext cx="2004002" cy="743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BA14899-C218-42FA-BF8B-A9ADD96AFDBA}" type="datetimeFigureOut">
              <a:rPr lang="it-IT"/>
              <a:pPr>
                <a:defRPr/>
              </a:pPr>
              <a:t>02/07/2019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2100F0A-1575-4CDE-BB30-39DD95CF89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744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EA232-FE5B-4AB0-A10B-A8068586220C}" type="datetimeFigureOut">
              <a:rPr lang="it-IT" smtClean="0"/>
              <a:pPr/>
              <a:t>02/07/2019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63414-3006-4B8A-8305-1C055BA2AA9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076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Vi illustrerò in breve quali sono le sfide ambientali che dovranno</a:t>
            </a:r>
            <a:r>
              <a:rPr lang="it-IT" baseline="0" dirty="0" smtClean="0"/>
              <a:t> affrontare le isole eolie e i progetti che andranno a sostenere tali sfide grazie anche ai finanziamenti ottenuti dal ministero dell’ambiente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3414-3006-4B8A-8305-1C055BA2AA94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8819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3414-3006-4B8A-8305-1C055BA2AA94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9894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opportunità per affrontare tali criticit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è stato in bando del ministero dell’ambiente italiano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389F9-0F3E-406E-8C17-31B7450CB4B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687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 smtClean="0"/>
              <a:t>Sono</a:t>
            </a:r>
            <a:r>
              <a:rPr lang="en-GB" sz="1200" dirty="0" smtClean="0"/>
              <a:t> </a:t>
            </a:r>
            <a:r>
              <a:rPr lang="en-GB" sz="1200" dirty="0" err="1" smtClean="0"/>
              <a:t>ammessi</a:t>
            </a:r>
            <a:r>
              <a:rPr lang="en-GB" sz="1200" dirty="0" smtClean="0"/>
              <a:t> al </a:t>
            </a:r>
            <a:r>
              <a:rPr lang="en-GB" sz="1200" dirty="0" err="1" smtClean="0"/>
              <a:t>finanziamento</a:t>
            </a:r>
            <a:r>
              <a:rPr lang="en-GB" sz="1200" dirty="0" smtClean="0"/>
              <a:t> </a:t>
            </a:r>
            <a:r>
              <a:rPr lang="en-GB" sz="1200" dirty="0" err="1" smtClean="0"/>
              <a:t>interventi</a:t>
            </a:r>
            <a:r>
              <a:rPr lang="en-GB" sz="1200" dirty="0" smtClean="0"/>
              <a:t> per </a:t>
            </a:r>
            <a:r>
              <a:rPr lang="en-GB" sz="1200" dirty="0" err="1" smtClean="0"/>
              <a:t>progetti</a:t>
            </a:r>
            <a:r>
              <a:rPr lang="en-GB" sz="1200" dirty="0" smtClean="0"/>
              <a:t> </a:t>
            </a:r>
            <a:r>
              <a:rPr lang="en-GB" sz="1200" dirty="0" err="1" smtClean="0"/>
              <a:t>che</a:t>
            </a:r>
            <a:r>
              <a:rPr lang="en-GB" sz="1200" dirty="0" smtClean="0"/>
              <a:t> </a:t>
            </a:r>
            <a:r>
              <a:rPr lang="en-GB" sz="1200" dirty="0" err="1" smtClean="0"/>
              <a:t>appartengono</a:t>
            </a:r>
            <a:r>
              <a:rPr lang="en-GB" sz="1200" dirty="0" smtClean="0"/>
              <a:t> </a:t>
            </a:r>
            <a:r>
              <a:rPr lang="en-GB" sz="1200" dirty="0" err="1" smtClean="0"/>
              <a:t>alle</a:t>
            </a:r>
            <a:r>
              <a:rPr lang="en-GB" sz="1200" dirty="0" smtClean="0"/>
              <a:t> </a:t>
            </a:r>
            <a:r>
              <a:rPr lang="en-GB" sz="1200" dirty="0" err="1" smtClean="0"/>
              <a:t>seguenti</a:t>
            </a:r>
            <a:r>
              <a:rPr lang="en-GB" sz="1200" dirty="0" smtClean="0"/>
              <a:t> </a:t>
            </a:r>
            <a:r>
              <a:rPr lang="en-GB" sz="1200" b="1" dirty="0" err="1" smtClean="0"/>
              <a:t>tipologie</a:t>
            </a:r>
            <a:r>
              <a:rPr lang="en-GB" sz="1200" dirty="0" smtClean="0"/>
              <a:t>: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63414-3006-4B8A-8305-1C055BA2AA94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883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8A137-76A9-4AAB-AC8B-CDEB695336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E0C6E-1CBA-4ABE-9212-FBBA891795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81547-20A5-4197-8A5B-1FBD5F7994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86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2BD9B-F305-4CA8-8109-BA5E725A07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35DB9-CA00-42E2-80B7-4C915DA9D3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9B5EF-329D-4861-B871-CFA188C49B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81F9E-41F4-4670-80F9-60EC51E0FA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BC3B3-38D9-4FA4-B768-581268147E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86BA3-2E3A-47B4-9A9A-8A9544122B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66489-71CE-46C0-9529-6E96E60D24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CC8B0-6AC4-434A-BB71-040CF9E02D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93FA963-1286-4528-A825-528062C31D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031" name="Immagine 9" descr="logo spin-it_esteso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5005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2816"/>
            <a:ext cx="9144000" cy="334645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538464" y="5187349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latin typeface="Calibri" pitchFamily="34" charset="0"/>
                <a:cs typeface="Calibri" pitchFamily="34" charset="0"/>
              </a:rPr>
              <a:t>Laura Tomassetti</a:t>
            </a:r>
            <a:endParaRPr lang="it-IT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it-IT" b="1" dirty="0" smtClean="0">
                <a:latin typeface="Calibri" pitchFamily="34" charset="0"/>
                <a:cs typeface="Calibri" pitchFamily="34" charset="0"/>
              </a:rPr>
              <a:t>Consiglio Nazionale delle Ricerche</a:t>
            </a:r>
          </a:p>
          <a:p>
            <a:pPr algn="ctr"/>
            <a:r>
              <a:rPr lang="it-IT" b="1" dirty="0" smtClean="0">
                <a:latin typeface="Calibri" pitchFamily="34" charset="0"/>
                <a:cs typeface="Calibri" pitchFamily="34" charset="0"/>
              </a:rPr>
              <a:t>Istituto sull’Inquinamento Atmosferico</a:t>
            </a:r>
          </a:p>
          <a:p>
            <a:pPr algn="ctr"/>
            <a:endParaRPr lang="it-IT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6352200"/>
            <a:ext cx="1685999" cy="505800"/>
          </a:xfrm>
          <a:prstGeom prst="rect">
            <a:avLst/>
          </a:prstGeom>
          <a:ln w="28575"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323528" y="18490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Isole </a:t>
            </a:r>
            <a:r>
              <a:rPr lang="it-IT" sz="3600" b="1" dirty="0" smtClean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Eolie</a:t>
            </a:r>
            <a:endParaRPr lang="it-IT" sz="3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it-IT" sz="3600" b="1" dirty="0">
                <a:latin typeface="Calibri" panose="020F0502020204030204" pitchFamily="34" charset="0"/>
                <a:cs typeface="Calibri" panose="020F0502020204030204" pitchFamily="34" charset="0"/>
              </a:rPr>
              <a:t>sfide ambientali nelle Isole minori e i progetti in corso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317691" y="587021"/>
            <a:ext cx="4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B0DA050-99BF-437D-BC8D-D9EC1C889EC7}" type="slidenum">
              <a:rPr lang="it-IT">
                <a:solidFill>
                  <a:schemeClr val="bg1"/>
                </a:solidFill>
              </a:rPr>
              <a:t>10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899592" y="332656"/>
            <a:ext cx="7056784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07" tIns="45704" rIns="91407" bIns="45704" anchor="ctr"/>
          <a:lstStyle/>
          <a:p>
            <a:pPr algn="ctr"/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INTERVENTI</a:t>
            </a:r>
            <a:r>
              <a:rPr lang="it-IT" sz="2400" b="1" spc="-130" dirty="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efficienza energetica</a:t>
            </a:r>
            <a:endParaRPr lang="it-IT" sz="2400" b="1" spc="-13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4476" y="1103494"/>
            <a:ext cx="9052024" cy="196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sistema di monitoraggio dei consumi energetici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sistema è basato su una piattaforma web centralizzata e sulla installazione di dispositivi di misura e telecontrollo utilizzati per monitorare e pilotare le utenze elettriche.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Efficientamento e sostituzione delle pompe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it-IT" sz="1600" b="1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sostituzione della pompa attualmente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installata con pompa a più alto rendimento dotata di inverter per la regolazione della portata.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600" dirty="0"/>
          </a:p>
        </p:txBody>
      </p:sp>
      <p:grpSp>
        <p:nvGrpSpPr>
          <p:cNvPr id="14" name="Gruppo 13"/>
          <p:cNvGrpSpPr/>
          <p:nvPr/>
        </p:nvGrpSpPr>
        <p:grpSpPr>
          <a:xfrm>
            <a:off x="56480" y="3356992"/>
            <a:ext cx="8996491" cy="2621672"/>
            <a:chOff x="35496" y="3304143"/>
            <a:chExt cx="8996491" cy="2621672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504" y="3304143"/>
              <a:ext cx="4352483" cy="262167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3313560"/>
              <a:ext cx="4644008" cy="261225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553757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shot 2019-02-15 08.58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931" y="2443712"/>
            <a:ext cx="7056525" cy="407761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317691" y="587021"/>
            <a:ext cx="4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B0DA050-99BF-437D-BC8D-D9EC1C889EC7}" type="slidenum">
              <a:rPr lang="it-IT">
                <a:solidFill>
                  <a:schemeClr val="bg1"/>
                </a:solidFill>
              </a:rPr>
              <a:t>11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51520" y="1137981"/>
            <a:ext cx="3816424" cy="176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Intervento sul servizio di trasporto collettivo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servizio di mobilità sostenibile collettivo con un minibus ibrido </a:t>
            </a:r>
            <a:r>
              <a:rPr lang="it-IT" sz="16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persone disabili, a mobilità ridotta, anziani residenti e infermi. 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899592" y="332656"/>
            <a:ext cx="7056784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07" tIns="45704" rIns="91407" bIns="45704" anchor="ctr"/>
          <a:lstStyle/>
          <a:p>
            <a:pPr algn="ctr"/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INTERVENTI</a:t>
            </a:r>
            <a:r>
              <a:rPr lang="it-IT" sz="2400" b="1" spc="-130" dirty="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mobilità sostenibile</a:t>
            </a:r>
            <a:endParaRPr lang="it-IT" sz="2400" b="1" spc="-13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538464" y="1139441"/>
            <a:ext cx="4572000" cy="12370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 - Intervento di realizzazione dell’Infrastruttura di ricarica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colonnina di ricarica per il minibus la località Porto di Levante. 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2278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317691" y="587021"/>
            <a:ext cx="4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B0DA050-99BF-437D-BC8D-D9EC1C889EC7}" type="slidenum">
              <a:rPr lang="it-IT">
                <a:solidFill>
                  <a:schemeClr val="bg1"/>
                </a:solidFill>
              </a:rPr>
              <a:t>12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Screenshot 2019-02-15 08.53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87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744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317691" y="587021"/>
            <a:ext cx="4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B0DA050-99BF-437D-BC8D-D9EC1C889EC7}" type="slidenum">
              <a:rPr lang="it-IT">
                <a:solidFill>
                  <a:schemeClr val="bg1"/>
                </a:solidFill>
              </a:rPr>
              <a:t>13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312986" y="1131536"/>
            <a:ext cx="4831014" cy="2181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Interventi strutturali sulla rete </a:t>
            </a:r>
            <a:r>
              <a:rPr lang="it-IT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idrica</a:t>
            </a:r>
          </a:p>
          <a:p>
            <a:pPr lvl="0" algn="just"/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- Opere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di ripristino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Serbatoio Ponte </a:t>
            </a:r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rifunzionalizzazione</a:t>
            </a:r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e impermeabilizzazione delle vasche</a:t>
            </a:r>
          </a:p>
          <a:p>
            <a:pPr lvl="0" algn="just"/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- Opere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sulle condotte di adduzione e di avvicinamento alla </a:t>
            </a:r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rete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- Intervento 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di ripristino delle tubazioni di mandata dal dissalatore al serbatoio di carico.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49909" y="1114960"/>
            <a:ext cx="3819054" cy="973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– Monitoraggio ed indagini sistema idrico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 di monitoraggio e controllo delle perdite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899592" y="332656"/>
            <a:ext cx="7056784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07" tIns="45704" rIns="91407" bIns="45704" anchor="ctr"/>
          <a:lstStyle/>
          <a:p>
            <a:pPr algn="ctr"/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INTERVENTI: </a:t>
            </a:r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adattamento </a:t>
            </a:r>
            <a:r>
              <a:rPr lang="it-IT" sz="2400" b="1" spc="-130" dirty="0">
                <a:solidFill>
                  <a:srgbClr val="FFFFFF"/>
                </a:solidFill>
                <a:latin typeface="Calibri"/>
                <a:cs typeface="Calibri"/>
              </a:rPr>
              <a:t>ai cambiamenti climatici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290" y="3356992"/>
            <a:ext cx="4277396" cy="3201764"/>
          </a:xfrm>
          <a:prstGeom prst="rect">
            <a:avLst/>
          </a:prstGeom>
        </p:spPr>
      </p:pic>
      <p:pic>
        <p:nvPicPr>
          <p:cNvPr id="14" name="Immagine 13" descr="Screenshot 2019-02-15 11.01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70" y="2263822"/>
            <a:ext cx="3404732" cy="3995691"/>
          </a:xfrm>
          <a:prstGeom prst="rect">
            <a:avLst/>
          </a:prstGeom>
        </p:spPr>
      </p:pic>
      <p:grpSp>
        <p:nvGrpSpPr>
          <p:cNvPr id="17" name="Gruppo 16"/>
          <p:cNvGrpSpPr/>
          <p:nvPr/>
        </p:nvGrpSpPr>
        <p:grpSpPr>
          <a:xfrm>
            <a:off x="1885865" y="3277665"/>
            <a:ext cx="2099217" cy="2203547"/>
            <a:chOff x="1580315" y="2924944"/>
            <a:chExt cx="2099217" cy="2203547"/>
          </a:xfrm>
        </p:grpSpPr>
        <p:sp>
          <p:nvSpPr>
            <p:cNvPr id="6" name="Ovale 5"/>
            <p:cNvSpPr/>
            <p:nvPr/>
          </p:nvSpPr>
          <p:spPr>
            <a:xfrm>
              <a:off x="1580315" y="4322738"/>
              <a:ext cx="1119477" cy="805753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Connettore 2 14"/>
            <p:cNvCxnSpPr/>
            <p:nvPr/>
          </p:nvCxnSpPr>
          <p:spPr>
            <a:xfrm flipH="1">
              <a:off x="2627784" y="2924944"/>
              <a:ext cx="1051748" cy="1397794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21063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317691" y="587021"/>
            <a:ext cx="4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B0DA050-99BF-437D-BC8D-D9EC1C889EC7}" type="slidenum">
              <a:rPr lang="it-IT">
                <a:solidFill>
                  <a:schemeClr val="bg1"/>
                </a:solidFill>
              </a:rPr>
              <a:t>14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899592" y="332656"/>
            <a:ext cx="7056784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07" tIns="45704" rIns="91407" bIns="45704" anchor="ctr"/>
          <a:lstStyle/>
          <a:p>
            <a:pPr algn="ctr"/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INTERVENTI</a:t>
            </a:r>
            <a:r>
              <a:rPr lang="it-IT" sz="2400" b="1" spc="-130" dirty="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mobilità sostenibile</a:t>
            </a:r>
            <a:endParaRPr lang="it-IT" sz="2400" b="1" spc="-13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8" name="Immagine 7" descr="Screenshot 2019-02-15 08.58.4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759" r="50890"/>
          <a:stretch/>
        </p:blipFill>
        <p:spPr>
          <a:xfrm>
            <a:off x="3779912" y="2812588"/>
            <a:ext cx="4990566" cy="396219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23528" y="4365104"/>
            <a:ext cx="2883036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 - Intervento 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 realizzazione dell’Infrastruttura di ricarica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colonnina di ricarica </a:t>
            </a:r>
            <a:r>
              <a:rPr lang="it-IT" sz="16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presso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parcheggio </a:t>
            </a:r>
            <a:r>
              <a:rPr lang="it-IT" sz="16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Ufficio Tributi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 descr="Screenshot 2019-02-15 08.58.4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25" t="6885" b="35547"/>
          <a:stretch/>
        </p:blipFill>
        <p:spPr>
          <a:xfrm>
            <a:off x="142893" y="898257"/>
            <a:ext cx="3709952" cy="3096966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986586" y="961329"/>
            <a:ext cx="4128318" cy="1717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341120" algn="l"/>
              </a:tabLst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- Intervento sul servizio di trasporto collettivo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trasporto pubblico con un minibus ibrido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estate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resta a servizio della località di canneto mentre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inverno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presso Lipari città </a:t>
            </a:r>
          </a:p>
        </p:txBody>
      </p:sp>
    </p:spTree>
    <p:extLst>
      <p:ext uri="{BB962C8B-B14F-4D97-AF65-F5344CB8AC3E}">
        <p14:creationId xmlns:p14="http://schemas.microsoft.com/office/powerpoint/2010/main" val="33904538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317691" y="587021"/>
            <a:ext cx="4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B0DA050-99BF-437D-BC8D-D9EC1C889EC7}" type="slidenum">
              <a:rPr lang="it-IT">
                <a:solidFill>
                  <a:schemeClr val="bg1"/>
                </a:solidFill>
              </a:rPr>
              <a:t>15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Screenshot 2019-02-15 08.52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382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317691" y="587021"/>
            <a:ext cx="4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B0DA050-99BF-437D-BC8D-D9EC1C889EC7}" type="slidenum">
              <a:rPr lang="it-IT">
                <a:solidFill>
                  <a:schemeClr val="bg1"/>
                </a:solidFill>
              </a:rPr>
              <a:t>16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899592" y="332656"/>
            <a:ext cx="7056784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07" tIns="45704" rIns="91407" bIns="45704" anchor="ctr"/>
          <a:lstStyle/>
          <a:p>
            <a:pPr algn="ctr"/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INTERVENTI: </a:t>
            </a:r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adattamento </a:t>
            </a:r>
            <a:r>
              <a:rPr lang="it-IT" sz="2400" b="1" spc="-130" dirty="0">
                <a:solidFill>
                  <a:srgbClr val="FFFFFF"/>
                </a:solidFill>
                <a:latin typeface="Calibri"/>
                <a:cs typeface="Calibri"/>
              </a:rPr>
              <a:t>ai cambiamenti climatici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445" y="1027708"/>
            <a:ext cx="5680889" cy="496855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02230" y="1269470"/>
            <a:ext cx="2880320" cy="3430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Interventi di restauro ambientale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it-IT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ripristino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e/o </a:t>
            </a:r>
            <a:r>
              <a:rPr lang="it-IT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restauro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gli habitat tipici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 fine di sostenere la presenza delle popolazioni delle specie target </a:t>
            </a:r>
            <a:endParaRPr lang="it-IT" sz="160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it-IT" sz="1600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it-IT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interventi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 sentieristica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diversi punti dell’isola</a:t>
            </a:r>
            <a:endParaRPr lang="it-IT" sz="16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Predisposizione di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cinque punti di osservazione e il restauro degli aspetti vegetazionali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degradati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688" y="5804785"/>
            <a:ext cx="2808312" cy="105321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55127" y="4747457"/>
            <a:ext cx="2927215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Monitoraggio ed indagini sistema idrico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 di monitoraggio e controllo delle perdite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0976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317691" y="587021"/>
            <a:ext cx="4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B0DA050-99BF-437D-BC8D-D9EC1C889EC7}" type="slidenum">
              <a:rPr lang="it-IT">
                <a:solidFill>
                  <a:schemeClr val="bg1"/>
                </a:solidFill>
              </a:rPr>
              <a:t>17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Immagine 1" descr="Screenshot 2019-02-15 09.48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441" y="2279459"/>
            <a:ext cx="6549935" cy="4617549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899592" y="332656"/>
            <a:ext cx="7056784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07" tIns="45704" rIns="91407" bIns="45704" anchor="ctr"/>
          <a:lstStyle/>
          <a:p>
            <a:pPr algn="ctr"/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INTERVENTI</a:t>
            </a:r>
            <a:r>
              <a:rPr lang="it-IT" sz="2400" b="1" spc="-130" dirty="0">
                <a:solidFill>
                  <a:srgbClr val="FFFFFF"/>
                </a:solidFill>
                <a:latin typeface="Calibri"/>
                <a:cs typeface="Calibri"/>
              </a:rPr>
              <a:t>: mobilità </a:t>
            </a:r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sostenibile</a:t>
            </a:r>
            <a:endParaRPr lang="it-IT" sz="2400" b="1" spc="-13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720" y="1094240"/>
            <a:ext cx="4037960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Intervento sul servizio di trasporto collettivo - </a:t>
            </a:r>
            <a:r>
              <a:rPr lang="it-IT" sz="16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l'installazione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 motore elettrico entrobordo o fuoribordo </a:t>
            </a:r>
            <a:r>
              <a:rPr lang="it-IT" sz="16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due imbarcazioni e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l’installazione di appositi sistemi di </a:t>
            </a:r>
            <a:r>
              <a:rPr lang="it-IT" sz="16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accumulo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4192758" y="1094240"/>
            <a:ext cx="4572000" cy="8827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 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Intervento di realizzazione dell’Infrastruttura di ricarica -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colonnina di ricarica presso l’approdo di Palombara ad Alicudi. 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9742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317691" y="587021"/>
            <a:ext cx="4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B0DA050-99BF-437D-BC8D-D9EC1C889EC7}" type="slidenum">
              <a:rPr lang="it-IT">
                <a:solidFill>
                  <a:schemeClr val="bg1"/>
                </a:solidFill>
              </a:rPr>
              <a:t>18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 descr="Screenshot 2019-02-15 08.52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395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317691" y="587021"/>
            <a:ext cx="4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B0DA050-99BF-437D-BC8D-D9EC1C889EC7}" type="slidenum">
              <a:rPr lang="it-IT">
                <a:solidFill>
                  <a:schemeClr val="bg1"/>
                </a:solidFill>
              </a:rPr>
              <a:t>19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899592" y="332656"/>
            <a:ext cx="7056784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07" tIns="45704" rIns="91407" bIns="45704" anchor="ctr"/>
          <a:lstStyle/>
          <a:p>
            <a:pPr algn="ctr"/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INTERVENTI: </a:t>
            </a:r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adattamento </a:t>
            </a:r>
            <a:r>
              <a:rPr lang="it-IT" sz="2400" b="1" spc="-130" dirty="0">
                <a:solidFill>
                  <a:srgbClr val="FFFFFF"/>
                </a:solidFill>
                <a:latin typeface="Calibri"/>
                <a:cs typeface="Calibri"/>
              </a:rPr>
              <a:t>ai cambiamenti climatici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94911" y="4919769"/>
            <a:ext cx="2927215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Monitoraggio ed indagini sistema idrico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 di monitoraggio e controllo delle perdite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1507821"/>
            <a:ext cx="2942614" cy="2937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– 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Interventi di restauro ambientale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it-IT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ripristino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e/o restauro </a:t>
            </a:r>
            <a:r>
              <a:rPr lang="it-IT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della vegetazione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degli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habitat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tipici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endParaRPr lang="it-IT" sz="16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it-IT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interventi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 sentieristica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Faraglione-</a:t>
            </a:r>
            <a:r>
              <a:rPr lang="it-IT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Smarraturi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lang="it-IT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Leiamaro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Predisposizione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 </a:t>
            </a:r>
            <a:r>
              <a:rPr lang="it-IT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 punti </a:t>
            </a:r>
            <a:r>
              <a:rPr 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 </a:t>
            </a:r>
            <a:r>
              <a:rPr lang="it-IT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osservazione</a:t>
            </a:r>
            <a:endParaRPr lang="it-IT" sz="16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126" y="946337"/>
            <a:ext cx="6272161" cy="53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592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7"/>
          <p:cNvSpPr>
            <a:spLocks noChangeArrowheads="1"/>
          </p:cNvSpPr>
          <p:nvPr/>
        </p:nvSpPr>
        <p:spPr bwMode="auto">
          <a:xfrm>
            <a:off x="899592" y="332656"/>
            <a:ext cx="7056784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07" tIns="45704" rIns="91407" bIns="45704" anchor="ctr"/>
          <a:lstStyle/>
          <a:p>
            <a:pPr algn="ctr">
              <a:defRPr/>
            </a:pPr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CRITICITA’ </a:t>
            </a:r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NELLE ISOLE EOLIE</a:t>
            </a:r>
            <a:endParaRPr lang="it-IT" sz="2400" b="1" dirty="0">
              <a:solidFill>
                <a:srgbClr val="FFFFFF"/>
              </a:solidFill>
              <a:latin typeface="Calibri" pitchFamily="34" charset="0"/>
              <a:ea typeface="ＭＳ Ｐゴシック" pitchFamily="-65" charset="-128"/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668" y="2060848"/>
            <a:ext cx="2666332" cy="3744416"/>
          </a:xfrm>
          <a:prstGeom prst="rect">
            <a:avLst/>
          </a:prstGeom>
        </p:spPr>
      </p:pic>
      <p:sp>
        <p:nvSpPr>
          <p:cNvPr id="33" name="object 20"/>
          <p:cNvSpPr txBox="1"/>
          <p:nvPr/>
        </p:nvSpPr>
        <p:spPr>
          <a:xfrm>
            <a:off x="-108520" y="1642237"/>
            <a:ext cx="7776864" cy="31232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8736" indent="-285750">
              <a:spcBef>
                <a:spcPts val="1221"/>
              </a:spcBef>
              <a:buFont typeface="Arial"/>
              <a:buChar char="•"/>
            </a:pPr>
            <a:r>
              <a:rPr sz="1600" b="1" dirty="0">
                <a:latin typeface="Helvetica"/>
                <a:cs typeface="Helvetica"/>
              </a:rPr>
              <a:t>Impianti di generazione diesel </a:t>
            </a:r>
            <a:endParaRPr lang="it-IT" sz="1600" b="1" dirty="0" smtClean="0">
              <a:latin typeface="Helvetica"/>
              <a:cs typeface="Helvetica"/>
            </a:endParaRPr>
          </a:p>
          <a:p>
            <a:pPr marL="728736" indent="-285750">
              <a:spcBef>
                <a:spcPts val="1221"/>
              </a:spcBef>
              <a:buFont typeface="Arial"/>
              <a:buChar char="•"/>
            </a:pPr>
            <a:r>
              <a:rPr sz="1600" b="1" dirty="0" err="1" smtClean="0">
                <a:latin typeface="Helvetica"/>
                <a:cs typeface="Helvetica"/>
              </a:rPr>
              <a:t>Scarsa</a:t>
            </a:r>
            <a:r>
              <a:rPr sz="1600" b="1" dirty="0" smtClean="0">
                <a:latin typeface="Helvetica"/>
                <a:cs typeface="Helvetica"/>
              </a:rPr>
              <a:t> </a:t>
            </a:r>
            <a:r>
              <a:rPr sz="1600" b="1" dirty="0">
                <a:latin typeface="Helvetica"/>
                <a:cs typeface="Helvetica"/>
              </a:rPr>
              <a:t>presenza di impianti alimentati da fonti rinnovabili Alto utilizzo di energia elettrica negli usi finali</a:t>
            </a:r>
          </a:p>
          <a:p>
            <a:pPr marL="728736" marR="3754" indent="-285750">
              <a:lnSpc>
                <a:spcPct val="176300"/>
              </a:lnSpc>
              <a:spcBef>
                <a:spcPts val="86"/>
              </a:spcBef>
              <a:buFont typeface="Arial"/>
              <a:buChar char="•"/>
            </a:pPr>
            <a:r>
              <a:rPr sz="1600" b="1" dirty="0" err="1" smtClean="0">
                <a:latin typeface="Helvetica"/>
                <a:cs typeface="Helvetica"/>
              </a:rPr>
              <a:t>Scarsa</a:t>
            </a:r>
            <a:r>
              <a:rPr sz="1600" b="1" dirty="0" smtClean="0">
                <a:latin typeface="Helvetica"/>
                <a:cs typeface="Helvetica"/>
              </a:rPr>
              <a:t> </a:t>
            </a:r>
            <a:r>
              <a:rPr sz="1600" b="1" dirty="0" err="1" smtClean="0">
                <a:latin typeface="Helvetica"/>
                <a:cs typeface="Helvetica"/>
              </a:rPr>
              <a:t>diffusione</a:t>
            </a:r>
            <a:r>
              <a:rPr sz="1600" b="1" dirty="0" smtClean="0">
                <a:latin typeface="Helvetica"/>
                <a:cs typeface="Helvetica"/>
              </a:rPr>
              <a:t> di </a:t>
            </a:r>
            <a:r>
              <a:rPr sz="1600" b="1" dirty="0" err="1" smtClean="0">
                <a:latin typeface="Helvetica"/>
                <a:cs typeface="Helvetica"/>
              </a:rPr>
              <a:t>tecniche</a:t>
            </a:r>
            <a:r>
              <a:rPr sz="1600" b="1" dirty="0" smtClean="0">
                <a:latin typeface="Helvetica"/>
                <a:cs typeface="Helvetica"/>
              </a:rPr>
              <a:t> di </a:t>
            </a:r>
            <a:r>
              <a:rPr sz="1600" b="1" dirty="0" err="1" smtClean="0">
                <a:latin typeface="Helvetica"/>
                <a:cs typeface="Helvetica"/>
              </a:rPr>
              <a:t>efficienza</a:t>
            </a:r>
            <a:r>
              <a:rPr sz="1600" b="1" dirty="0" smtClean="0">
                <a:latin typeface="Helvetica"/>
                <a:cs typeface="Helvetica"/>
              </a:rPr>
              <a:t> e </a:t>
            </a:r>
            <a:r>
              <a:rPr sz="1600" b="1" dirty="0" err="1" smtClean="0">
                <a:latin typeface="Helvetica"/>
                <a:cs typeface="Helvetica"/>
              </a:rPr>
              <a:t>risparmio</a:t>
            </a:r>
            <a:r>
              <a:rPr sz="1600" b="1" dirty="0" smtClean="0">
                <a:latin typeface="Helvetica"/>
                <a:cs typeface="Helvetica"/>
              </a:rPr>
              <a:t> </a:t>
            </a:r>
            <a:r>
              <a:rPr sz="1600" b="1" dirty="0" err="1" smtClean="0">
                <a:latin typeface="Helvetica"/>
                <a:cs typeface="Helvetica"/>
              </a:rPr>
              <a:t>energetico</a:t>
            </a:r>
            <a:endParaRPr lang="it-IT" sz="1600" b="1" dirty="0" smtClean="0">
              <a:latin typeface="Helvetica"/>
              <a:cs typeface="Helvetica"/>
            </a:endParaRPr>
          </a:p>
          <a:p>
            <a:pPr marL="728736" marR="3754" indent="-285750">
              <a:lnSpc>
                <a:spcPct val="176300"/>
              </a:lnSpc>
              <a:spcBef>
                <a:spcPts val="86"/>
              </a:spcBef>
              <a:buFont typeface="Arial"/>
              <a:buChar char="•"/>
            </a:pPr>
            <a:r>
              <a:rPr sz="1600" b="1" dirty="0" err="1" smtClean="0">
                <a:latin typeface="Helvetica"/>
                <a:cs typeface="Helvetica"/>
              </a:rPr>
              <a:t>Dipendenza</a:t>
            </a:r>
            <a:r>
              <a:rPr sz="1600" b="1" dirty="0" smtClean="0">
                <a:latin typeface="Helvetica"/>
                <a:cs typeface="Helvetica"/>
              </a:rPr>
              <a:t> dal </a:t>
            </a:r>
            <a:r>
              <a:rPr sz="1600" b="1" dirty="0" err="1" smtClean="0">
                <a:latin typeface="Helvetica"/>
                <a:cs typeface="Helvetica"/>
              </a:rPr>
              <a:t>continente</a:t>
            </a:r>
            <a:r>
              <a:rPr sz="1600" b="1" dirty="0" smtClean="0">
                <a:latin typeface="Helvetica"/>
                <a:cs typeface="Helvetica"/>
              </a:rPr>
              <a:t> per </a:t>
            </a:r>
            <a:r>
              <a:rPr sz="1600" b="1" dirty="0" err="1" smtClean="0">
                <a:latin typeface="Helvetica"/>
                <a:cs typeface="Helvetica"/>
              </a:rPr>
              <a:t>combustibili</a:t>
            </a:r>
            <a:r>
              <a:rPr sz="1600" b="1" dirty="0" smtClean="0">
                <a:latin typeface="Helvetica"/>
                <a:cs typeface="Helvetica"/>
              </a:rPr>
              <a:t>, </a:t>
            </a:r>
            <a:r>
              <a:rPr sz="1600" b="1" dirty="0" err="1" smtClean="0">
                <a:latin typeface="Helvetica"/>
                <a:cs typeface="Helvetica"/>
              </a:rPr>
              <a:t>acqua</a:t>
            </a:r>
            <a:r>
              <a:rPr sz="1600" b="1" dirty="0" smtClean="0">
                <a:latin typeface="Helvetica"/>
                <a:cs typeface="Helvetica"/>
              </a:rPr>
              <a:t> e </a:t>
            </a:r>
            <a:r>
              <a:rPr sz="1600" b="1" dirty="0" err="1" smtClean="0">
                <a:latin typeface="Helvetica"/>
                <a:cs typeface="Helvetica"/>
              </a:rPr>
              <a:t>materie</a:t>
            </a:r>
            <a:r>
              <a:rPr sz="1600" b="1" dirty="0" smtClean="0">
                <a:latin typeface="Helvetica"/>
                <a:cs typeface="Helvetica"/>
              </a:rPr>
              <a:t> prime</a:t>
            </a:r>
            <a:endParaRPr lang="it-IT" sz="1600" b="1" dirty="0" smtClean="0">
              <a:latin typeface="Helvetica"/>
              <a:cs typeface="Helvetica"/>
            </a:endParaRPr>
          </a:p>
          <a:p>
            <a:pPr marL="728736" marR="3754" indent="-285750">
              <a:lnSpc>
                <a:spcPct val="176300"/>
              </a:lnSpc>
              <a:spcBef>
                <a:spcPts val="86"/>
              </a:spcBef>
              <a:buFont typeface="Arial"/>
              <a:buChar char="•"/>
            </a:pPr>
            <a:r>
              <a:rPr sz="1600" b="1" dirty="0" err="1" smtClean="0">
                <a:latin typeface="Helvetica"/>
                <a:cs typeface="Helvetica"/>
              </a:rPr>
              <a:t>Assenza</a:t>
            </a:r>
            <a:r>
              <a:rPr sz="1600" b="1" dirty="0" smtClean="0">
                <a:latin typeface="Helvetica"/>
                <a:cs typeface="Helvetica"/>
              </a:rPr>
              <a:t> </a:t>
            </a:r>
            <a:r>
              <a:rPr sz="1600" b="1" dirty="0">
                <a:latin typeface="Helvetica"/>
                <a:cs typeface="Helvetica"/>
              </a:rPr>
              <a:t>di sistemi di raccolta differenziata e smaltimento </a:t>
            </a:r>
            <a:r>
              <a:rPr sz="1600" b="1" dirty="0" err="1">
                <a:latin typeface="Helvetica"/>
                <a:cs typeface="Helvetica"/>
              </a:rPr>
              <a:t>dei</a:t>
            </a:r>
            <a:r>
              <a:rPr sz="1600" b="1" dirty="0">
                <a:latin typeface="Helvetica"/>
                <a:cs typeface="Helvetica"/>
              </a:rPr>
              <a:t> </a:t>
            </a:r>
            <a:r>
              <a:rPr sz="1600" b="1" dirty="0" err="1" smtClean="0">
                <a:latin typeface="Helvetica"/>
                <a:cs typeface="Helvetica"/>
              </a:rPr>
              <a:t>rifiuti</a:t>
            </a:r>
            <a:endParaRPr lang="it-IT" sz="1600" b="1" dirty="0" smtClean="0">
              <a:latin typeface="Helvetica"/>
              <a:cs typeface="Helvetica"/>
            </a:endParaRPr>
          </a:p>
          <a:p>
            <a:pPr marL="728736" marR="3754" indent="-285750">
              <a:lnSpc>
                <a:spcPct val="176300"/>
              </a:lnSpc>
              <a:spcBef>
                <a:spcPts val="86"/>
              </a:spcBef>
              <a:buFont typeface="Arial"/>
              <a:buChar char="•"/>
            </a:pPr>
            <a:r>
              <a:rPr lang="it-IT" sz="1600" b="1" dirty="0" smtClean="0">
                <a:latin typeface="Helvetica"/>
                <a:cs typeface="Helvetica"/>
              </a:rPr>
              <a:t>Grandi perdite idriche nella rete di distribuzione nelle diverse isole</a:t>
            </a:r>
          </a:p>
          <a:p>
            <a:pPr marL="728736" marR="3754" indent="-285750">
              <a:lnSpc>
                <a:spcPct val="176300"/>
              </a:lnSpc>
              <a:spcBef>
                <a:spcPts val="86"/>
              </a:spcBef>
              <a:buFont typeface="Arial"/>
              <a:buChar char="•"/>
            </a:pPr>
            <a:endParaRPr sz="1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687506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317691" y="587021"/>
            <a:ext cx="4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B0DA050-99BF-437D-BC8D-D9EC1C889EC7}" type="slidenum">
              <a:rPr lang="it-IT">
                <a:solidFill>
                  <a:schemeClr val="bg1"/>
                </a:solidFill>
              </a:rPr>
              <a:t>20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magine 2" descr="Screenshot 2019-02-15 09.50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997" y="2368040"/>
            <a:ext cx="6346695" cy="4190716"/>
          </a:xfrm>
          <a:prstGeom prst="rect">
            <a:avLst/>
          </a:prstGeom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899592" y="332656"/>
            <a:ext cx="7056784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07" tIns="45704" rIns="91407" bIns="45704" anchor="ctr"/>
          <a:lstStyle/>
          <a:p>
            <a:pPr algn="ctr"/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INTERVENTI</a:t>
            </a:r>
            <a:r>
              <a:rPr lang="it-IT" sz="2400" b="1" spc="-130" dirty="0">
                <a:solidFill>
                  <a:srgbClr val="FFFFFF"/>
                </a:solidFill>
                <a:latin typeface="Calibri"/>
                <a:cs typeface="Calibri"/>
              </a:rPr>
              <a:t>: mobilità </a:t>
            </a:r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sostenibile</a:t>
            </a:r>
            <a:endParaRPr lang="it-IT" sz="2400" b="1" spc="-13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51520" y="1137981"/>
            <a:ext cx="3816424" cy="176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Intervento sul servizio di trasporto collettivo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servizio di mobilità sostenibile collettivo con un minibus ibrido </a:t>
            </a:r>
            <a:r>
              <a:rPr lang="it-IT" sz="16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persone disabili, a mobilità ridotta, anziani residenti e infermi. 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538464" y="1139441"/>
            <a:ext cx="4572000" cy="12488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 - Intervento di realizzazione dell’Infrastruttura di ricarica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colonnina di ricarica per il minibus la località </a:t>
            </a:r>
            <a:r>
              <a:rPr lang="it-IT" sz="160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Pecorini.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72658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3800" y="50945"/>
            <a:ext cx="1800200" cy="396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6" y="6160835"/>
            <a:ext cx="4320000" cy="65254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51" y="2301055"/>
            <a:ext cx="7560000" cy="2268000"/>
          </a:xfrm>
          <a:prstGeom prst="rect">
            <a:avLst/>
          </a:prstGeom>
          <a:ln w="28575">
            <a:noFill/>
          </a:ln>
        </p:spPr>
      </p:pic>
      <p:sp>
        <p:nvSpPr>
          <p:cNvPr id="5" name="Rettangolo 4"/>
          <p:cNvSpPr/>
          <p:nvPr/>
        </p:nvSpPr>
        <p:spPr>
          <a:xfrm>
            <a:off x="1403648" y="4581128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86" algn="ctr">
              <a:spcBef>
                <a:spcPts val="1221"/>
              </a:spcBef>
            </a:pPr>
            <a:r>
              <a:rPr lang="it-IT" b="1" dirty="0" smtClean="0">
                <a:solidFill>
                  <a:schemeClr val="accent5">
                    <a:lumMod val="50000"/>
                  </a:schemeClr>
                </a:solidFill>
                <a:latin typeface="Helvetica"/>
                <a:cs typeface="Helvetica"/>
              </a:rPr>
              <a:t>WWW.SMARTISLAND.EU</a:t>
            </a:r>
            <a:endParaRPr lang="it-IT" b="1" dirty="0">
              <a:solidFill>
                <a:schemeClr val="accent5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015208" y="1392394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002060"/>
                </a:solidFill>
              </a:rPr>
              <a:t>Grazie per l’attenzione</a:t>
            </a:r>
            <a:endParaRPr lang="it-IT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val="1566863528"/>
              </p:ext>
            </p:extLst>
          </p:nvPr>
        </p:nvGraphicFramePr>
        <p:xfrm>
          <a:off x="611560" y="1665463"/>
          <a:ext cx="8219264" cy="4474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8317691" y="587021"/>
            <a:ext cx="19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561E87E-677C-4675-8DB2-7D2E2C7A2DAB}" type="slidenum">
              <a:rPr lang="it-IT">
                <a:solidFill>
                  <a:schemeClr val="bg1"/>
                </a:solidFill>
              </a:rPr>
              <a:t>3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899592" y="332656"/>
            <a:ext cx="7056784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07" tIns="45704" rIns="91407" bIns="45704" anchor="ctr"/>
          <a:lstStyle/>
          <a:p>
            <a:pPr algn="ctr">
              <a:defRPr/>
            </a:pPr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BANDO MINISTERO AMBIENTE</a:t>
            </a:r>
            <a:endParaRPr lang="it-IT" sz="2400" b="1" dirty="0">
              <a:solidFill>
                <a:srgbClr val="FFFFFF"/>
              </a:solidFill>
              <a:latin typeface="Calibri" pitchFamily="34" charset="0"/>
              <a:ea typeface="ＭＳ Ｐゴシック" pitchFamily="-65" charset="-128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1264" y="891794"/>
            <a:ext cx="9146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INTERVENTI DI EFFICIENZA ENERGETICA, MOBILITÀ SOSTENIBILE E ADATTAMENTO AGLI IMPATTI AI CAMBIAMENTI CLIMATICI NELLE ISOLE MINORI</a:t>
            </a:r>
          </a:p>
        </p:txBody>
      </p:sp>
    </p:spTree>
    <p:extLst>
      <p:ext uri="{BB962C8B-B14F-4D97-AF65-F5344CB8AC3E}">
        <p14:creationId xmlns:p14="http://schemas.microsoft.com/office/powerpoint/2010/main" val="26060484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ma 13">
            <a:extLst>
              <a:ext uri="{FF2B5EF4-FFF2-40B4-BE49-F238E27FC236}">
                <a16:creationId xmlns="" xmlns:a16="http://schemas.microsoft.com/office/drawing/2014/main" id="{6774FD24-F6A6-47D8-86A1-DB1F55B7E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5720314"/>
              </p:ext>
            </p:extLst>
          </p:nvPr>
        </p:nvGraphicFramePr>
        <p:xfrm>
          <a:off x="316097" y="2143336"/>
          <a:ext cx="8625884" cy="4196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CasellaDiTesto 25">
            <a:extLst>
              <a:ext uri="{FF2B5EF4-FFF2-40B4-BE49-F238E27FC236}">
                <a16:creationId xmlns="" xmlns:a16="http://schemas.microsoft.com/office/drawing/2014/main" id="{A8A856E8-B58D-4C7F-8B93-1AF2866EE3A3}"/>
              </a:ext>
            </a:extLst>
          </p:cNvPr>
          <p:cNvSpPr txBox="1"/>
          <p:nvPr/>
        </p:nvSpPr>
        <p:spPr>
          <a:xfrm>
            <a:off x="316097" y="1474382"/>
            <a:ext cx="8519558" cy="8532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Aft>
                <a:spcPct val="35000"/>
              </a:spcAft>
            </a:pPr>
            <a:r>
              <a:rPr lang="it-IT" dirty="0">
                <a:solidFill>
                  <a:srgbClr val="000000"/>
                </a:solidFill>
              </a:rPr>
              <a:t>Interventi per </a:t>
            </a:r>
            <a:r>
              <a:rPr lang="it-IT" b="1" dirty="0">
                <a:solidFill>
                  <a:srgbClr val="000000"/>
                </a:solidFill>
              </a:rPr>
              <a:t>l'adattamento ai cambiamenti climatici: </a:t>
            </a:r>
            <a:r>
              <a:rPr lang="it-IT" dirty="0">
                <a:solidFill>
                  <a:srgbClr val="000000"/>
                </a:solidFill>
              </a:rPr>
              <a:t>riduzione dell’impatto ambientale al fine di evitare eccessive pressioni sui fragili ecosistemi isolani</a:t>
            </a:r>
            <a:endParaRPr lang="it-IT" sz="2000" b="1" kern="1200" dirty="0">
              <a:solidFill>
                <a:srgbClr val="0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317691" y="587022"/>
            <a:ext cx="45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7D25519-1D01-4F05-87E1-6EC9543228E4}" type="slidenum">
              <a:rPr lang="it-IT">
                <a:solidFill>
                  <a:schemeClr val="bg1"/>
                </a:solidFill>
              </a:rPr>
              <a:t>4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899592" y="332656"/>
            <a:ext cx="7056784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07" tIns="45704" rIns="91407" bIns="45704" anchor="ctr"/>
          <a:lstStyle/>
          <a:p>
            <a:pPr algn="ctr">
              <a:defRPr/>
            </a:pPr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AMBITI DI PROGETTO</a:t>
            </a:r>
            <a:endParaRPr lang="it-IT" sz="2400" b="1" dirty="0">
              <a:solidFill>
                <a:srgbClr val="FFFFFF"/>
              </a:solidFill>
              <a:latin typeface="Calibri" pitchFamily="34" charset="0"/>
              <a:ea typeface="ＭＳ Ｐゴシック" pitchFamily="-65" charset="-128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70801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ma 13">
            <a:extLst>
              <a:ext uri="{FF2B5EF4-FFF2-40B4-BE49-F238E27FC236}">
                <a16:creationId xmlns="" xmlns:a16="http://schemas.microsoft.com/office/drawing/2014/main" id="{6774FD24-F6A6-47D8-86A1-DB1F55B7E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5720790"/>
              </p:ext>
            </p:extLst>
          </p:nvPr>
        </p:nvGraphicFramePr>
        <p:xfrm>
          <a:off x="316097" y="2909642"/>
          <a:ext cx="8170890" cy="2807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5BE7704D-FCF3-43DA-BDE1-26FFE22470C6}"/>
              </a:ext>
            </a:extLst>
          </p:cNvPr>
          <p:cNvSpPr txBox="1"/>
          <p:nvPr/>
        </p:nvSpPr>
        <p:spPr>
          <a:xfrm>
            <a:off x="561519" y="1347071"/>
            <a:ext cx="6869488" cy="7722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000" kern="1200" dirty="0"/>
              <a:t>Interventi di </a:t>
            </a:r>
            <a:r>
              <a:rPr lang="it-IT" sz="2000" b="1" kern="1200" dirty="0"/>
              <a:t>efficienza energetic</a:t>
            </a:r>
            <a:r>
              <a:rPr lang="it-IT" sz="2000" kern="1200" dirty="0"/>
              <a:t>a del patrimonio immobiliare pubblico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6E047856-B528-4C03-B82E-C8E71E93DAE1}"/>
              </a:ext>
            </a:extLst>
          </p:cNvPr>
          <p:cNvSpPr txBox="1"/>
          <p:nvPr/>
        </p:nvSpPr>
        <p:spPr>
          <a:xfrm>
            <a:off x="316098" y="1338015"/>
            <a:ext cx="8487661" cy="134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/>
            <a:r>
              <a:rPr lang="it-IT" dirty="0">
                <a:solidFill>
                  <a:srgbClr val="000000"/>
                </a:solidFill>
              </a:rPr>
              <a:t>Interventi di </a:t>
            </a:r>
            <a:r>
              <a:rPr lang="it-IT" b="1" dirty="0">
                <a:solidFill>
                  <a:srgbClr val="000000"/>
                </a:solidFill>
              </a:rPr>
              <a:t>efficienza energetic</a:t>
            </a:r>
            <a:r>
              <a:rPr lang="it-IT" dirty="0">
                <a:solidFill>
                  <a:srgbClr val="000000"/>
                </a:solidFill>
              </a:rPr>
              <a:t>a del </a:t>
            </a:r>
            <a:r>
              <a:rPr lang="it-IT" b="1" dirty="0">
                <a:solidFill>
                  <a:srgbClr val="000000"/>
                </a:solidFill>
              </a:rPr>
              <a:t>patrimonio immobiliare pubblico</a:t>
            </a:r>
            <a:r>
              <a:rPr lang="it-IT" dirty="0">
                <a:solidFill>
                  <a:srgbClr val="000000"/>
                </a:solidFill>
              </a:rPr>
              <a:t>: riduzione dei consumi energetici mediante interventi relativi alla distribuzione degli impianti e l'utilizzo di nuove tecnologie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317691" y="587021"/>
            <a:ext cx="45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AB2481F-97A1-4BCA-A44D-6A8814FD1557}" type="slidenum">
              <a:rPr lang="it-IT">
                <a:solidFill>
                  <a:schemeClr val="bg1"/>
                </a:solidFill>
              </a:rPr>
              <a:t>5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899592" y="332656"/>
            <a:ext cx="7056784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07" tIns="45704" rIns="91407" bIns="45704" anchor="ctr"/>
          <a:lstStyle/>
          <a:p>
            <a:pPr algn="ctr">
              <a:defRPr/>
            </a:pPr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AMBITI DI PROGETTO</a:t>
            </a:r>
            <a:endParaRPr lang="it-IT" sz="2400" b="1" dirty="0">
              <a:solidFill>
                <a:srgbClr val="FFFFFF"/>
              </a:solidFill>
              <a:latin typeface="Calibri" pitchFamily="34" charset="0"/>
              <a:ea typeface="ＭＳ Ｐゴシック" pitchFamily="-65" charset="-128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76769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ma 13">
            <a:extLst>
              <a:ext uri="{FF2B5EF4-FFF2-40B4-BE49-F238E27FC236}">
                <a16:creationId xmlns="" xmlns:a16="http://schemas.microsoft.com/office/drawing/2014/main" id="{6774FD24-F6A6-47D8-86A1-DB1F55B7E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801130"/>
              </p:ext>
            </p:extLst>
          </p:nvPr>
        </p:nvGraphicFramePr>
        <p:xfrm>
          <a:off x="316097" y="2806997"/>
          <a:ext cx="8625884" cy="3685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5BE7704D-FCF3-43DA-BDE1-26FFE22470C6}"/>
              </a:ext>
            </a:extLst>
          </p:cNvPr>
          <p:cNvSpPr txBox="1"/>
          <p:nvPr/>
        </p:nvSpPr>
        <p:spPr>
          <a:xfrm>
            <a:off x="561519" y="1347071"/>
            <a:ext cx="6869488" cy="7722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000" kern="1200" dirty="0"/>
              <a:t>Interventi di </a:t>
            </a:r>
            <a:r>
              <a:rPr lang="it-IT" sz="2000" b="1" kern="1200" dirty="0"/>
              <a:t>efficienza energetic</a:t>
            </a:r>
            <a:r>
              <a:rPr lang="it-IT" sz="2000" kern="1200" dirty="0"/>
              <a:t>a del patrimonio immobiliare pubblico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6E047856-B528-4C03-B82E-C8E71E93DAE1}"/>
              </a:ext>
            </a:extLst>
          </p:cNvPr>
          <p:cNvSpPr txBox="1"/>
          <p:nvPr/>
        </p:nvSpPr>
        <p:spPr>
          <a:xfrm>
            <a:off x="390526" y="1347069"/>
            <a:ext cx="8401161" cy="1344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/>
            <a:r>
              <a:rPr lang="it-IT" dirty="0">
                <a:solidFill>
                  <a:srgbClr val="000000"/>
                </a:solidFill>
              </a:rPr>
              <a:t>Interventi per la realizzazione di </a:t>
            </a:r>
            <a:r>
              <a:rPr lang="it-IT" b="1" dirty="0">
                <a:solidFill>
                  <a:srgbClr val="000000"/>
                </a:solidFill>
              </a:rPr>
              <a:t>servizi e infrastrutture di mobilità sostenibile: </a:t>
            </a:r>
            <a:r>
              <a:rPr lang="it-IT" dirty="0">
                <a:solidFill>
                  <a:srgbClr val="000000"/>
                </a:solidFill>
              </a:rPr>
              <a:t>realizzazione di servizi e infrastrutture di mobilità collettiva o condivisa a basse emissione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8317691" y="587021"/>
            <a:ext cx="4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B0DA050-99BF-437D-BC8D-D9EC1C889EC7}" type="slidenum">
              <a:rPr lang="it-IT">
                <a:solidFill>
                  <a:schemeClr val="bg1"/>
                </a:solidFill>
              </a:rPr>
              <a:t>6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899592" y="332656"/>
            <a:ext cx="7056784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07" tIns="45704" rIns="91407" bIns="45704" anchor="ctr"/>
          <a:lstStyle/>
          <a:p>
            <a:pPr algn="ctr">
              <a:defRPr/>
            </a:pPr>
            <a:r>
              <a:rPr lang="it-IT" sz="2400" b="1" spc="-130" dirty="0">
                <a:solidFill>
                  <a:srgbClr val="FFFFFF"/>
                </a:solidFill>
                <a:latin typeface="Calibri"/>
                <a:cs typeface="Calibri"/>
              </a:rPr>
              <a:t>AMBITI DI PROGETTO</a:t>
            </a:r>
            <a:endParaRPr lang="it-IT" sz="2400" b="1" dirty="0">
              <a:solidFill>
                <a:srgbClr val="FFFFFF"/>
              </a:solidFill>
              <a:latin typeface="Calibri" pitchFamily="34" charset="0"/>
              <a:ea typeface="ＭＳ Ｐゴシック" pitchFamily="-65" charset="-128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76698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317691" y="587021"/>
            <a:ext cx="4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B0DA050-99BF-437D-BC8D-D9EC1C889EC7}" type="slidenum">
              <a:rPr lang="it-IT">
                <a:solidFill>
                  <a:schemeClr val="bg1"/>
                </a:solidFill>
              </a:rPr>
              <a:t>7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899592" y="332656"/>
            <a:ext cx="7056784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07" tIns="45704" rIns="91407" bIns="45704" anchor="ctr"/>
          <a:lstStyle/>
          <a:p>
            <a:pPr algn="ctr">
              <a:defRPr/>
            </a:pPr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RISULTATI DEL BANDO</a:t>
            </a:r>
            <a:endParaRPr lang="it-IT" sz="2400" b="1" dirty="0">
              <a:solidFill>
                <a:srgbClr val="FFFFFF"/>
              </a:solidFill>
              <a:latin typeface="Calibri" pitchFamily="34" charset="0"/>
              <a:ea typeface="ＭＳ Ｐゴシック" pitchFamily="-65" charset="-128"/>
            </a:endParaRPr>
          </a:p>
        </p:txBody>
      </p:sp>
      <p:pic>
        <p:nvPicPr>
          <p:cNvPr id="4" name="Immagine 3" descr="Screenshot 2019-02-15 08.18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922248"/>
            <a:ext cx="6657458" cy="592247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187624" y="3284984"/>
            <a:ext cx="3024336" cy="297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187624" y="3761640"/>
            <a:ext cx="3024336" cy="297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178640" y="4269132"/>
            <a:ext cx="3024336" cy="297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178640" y="4529948"/>
            <a:ext cx="3024336" cy="297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580362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317691" y="587021"/>
            <a:ext cx="4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B0DA050-99BF-437D-BC8D-D9EC1C889EC7}" type="slidenum">
              <a:rPr lang="it-IT">
                <a:solidFill>
                  <a:schemeClr val="bg1"/>
                </a:solidFill>
              </a:rPr>
              <a:t>8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 descr="Screenshot 2019-02-15 08.53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34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01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8317691" y="587021"/>
            <a:ext cx="47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B0DA050-99BF-437D-BC8D-D9EC1C889EC7}" type="slidenum">
              <a:rPr lang="it-IT">
                <a:solidFill>
                  <a:schemeClr val="bg1"/>
                </a:solidFill>
              </a:rPr>
              <a:t>9</a:t>
            </a:fld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Immagine 2" descr="Screenshot 2019-02-15 10.51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2007382"/>
            <a:ext cx="7056784" cy="4630713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2535217" y="4408177"/>
            <a:ext cx="1741197" cy="1152261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4455910" y="4525617"/>
            <a:ext cx="1072092" cy="768174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027799" y="922216"/>
            <a:ext cx="4211579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</a:t>
            </a: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Interventi strutturali sulla rete </a:t>
            </a:r>
            <a:r>
              <a:rPr lang="it-IT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idrica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 serbatoio di Sotto Lentia e quello di Monte </a:t>
            </a:r>
            <a:r>
              <a:rPr lang="it-IT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Saraceno e dell’abitato 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Piano , a partire dal Passo di Piano e per circa 1000 m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93932" y="921878"/>
            <a:ext cx="3819054" cy="973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– Monitoraggio ed indagini sistema idrico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sistema di monitoraggio e controllo delle perdite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899592" y="332656"/>
            <a:ext cx="7056784" cy="431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66"/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3366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1407" tIns="45704" rIns="91407" bIns="45704" anchor="ctr"/>
          <a:lstStyle/>
          <a:p>
            <a:pPr algn="ctr"/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INTERVENTI: </a:t>
            </a:r>
            <a:r>
              <a:rPr lang="it-IT" sz="2400" b="1" spc="-130" dirty="0" smtClean="0">
                <a:solidFill>
                  <a:srgbClr val="FFFFFF"/>
                </a:solidFill>
                <a:latin typeface="Calibri"/>
                <a:cs typeface="Calibri"/>
              </a:rPr>
              <a:t>adattamento </a:t>
            </a:r>
            <a:r>
              <a:rPr lang="it-IT" sz="2400" b="1" spc="-130" dirty="0">
                <a:solidFill>
                  <a:srgbClr val="FFFFFF"/>
                </a:solidFill>
                <a:latin typeface="Calibri"/>
                <a:cs typeface="Calibri"/>
              </a:rPr>
              <a:t>ai cambiamenti climatici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59513"/>
            <a:ext cx="399573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ttore 2 14"/>
          <p:cNvCxnSpPr/>
          <p:nvPr/>
        </p:nvCxnSpPr>
        <p:spPr>
          <a:xfrm flipH="1">
            <a:off x="3851920" y="3573016"/>
            <a:ext cx="603990" cy="74972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>
            <a:off x="5170825" y="3719943"/>
            <a:ext cx="603990" cy="74972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9114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4532</TotalTime>
  <Words>1016</Words>
  <Application>Microsoft Office PowerPoint</Application>
  <PresentationFormat>Presentazione su schermo (4:3)</PresentationFormat>
  <Paragraphs>120</Paragraphs>
  <Slides>21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9" baseType="lpstr">
      <vt:lpstr>ＭＳ Ｐゴシック</vt:lpstr>
      <vt:lpstr>Arial</vt:lpstr>
      <vt:lpstr>Calibri</vt:lpstr>
      <vt:lpstr>Helvetica</vt:lpstr>
      <vt:lpstr>Interstate Mono - Lgt</vt:lpstr>
      <vt:lpstr>Symbol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Thales Alenia Space Italia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massimo.comparini</dc:creator>
  <cp:lastModifiedBy>Laura Tomassetti</cp:lastModifiedBy>
  <cp:revision>185</cp:revision>
  <dcterms:created xsi:type="dcterms:W3CDTF">2011-10-12T10:02:26Z</dcterms:created>
  <dcterms:modified xsi:type="dcterms:W3CDTF">2019-07-02T12:06:52Z</dcterms:modified>
</cp:coreProperties>
</file>