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4269" r:id="rId2"/>
    <p:sldMasterId id="2147484256" r:id="rId3"/>
    <p:sldMasterId id="2147484229" r:id="rId4"/>
    <p:sldMasterId id="2147484243" r:id="rId5"/>
  </p:sldMasterIdLst>
  <p:notesMasterIdLst>
    <p:notesMasterId r:id="rId34"/>
  </p:notesMasterIdLst>
  <p:handoutMasterIdLst>
    <p:handoutMasterId r:id="rId35"/>
  </p:handoutMasterIdLst>
  <p:sldIdLst>
    <p:sldId id="266" r:id="rId6"/>
    <p:sldId id="412" r:id="rId7"/>
    <p:sldId id="269" r:id="rId8"/>
    <p:sldId id="300" r:id="rId9"/>
    <p:sldId id="371" r:id="rId10"/>
    <p:sldId id="305" r:id="rId11"/>
    <p:sldId id="361" r:id="rId12"/>
    <p:sldId id="408" r:id="rId13"/>
    <p:sldId id="409" r:id="rId14"/>
    <p:sldId id="410" r:id="rId15"/>
    <p:sldId id="411" r:id="rId16"/>
    <p:sldId id="327" r:id="rId17"/>
    <p:sldId id="381" r:id="rId18"/>
    <p:sldId id="405" r:id="rId19"/>
    <p:sldId id="406" r:id="rId20"/>
    <p:sldId id="378" r:id="rId21"/>
    <p:sldId id="326" r:id="rId22"/>
    <p:sldId id="416" r:id="rId23"/>
    <p:sldId id="417" r:id="rId24"/>
    <p:sldId id="418" r:id="rId25"/>
    <p:sldId id="415" r:id="rId26"/>
    <p:sldId id="335" r:id="rId27"/>
    <p:sldId id="396" r:id="rId28"/>
    <p:sldId id="403" r:id="rId29"/>
    <p:sldId id="272" r:id="rId30"/>
    <p:sldId id="321" r:id="rId31"/>
    <p:sldId id="393" r:id="rId32"/>
    <p:sldId id="259" r:id="rId33"/>
  </p:sldIdLst>
  <p:sldSz cx="9906000" cy="6858000" type="A4"/>
  <p:notesSz cx="10234613" cy="7099300"/>
  <p:defaultTextStyle>
    <a:defPPr>
      <a:defRPr lang="en-US"/>
    </a:defPPr>
    <a:lvl1pPr algn="l" defTabSz="4238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1pPr>
    <a:lvl2pPr marL="703263" indent="-269875" algn="l" defTabSz="4238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2pPr>
    <a:lvl3pPr marL="1084263" indent="-214313" algn="l" defTabSz="4238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3pPr>
    <a:lvl4pPr marL="1517650" indent="-214313" algn="l" defTabSz="4238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4pPr>
    <a:lvl5pPr marL="1952625" indent="-214313" algn="l" defTabSz="423863" rtl="0" fontAlgn="base">
      <a:spcBef>
        <a:spcPct val="0"/>
      </a:spcBef>
      <a:spcAft>
        <a:spcPct val="0"/>
      </a:spcAft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sz="23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" initials="A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067EA"/>
    <a:srgbClr val="8CE3F4"/>
    <a:srgbClr val="98C8E8"/>
    <a:srgbClr val="0068A6"/>
    <a:srgbClr val="FF3399"/>
    <a:srgbClr val="139BFB"/>
    <a:srgbClr val="008000"/>
    <a:srgbClr val="B76E3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182" autoAdjust="0"/>
    <p:restoredTop sz="96602" autoAdjust="0"/>
  </p:normalViewPr>
  <p:slideViewPr>
    <p:cSldViewPr snapToGrid="0">
      <p:cViewPr>
        <p:scale>
          <a:sx n="80" d="100"/>
          <a:sy n="80" d="100"/>
        </p:scale>
        <p:origin x="-1008" y="-10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-15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762" y="-102"/>
      </p:cViewPr>
      <p:guideLst>
        <p:guide orient="horz" pos="2236"/>
        <p:guide pos="322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10-24T11:13:42.644" idx="6">
    <p:pos x="-275" y="412"/>
    <p:text>Cheng, J. Chem. Phys. 130, 234311 (2009) 
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86ABD7-13C7-4638-A087-AD0E711AC9E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7F31A3A-6F1D-4587-8F67-5102E084AC8A}">
      <dgm:prSet/>
      <dgm:spPr/>
      <dgm:t>
        <a:bodyPr/>
        <a:lstStyle/>
        <a:p>
          <a:pPr rtl="0"/>
          <a:r>
            <a:rPr lang="it-IT" b="1" dirty="0"/>
            <a:t>Atoms</a:t>
          </a:r>
        </a:p>
      </dgm:t>
    </dgm:pt>
    <dgm:pt modelId="{F0CBA078-2DF6-4DBF-973D-43DAAA8C2EE1}" type="parTrans" cxnId="{A5C8B855-C658-4D22-9642-6D35B34A9826}">
      <dgm:prSet/>
      <dgm:spPr/>
      <dgm:t>
        <a:bodyPr/>
        <a:lstStyle/>
        <a:p>
          <a:endParaRPr lang="it-IT"/>
        </a:p>
      </dgm:t>
    </dgm:pt>
    <dgm:pt modelId="{85C93BCA-C18C-43C1-8810-538789E95ACC}" type="sibTrans" cxnId="{A5C8B855-C658-4D22-9642-6D35B34A9826}">
      <dgm:prSet/>
      <dgm:spPr/>
      <dgm:t>
        <a:bodyPr/>
        <a:lstStyle/>
        <a:p>
          <a:endParaRPr lang="it-IT"/>
        </a:p>
      </dgm:t>
    </dgm:pt>
    <dgm:pt modelId="{D3D7E57D-1BFD-4A8F-B2E5-F7674B926C2D}">
      <dgm:prSet/>
      <dgm:spPr/>
      <dgm:t>
        <a:bodyPr/>
        <a:lstStyle/>
        <a:p>
          <a:pPr rtl="0"/>
          <a:r>
            <a:rPr lang="it-IT" b="1" dirty="0"/>
            <a:t>Molecules</a:t>
          </a:r>
        </a:p>
      </dgm:t>
    </dgm:pt>
    <dgm:pt modelId="{B901B051-2864-42AC-A607-FF243D1CCB14}" type="parTrans" cxnId="{1FA8A377-7F98-42E0-B0AE-6A5D88CFECD9}">
      <dgm:prSet/>
      <dgm:spPr/>
      <dgm:t>
        <a:bodyPr/>
        <a:lstStyle/>
        <a:p>
          <a:endParaRPr lang="it-IT"/>
        </a:p>
      </dgm:t>
    </dgm:pt>
    <dgm:pt modelId="{972E32D3-7467-4C4B-9FA6-19BD6A49A585}" type="sibTrans" cxnId="{1FA8A377-7F98-42E0-B0AE-6A5D88CFECD9}">
      <dgm:prSet/>
      <dgm:spPr/>
      <dgm:t>
        <a:bodyPr/>
        <a:lstStyle/>
        <a:p>
          <a:endParaRPr lang="it-IT"/>
        </a:p>
      </dgm:t>
    </dgm:pt>
    <dgm:pt modelId="{C635DA60-AA3A-4F82-8A12-86B63C91244C}">
      <dgm:prSet/>
      <dgm:spPr/>
      <dgm:t>
        <a:bodyPr/>
        <a:lstStyle/>
        <a:p>
          <a:pPr rtl="0"/>
          <a:r>
            <a:rPr lang="it-IT" b="1" dirty="0"/>
            <a:t>Clusters</a:t>
          </a:r>
        </a:p>
      </dgm:t>
    </dgm:pt>
    <dgm:pt modelId="{D4F61A37-D523-42A6-AAB8-7298AAE28395}" type="parTrans" cxnId="{BD5EEA5E-E25C-4DBA-9C3E-ABAA8519C85C}">
      <dgm:prSet/>
      <dgm:spPr/>
      <dgm:t>
        <a:bodyPr/>
        <a:lstStyle/>
        <a:p>
          <a:endParaRPr lang="it-IT"/>
        </a:p>
      </dgm:t>
    </dgm:pt>
    <dgm:pt modelId="{098425F9-EF05-418F-8700-B4440A3DBB21}" type="sibTrans" cxnId="{BD5EEA5E-E25C-4DBA-9C3E-ABAA8519C85C}">
      <dgm:prSet/>
      <dgm:spPr/>
      <dgm:t>
        <a:bodyPr/>
        <a:lstStyle/>
        <a:p>
          <a:endParaRPr lang="it-IT"/>
        </a:p>
      </dgm:t>
    </dgm:pt>
    <dgm:pt modelId="{763B7A7B-AC08-4E19-99D9-910D5755495A}" type="pres">
      <dgm:prSet presAssocID="{7786ABD7-13C7-4638-A087-AD0E711AC9E5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43623B5C-7C40-498A-A41D-387EF1C67DFB}" type="pres">
      <dgm:prSet presAssocID="{7786ABD7-13C7-4638-A087-AD0E711AC9E5}" presName="arrow" presStyleLbl="bgShp" presStyleIdx="0" presStyleCnt="1" custLinFactNeighborX="13585" custLinFactNeighborY="610"/>
      <dgm:spPr>
        <a:solidFill>
          <a:schemeClr val="accent1">
            <a:lumMod val="60000"/>
            <a:lumOff val="40000"/>
          </a:schemeClr>
        </a:solidFill>
      </dgm:spPr>
    </dgm:pt>
    <dgm:pt modelId="{D313F7D8-4D01-4513-A336-18E5374996FA}" type="pres">
      <dgm:prSet presAssocID="{7786ABD7-13C7-4638-A087-AD0E711AC9E5}" presName="arrowDiagram3" presStyleCnt="0"/>
      <dgm:spPr/>
    </dgm:pt>
    <dgm:pt modelId="{9E543C59-8333-4642-82B0-7C53DD484CC7}" type="pres">
      <dgm:prSet presAssocID="{17F31A3A-6F1D-4587-8F67-5102E084AC8A}" presName="bullet3a" presStyleLbl="node1" presStyleIdx="0" presStyleCnt="3" custLinFactX="137192" custLinFactNeighborX="200000" custLinFactNeighborY="10877"/>
      <dgm:spPr/>
    </dgm:pt>
    <dgm:pt modelId="{B529E52E-E53E-43F3-A8D8-FD7AD0727BB4}" type="pres">
      <dgm:prSet presAssocID="{17F31A3A-6F1D-4587-8F67-5102E084AC8A}" presName="textBox3a" presStyleLbl="revTx" presStyleIdx="0" presStyleCnt="3" custLinFactNeighborX="43701" custLinFactNeighborY="156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145B8D2-51AB-4037-A144-213C2E5B3C08}" type="pres">
      <dgm:prSet presAssocID="{D3D7E57D-1BFD-4A8F-B2E5-F7674B926C2D}" presName="bullet3b" presStyleLbl="node1" presStyleIdx="1" presStyleCnt="3" custLinFactX="38391" custLinFactNeighborX="100000" custLinFactNeighborY="30085"/>
      <dgm:spPr>
        <a:prstGeom prst="cloud">
          <a:avLst/>
        </a:prstGeom>
      </dgm:spPr>
    </dgm:pt>
    <dgm:pt modelId="{84B4C2B3-6256-4AB4-B8B9-40FE4E869AFE}" type="pres">
      <dgm:prSet presAssocID="{D3D7E57D-1BFD-4A8F-B2E5-F7674B926C2D}" presName="textBox3b" presStyleLbl="revTx" presStyleIdx="1" presStyleCnt="3" custLinFactNeighborX="37707" custLinFactNeighborY="2828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2B01B02-6616-4A5C-A7E1-38F14F57A168}" type="pres">
      <dgm:prSet presAssocID="{C635DA60-AA3A-4F82-8A12-86B63C91244C}" presName="bullet3c" presStyleLbl="node1" presStyleIdx="2" presStyleCnt="3"/>
      <dgm:spPr>
        <a:prstGeom prst="irregularSeal2">
          <a:avLst/>
        </a:prstGeom>
      </dgm:spPr>
    </dgm:pt>
    <dgm:pt modelId="{BF70174F-CA46-4068-8324-185053D4DCBD}" type="pres">
      <dgm:prSet presAssocID="{C635DA60-AA3A-4F82-8A12-86B63C91244C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D77074B-0123-40DE-8C8D-EB2A33877534}" type="presOf" srcId="{17F31A3A-6F1D-4587-8F67-5102E084AC8A}" destId="{B529E52E-E53E-43F3-A8D8-FD7AD0727BB4}" srcOrd="0" destOrd="0" presId="urn:microsoft.com/office/officeart/2005/8/layout/arrow2"/>
    <dgm:cxn modelId="{BD5EEA5E-E25C-4DBA-9C3E-ABAA8519C85C}" srcId="{7786ABD7-13C7-4638-A087-AD0E711AC9E5}" destId="{C635DA60-AA3A-4F82-8A12-86B63C91244C}" srcOrd="2" destOrd="0" parTransId="{D4F61A37-D523-42A6-AAB8-7298AAE28395}" sibTransId="{098425F9-EF05-418F-8700-B4440A3DBB21}"/>
    <dgm:cxn modelId="{1FA8A377-7F98-42E0-B0AE-6A5D88CFECD9}" srcId="{7786ABD7-13C7-4638-A087-AD0E711AC9E5}" destId="{D3D7E57D-1BFD-4A8F-B2E5-F7674B926C2D}" srcOrd="1" destOrd="0" parTransId="{B901B051-2864-42AC-A607-FF243D1CCB14}" sibTransId="{972E32D3-7467-4C4B-9FA6-19BD6A49A585}"/>
    <dgm:cxn modelId="{B6A810BB-11D9-49BC-BB83-9B9C2F525734}" type="presOf" srcId="{C635DA60-AA3A-4F82-8A12-86B63C91244C}" destId="{BF70174F-CA46-4068-8324-185053D4DCBD}" srcOrd="0" destOrd="0" presId="urn:microsoft.com/office/officeart/2005/8/layout/arrow2"/>
    <dgm:cxn modelId="{A5C8B855-C658-4D22-9642-6D35B34A9826}" srcId="{7786ABD7-13C7-4638-A087-AD0E711AC9E5}" destId="{17F31A3A-6F1D-4587-8F67-5102E084AC8A}" srcOrd="0" destOrd="0" parTransId="{F0CBA078-2DF6-4DBF-973D-43DAAA8C2EE1}" sibTransId="{85C93BCA-C18C-43C1-8810-538789E95ACC}"/>
    <dgm:cxn modelId="{B75A1A65-449B-4C95-B01D-09B05E066171}" type="presOf" srcId="{7786ABD7-13C7-4638-A087-AD0E711AC9E5}" destId="{763B7A7B-AC08-4E19-99D9-910D5755495A}" srcOrd="0" destOrd="0" presId="urn:microsoft.com/office/officeart/2005/8/layout/arrow2"/>
    <dgm:cxn modelId="{75AE9643-B96A-41C0-9C53-F8E5AC49BD3F}" type="presOf" srcId="{D3D7E57D-1BFD-4A8F-B2E5-F7674B926C2D}" destId="{84B4C2B3-6256-4AB4-B8B9-40FE4E869AFE}" srcOrd="0" destOrd="0" presId="urn:microsoft.com/office/officeart/2005/8/layout/arrow2"/>
    <dgm:cxn modelId="{C60724EA-A0BA-46D2-AB76-19CA5E38CA09}" type="presParOf" srcId="{763B7A7B-AC08-4E19-99D9-910D5755495A}" destId="{43623B5C-7C40-498A-A41D-387EF1C67DFB}" srcOrd="0" destOrd="0" presId="urn:microsoft.com/office/officeart/2005/8/layout/arrow2"/>
    <dgm:cxn modelId="{06E03105-058F-49C9-B20C-7986059E5762}" type="presParOf" srcId="{763B7A7B-AC08-4E19-99D9-910D5755495A}" destId="{D313F7D8-4D01-4513-A336-18E5374996FA}" srcOrd="1" destOrd="0" presId="urn:microsoft.com/office/officeart/2005/8/layout/arrow2"/>
    <dgm:cxn modelId="{CB45FF60-9536-4016-B7E9-43797C6531EE}" type="presParOf" srcId="{D313F7D8-4D01-4513-A336-18E5374996FA}" destId="{9E543C59-8333-4642-82B0-7C53DD484CC7}" srcOrd="0" destOrd="0" presId="urn:microsoft.com/office/officeart/2005/8/layout/arrow2"/>
    <dgm:cxn modelId="{5EAA341B-6F66-47F3-B55C-86DFF82EABF8}" type="presParOf" srcId="{D313F7D8-4D01-4513-A336-18E5374996FA}" destId="{B529E52E-E53E-43F3-A8D8-FD7AD0727BB4}" srcOrd="1" destOrd="0" presId="urn:microsoft.com/office/officeart/2005/8/layout/arrow2"/>
    <dgm:cxn modelId="{DD083A9D-BA3D-4347-B544-E5F0EDEEEA16}" type="presParOf" srcId="{D313F7D8-4D01-4513-A336-18E5374996FA}" destId="{C145B8D2-51AB-4037-A144-213C2E5B3C08}" srcOrd="2" destOrd="0" presId="urn:microsoft.com/office/officeart/2005/8/layout/arrow2"/>
    <dgm:cxn modelId="{02670D20-F952-4B9B-BB64-CD6DC5848E3E}" type="presParOf" srcId="{D313F7D8-4D01-4513-A336-18E5374996FA}" destId="{84B4C2B3-6256-4AB4-B8B9-40FE4E869AFE}" srcOrd="3" destOrd="0" presId="urn:microsoft.com/office/officeart/2005/8/layout/arrow2"/>
    <dgm:cxn modelId="{35F8AB52-87DE-41A0-A6A5-7C4D285C8FF9}" type="presParOf" srcId="{D313F7D8-4D01-4513-A336-18E5374996FA}" destId="{A2B01B02-6616-4A5C-A7E1-38F14F57A168}" srcOrd="4" destOrd="0" presId="urn:microsoft.com/office/officeart/2005/8/layout/arrow2"/>
    <dgm:cxn modelId="{4A8C7E26-8981-4E22-AB6A-6514577C5F5A}" type="presParOf" srcId="{D313F7D8-4D01-4513-A336-18E5374996FA}" destId="{BF70174F-CA46-4068-8324-185053D4DCB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623B5C-7C40-498A-A41D-387EF1C67DFB}">
      <dsp:nvSpPr>
        <dsp:cNvPr id="0" name=""/>
        <dsp:cNvSpPr/>
      </dsp:nvSpPr>
      <dsp:spPr>
        <a:xfrm>
          <a:off x="1033462" y="0"/>
          <a:ext cx="3810000" cy="23812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543C59-8333-4642-82B0-7C53DD484CC7}">
      <dsp:nvSpPr>
        <dsp:cNvPr id="0" name=""/>
        <dsp:cNvSpPr/>
      </dsp:nvSpPr>
      <dsp:spPr>
        <a:xfrm>
          <a:off x="1334623" y="1654313"/>
          <a:ext cx="99060" cy="990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9E52E-E53E-43F3-A8D8-FD7AD0727BB4}">
      <dsp:nvSpPr>
        <dsp:cNvPr id="0" name=""/>
        <dsp:cNvSpPr/>
      </dsp:nvSpPr>
      <dsp:spPr>
        <a:xfrm>
          <a:off x="1438078" y="1693068"/>
          <a:ext cx="887730" cy="688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90" tIns="0" rIns="0" bIns="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/>
            <a:t>Atoms</a:t>
          </a:r>
        </a:p>
      </dsp:txBody>
      <dsp:txXfrm>
        <a:off x="1438078" y="1693068"/>
        <a:ext cx="887730" cy="688181"/>
      </dsp:txXfrm>
    </dsp:sp>
    <dsp:sp modelId="{C145B8D2-51AB-4037-A144-213C2E5B3C08}">
      <dsp:nvSpPr>
        <dsp:cNvPr id="0" name=""/>
        <dsp:cNvSpPr/>
      </dsp:nvSpPr>
      <dsp:spPr>
        <a:xfrm>
          <a:off x="2122813" y="1050188"/>
          <a:ext cx="179070" cy="179070"/>
        </a:xfrm>
        <a:prstGeom prst="cloud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B4C2B3-6256-4AB4-B8B9-40FE4E869AFE}">
      <dsp:nvSpPr>
        <dsp:cNvPr id="0" name=""/>
        <dsp:cNvSpPr/>
      </dsp:nvSpPr>
      <dsp:spPr>
        <a:xfrm>
          <a:off x="2309324" y="1085849"/>
          <a:ext cx="914400" cy="129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885" tIns="0" rIns="0" bIns="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/>
            <a:t>Molecules</a:t>
          </a:r>
        </a:p>
      </dsp:txBody>
      <dsp:txXfrm>
        <a:off x="2309324" y="1085849"/>
        <a:ext cx="914400" cy="1295400"/>
      </dsp:txXfrm>
    </dsp:sp>
    <dsp:sp modelId="{A2B01B02-6616-4A5C-A7E1-38F14F57A168}">
      <dsp:nvSpPr>
        <dsp:cNvPr id="0" name=""/>
        <dsp:cNvSpPr/>
      </dsp:nvSpPr>
      <dsp:spPr>
        <a:xfrm>
          <a:off x="2926556" y="602456"/>
          <a:ext cx="247650" cy="247650"/>
        </a:xfrm>
        <a:prstGeom prst="irregularSeal2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0174F-CA46-4068-8324-185053D4DCBD}">
      <dsp:nvSpPr>
        <dsp:cNvPr id="0" name=""/>
        <dsp:cNvSpPr/>
      </dsp:nvSpPr>
      <dsp:spPr>
        <a:xfrm>
          <a:off x="3050381" y="726281"/>
          <a:ext cx="914400" cy="16549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225" tIns="0" rIns="0" bIns="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b="1" kern="1200" dirty="0"/>
            <a:t>Clusters</a:t>
          </a:r>
        </a:p>
      </dsp:txBody>
      <dsp:txXfrm>
        <a:off x="3050381" y="726281"/>
        <a:ext cx="914400" cy="16549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436048" cy="355066"/>
          </a:xfrm>
          <a:prstGeom prst="rect">
            <a:avLst/>
          </a:prstGeom>
        </p:spPr>
        <p:txBody>
          <a:bodyPr vert="horz" lIns="86813" tIns="43405" rIns="86813" bIns="43405" rtlCol="0"/>
          <a:lstStyle>
            <a:lvl1pPr algn="l" defTabSz="42647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796532" y="2"/>
            <a:ext cx="4436048" cy="355066"/>
          </a:xfrm>
          <a:prstGeom prst="rect">
            <a:avLst/>
          </a:prstGeom>
        </p:spPr>
        <p:txBody>
          <a:bodyPr vert="horz" wrap="square" lIns="86813" tIns="43405" rIns="86813" bIns="43405" numCol="1" anchor="t" anchorCtr="0" compatLnSpc="1">
            <a:prstTxWarp prst="textNoShape">
              <a:avLst/>
            </a:prstTxWarp>
          </a:bodyPr>
          <a:lstStyle>
            <a:lvl1pPr algn="r" defTabSz="425282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664EB8A2-DE24-4977-8741-313E0A31038A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742218"/>
            <a:ext cx="4436048" cy="355066"/>
          </a:xfrm>
          <a:prstGeom prst="rect">
            <a:avLst/>
          </a:prstGeom>
        </p:spPr>
        <p:txBody>
          <a:bodyPr vert="horz" lIns="86813" tIns="43405" rIns="86813" bIns="43405" rtlCol="0" anchor="b"/>
          <a:lstStyle>
            <a:lvl1pPr algn="l" defTabSz="42647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796532" y="6742218"/>
            <a:ext cx="4436048" cy="355066"/>
          </a:xfrm>
          <a:prstGeom prst="rect">
            <a:avLst/>
          </a:prstGeom>
        </p:spPr>
        <p:txBody>
          <a:bodyPr vert="horz" wrap="square" lIns="86813" tIns="43405" rIns="86813" bIns="43405" numCol="1" anchor="b" anchorCtr="0" compatLnSpc="1">
            <a:prstTxWarp prst="textNoShape">
              <a:avLst/>
            </a:prstTxWarp>
          </a:bodyPr>
          <a:lstStyle>
            <a:lvl1pPr algn="r" defTabSz="425282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113B9E2D-986E-453E-8ECD-7244A32C57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1"/>
            <a:ext cx="10234613" cy="70993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lIns="86813" tIns="43405" rIns="86813" bIns="43405" anchor="ctr"/>
          <a:lstStyle/>
          <a:p>
            <a:pPr defTabSz="42647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195638" y="539750"/>
            <a:ext cx="38385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07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1022141" y="3372118"/>
            <a:ext cx="8185252" cy="319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0"/>
            <a:ext cx="4441129" cy="35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6813" tIns="43405" rIns="86813" bIns="43405" anchor="ctr"/>
          <a:lstStyle/>
          <a:p>
            <a:pPr defTabSz="42647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792469" y="0"/>
            <a:ext cx="4440113" cy="35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6813" tIns="43405" rIns="86813" bIns="43405" anchor="ctr"/>
          <a:lstStyle/>
          <a:p>
            <a:pPr defTabSz="42647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6744235"/>
            <a:ext cx="4441129" cy="35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6813" tIns="43405" rIns="86813" bIns="43405" anchor="ctr"/>
          <a:lstStyle/>
          <a:p>
            <a:pPr defTabSz="42647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792468" y="6744235"/>
            <a:ext cx="4437064" cy="35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25282" hangingPunct="0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25012" algn="l"/>
                <a:tab pos="851534" algn="l"/>
                <a:tab pos="1278052" algn="l"/>
                <a:tab pos="1704575" algn="l"/>
                <a:tab pos="2131096" algn="l"/>
                <a:tab pos="2557616" algn="l"/>
                <a:tab pos="2984136" algn="l"/>
                <a:tab pos="3410657" algn="l"/>
                <a:tab pos="3837178" algn="l"/>
                <a:tab pos="4263698" algn="l"/>
                <a:tab pos="4690217" algn="l"/>
                <a:tab pos="5116738" algn="l"/>
                <a:tab pos="5543258" algn="l"/>
                <a:tab pos="5969779" algn="l"/>
                <a:tab pos="6396298" algn="l"/>
                <a:tab pos="6822819" algn="l"/>
                <a:tab pos="7249339" algn="l"/>
                <a:tab pos="7675860" algn="l"/>
                <a:tab pos="8102381" algn="l"/>
                <a:tab pos="8528901" algn="l"/>
              </a:tabLst>
              <a:defRPr sz="1300">
                <a:solidFill>
                  <a:srgbClr val="000000"/>
                </a:solidFill>
                <a:latin typeface="Times New Roman" charset="0"/>
                <a:cs typeface="MS PGothic" pitchFamily="34" charset="-128"/>
              </a:defRPr>
            </a:lvl1pPr>
          </a:lstStyle>
          <a:p>
            <a:pPr>
              <a:defRPr/>
            </a:pPr>
            <a:fld id="{DA0D682F-9223-4442-977E-F6292CCBCD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238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1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1pPr>
    <a:lvl2pPr marL="742950" indent="-285750" algn="l" defTabSz="4238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1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2pPr>
    <a:lvl3pPr marL="1143000" indent="-228600" algn="l" defTabSz="4238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1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3pPr>
    <a:lvl4pPr marL="1600200" indent="-228600" algn="l" defTabSz="4238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1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4pPr>
    <a:lvl5pPr marL="2057400" indent="-228600" algn="l" defTabSz="4238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100" kern="1200">
        <a:solidFill>
          <a:srgbClr val="000000"/>
        </a:solidFill>
        <a:latin typeface="Times New Roman" charset="0"/>
        <a:ea typeface="MS PGothic" pitchFamily="34" charset="-128"/>
        <a:cs typeface="MS PGothic" charset="0"/>
      </a:defRPr>
    </a:lvl5pPr>
    <a:lvl6pPr marL="2172161" algn="l" defTabSz="4344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06593" algn="l" defTabSz="4344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41025" algn="l" defTabSz="4344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75457" algn="l" defTabSz="43443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15766" indent="-215766">
              <a:spcBef>
                <a:spcPct val="0"/>
              </a:spcBef>
              <a:spcAft>
                <a:spcPct val="20000"/>
              </a:spcAft>
            </a:pPr>
            <a:endParaRPr lang="en-GB" b="1" dirty="0">
              <a:latin typeface="Calibri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427">
              <a:tabLst>
                <a:tab pos="0" algn="l"/>
                <a:tab pos="423427" algn="l"/>
                <a:tab pos="849894" algn="l"/>
                <a:tab pos="1277373" algn="l"/>
                <a:tab pos="1703839" algn="l"/>
                <a:tab pos="2129292" algn="l"/>
                <a:tab pos="2555758" algn="l"/>
                <a:tab pos="2983237" algn="l"/>
                <a:tab pos="3409703" algn="l"/>
                <a:tab pos="3835156" algn="l"/>
                <a:tab pos="4261623" algn="l"/>
                <a:tab pos="4689102" algn="l"/>
                <a:tab pos="5115568" algn="l"/>
                <a:tab pos="5541021" algn="l"/>
                <a:tab pos="5968500" algn="l"/>
                <a:tab pos="6394967" algn="l"/>
                <a:tab pos="6821433" algn="l"/>
                <a:tab pos="7248912" algn="l"/>
                <a:tab pos="7674365" algn="l"/>
                <a:tab pos="8100831" algn="l"/>
                <a:tab pos="8528311" algn="l"/>
              </a:tabLst>
            </a:pPr>
            <a:fld id="{A0842C38-A392-484A-9E60-F810F97154C5}" type="slidenum">
              <a:rPr lang="it-IT" smtClean="0">
                <a:latin typeface="Times New Roman" pitchFamily="18" charset="0"/>
              </a:rPr>
              <a:pPr defTabSz="423427">
                <a:tabLst>
                  <a:tab pos="0" algn="l"/>
                  <a:tab pos="423427" algn="l"/>
                  <a:tab pos="849894" algn="l"/>
                  <a:tab pos="1277373" algn="l"/>
                  <a:tab pos="1703839" algn="l"/>
                  <a:tab pos="2129292" algn="l"/>
                  <a:tab pos="2555758" algn="l"/>
                  <a:tab pos="2983237" algn="l"/>
                  <a:tab pos="3409703" algn="l"/>
                  <a:tab pos="3835156" algn="l"/>
                  <a:tab pos="4261623" algn="l"/>
                  <a:tab pos="4689102" algn="l"/>
                  <a:tab pos="5115568" algn="l"/>
                  <a:tab pos="5541021" algn="l"/>
                  <a:tab pos="5968500" algn="l"/>
                  <a:tab pos="6394967" algn="l"/>
                  <a:tab pos="6821433" algn="l"/>
                  <a:tab pos="7248912" algn="l"/>
                  <a:tab pos="7674365" algn="l"/>
                  <a:tab pos="8100831" algn="l"/>
                  <a:tab pos="8528311" algn="l"/>
                </a:tabLst>
              </a:pPr>
              <a:t>1</a:t>
            </a:fld>
            <a:endParaRPr lang="it-IT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427">
              <a:tabLst>
                <a:tab pos="0" algn="l"/>
                <a:tab pos="423427" algn="l"/>
                <a:tab pos="849894" algn="l"/>
                <a:tab pos="1277373" algn="l"/>
                <a:tab pos="1703839" algn="l"/>
                <a:tab pos="2129292" algn="l"/>
                <a:tab pos="2555758" algn="l"/>
                <a:tab pos="2983237" algn="l"/>
                <a:tab pos="3409703" algn="l"/>
                <a:tab pos="3835156" algn="l"/>
                <a:tab pos="4261623" algn="l"/>
                <a:tab pos="4689102" algn="l"/>
                <a:tab pos="5115568" algn="l"/>
                <a:tab pos="5541021" algn="l"/>
                <a:tab pos="5968500" algn="l"/>
                <a:tab pos="6394967" algn="l"/>
                <a:tab pos="6821433" algn="l"/>
                <a:tab pos="7248912" algn="l"/>
                <a:tab pos="7674365" algn="l"/>
                <a:tab pos="8100831" algn="l"/>
                <a:tab pos="8528311" algn="l"/>
              </a:tabLst>
            </a:pPr>
            <a:fld id="{41235217-90E1-4A48-B767-AFEB6E0A6B0A}" type="slidenum">
              <a:rPr lang="it-IT" smtClean="0">
                <a:latin typeface="Times New Roman" pitchFamily="18" charset="0"/>
              </a:rPr>
              <a:pPr defTabSz="423427">
                <a:tabLst>
                  <a:tab pos="0" algn="l"/>
                  <a:tab pos="423427" algn="l"/>
                  <a:tab pos="849894" algn="l"/>
                  <a:tab pos="1277373" algn="l"/>
                  <a:tab pos="1703839" algn="l"/>
                  <a:tab pos="2129292" algn="l"/>
                  <a:tab pos="2555758" algn="l"/>
                  <a:tab pos="2983237" algn="l"/>
                  <a:tab pos="3409703" algn="l"/>
                  <a:tab pos="3835156" algn="l"/>
                  <a:tab pos="4261623" algn="l"/>
                  <a:tab pos="4689102" algn="l"/>
                  <a:tab pos="5115568" algn="l"/>
                  <a:tab pos="5541021" algn="l"/>
                  <a:tab pos="5968500" algn="l"/>
                  <a:tab pos="6394967" algn="l"/>
                  <a:tab pos="6821433" algn="l"/>
                  <a:tab pos="7248912" algn="l"/>
                  <a:tab pos="7674365" algn="l"/>
                  <a:tab pos="8100831" algn="l"/>
                  <a:tab pos="8528311" algn="l"/>
                </a:tabLst>
              </a:pPr>
              <a:t>3</a:t>
            </a:fld>
            <a:endParaRPr lang="it-IT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57348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4441">
              <a:tabLst>
                <a:tab pos="0" algn="l"/>
                <a:tab pos="424441" algn="l"/>
                <a:tab pos="850906" algn="l"/>
                <a:tab pos="1277373" algn="l"/>
                <a:tab pos="1703839" algn="l"/>
                <a:tab pos="2130305" algn="l"/>
                <a:tab pos="2556771" algn="l"/>
                <a:tab pos="2983237" algn="l"/>
                <a:tab pos="3409703" algn="l"/>
                <a:tab pos="3836170" algn="l"/>
                <a:tab pos="4263649" algn="l"/>
                <a:tab pos="4690115" algn="l"/>
                <a:tab pos="5116581" algn="l"/>
                <a:tab pos="5543047" algn="l"/>
                <a:tab pos="5969514" algn="l"/>
                <a:tab pos="6395979" algn="l"/>
                <a:tab pos="6822446" algn="l"/>
                <a:tab pos="7248912" algn="l"/>
                <a:tab pos="7675378" algn="l"/>
                <a:tab pos="8101844" algn="l"/>
                <a:tab pos="8528311" algn="l"/>
              </a:tabLst>
            </a:pPr>
            <a:fld id="{9D839B8F-3AD4-4765-B423-B83E183A90DD}" type="slidenum">
              <a:rPr lang="en-GB" smtClean="0">
                <a:latin typeface="Times New Roman" pitchFamily="18" charset="0"/>
              </a:rPr>
              <a:pPr defTabSz="424441">
                <a:tabLst>
                  <a:tab pos="0" algn="l"/>
                  <a:tab pos="424441" algn="l"/>
                  <a:tab pos="850906" algn="l"/>
                  <a:tab pos="1277373" algn="l"/>
                  <a:tab pos="1703839" algn="l"/>
                  <a:tab pos="2130305" algn="l"/>
                  <a:tab pos="2556771" algn="l"/>
                  <a:tab pos="2983237" algn="l"/>
                  <a:tab pos="3409703" algn="l"/>
                  <a:tab pos="3836170" algn="l"/>
                  <a:tab pos="4263649" algn="l"/>
                  <a:tab pos="4690115" algn="l"/>
                  <a:tab pos="5116581" algn="l"/>
                  <a:tab pos="5543047" algn="l"/>
                  <a:tab pos="5969514" algn="l"/>
                  <a:tab pos="6395979" algn="l"/>
                  <a:tab pos="6822446" algn="l"/>
                  <a:tab pos="7248912" algn="l"/>
                  <a:tab pos="7675378" algn="l"/>
                  <a:tab pos="8101844" algn="l"/>
                  <a:tab pos="8528311" algn="l"/>
                </a:tabLst>
              </a:pPr>
              <a:t>7</a:t>
            </a:fld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62468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427">
              <a:tabLst>
                <a:tab pos="0" algn="l"/>
                <a:tab pos="423427" algn="l"/>
                <a:tab pos="849894" algn="l"/>
                <a:tab pos="1277373" algn="l"/>
                <a:tab pos="1703839" algn="l"/>
                <a:tab pos="2129292" algn="l"/>
                <a:tab pos="2555758" algn="l"/>
                <a:tab pos="2983237" algn="l"/>
                <a:tab pos="3409703" algn="l"/>
                <a:tab pos="3835156" algn="l"/>
                <a:tab pos="4261623" algn="l"/>
                <a:tab pos="4689102" algn="l"/>
                <a:tab pos="5115568" algn="l"/>
                <a:tab pos="5541021" algn="l"/>
                <a:tab pos="5968500" algn="l"/>
                <a:tab pos="6394967" algn="l"/>
                <a:tab pos="6821433" algn="l"/>
                <a:tab pos="7248912" algn="l"/>
                <a:tab pos="7674365" algn="l"/>
                <a:tab pos="8100831" algn="l"/>
                <a:tab pos="8528311" algn="l"/>
              </a:tabLst>
            </a:pPr>
            <a:fld id="{FB69E1D0-B9A8-4C36-94B5-21E5E88021D3}" type="slidenum">
              <a:rPr lang="en-GB" smtClean="0">
                <a:latin typeface="Times New Roman" pitchFamily="18" charset="0"/>
              </a:rPr>
              <a:pPr defTabSz="423427">
                <a:tabLst>
                  <a:tab pos="0" algn="l"/>
                  <a:tab pos="423427" algn="l"/>
                  <a:tab pos="849894" algn="l"/>
                  <a:tab pos="1277373" algn="l"/>
                  <a:tab pos="1703839" algn="l"/>
                  <a:tab pos="2129292" algn="l"/>
                  <a:tab pos="2555758" algn="l"/>
                  <a:tab pos="2983237" algn="l"/>
                  <a:tab pos="3409703" algn="l"/>
                  <a:tab pos="3835156" algn="l"/>
                  <a:tab pos="4261623" algn="l"/>
                  <a:tab pos="4689102" algn="l"/>
                  <a:tab pos="5115568" algn="l"/>
                  <a:tab pos="5541021" algn="l"/>
                  <a:tab pos="5968500" algn="l"/>
                  <a:tab pos="6394967" algn="l"/>
                  <a:tab pos="6821433" algn="l"/>
                  <a:tab pos="7248912" algn="l"/>
                  <a:tab pos="7674365" algn="l"/>
                  <a:tab pos="8100831" algn="l"/>
                  <a:tab pos="8528311" algn="l"/>
                </a:tabLst>
              </a:pPr>
              <a:t>18</a:t>
            </a:fld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41688" y="682625"/>
            <a:ext cx="3544887" cy="2454275"/>
          </a:xfrm>
          <a:ln/>
        </p:spPr>
      </p:sp>
      <p:sp>
        <p:nvSpPr>
          <p:cNvPr id="21507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5797022" y="6743619"/>
            <a:ext cx="4435304" cy="354580"/>
          </a:xfrm>
          <a:noFill/>
        </p:spPr>
        <p:txBody>
          <a:bodyPr/>
          <a:lstStyle/>
          <a:p>
            <a:fld id="{B3BEBACC-66A4-4D8E-A2F3-7440636743C4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21508" name="Segnaposto note 4"/>
          <p:cNvSpPr>
            <a:spLocks noGrp="1"/>
          </p:cNvSpPr>
          <p:nvPr>
            <p:ph type="body" sz="quarter" idx="11"/>
          </p:nvPr>
        </p:nvSpPr>
        <p:spPr>
          <a:noFill/>
          <a:ln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Segnaposto no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>
              <a:latin typeface="Times New Roman" pitchFamily="18" charset="0"/>
            </a:endParaRPr>
          </a:p>
        </p:txBody>
      </p:sp>
      <p:sp>
        <p:nvSpPr>
          <p:cNvPr id="68612" name="Segnaposto numero diapositiva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427">
              <a:tabLst>
                <a:tab pos="0" algn="l"/>
                <a:tab pos="423427" algn="l"/>
                <a:tab pos="849894" algn="l"/>
                <a:tab pos="1277373" algn="l"/>
                <a:tab pos="1703839" algn="l"/>
                <a:tab pos="2129292" algn="l"/>
                <a:tab pos="2555758" algn="l"/>
                <a:tab pos="2983237" algn="l"/>
                <a:tab pos="3409703" algn="l"/>
                <a:tab pos="3835156" algn="l"/>
                <a:tab pos="4261623" algn="l"/>
                <a:tab pos="4689102" algn="l"/>
                <a:tab pos="5115568" algn="l"/>
                <a:tab pos="5541021" algn="l"/>
                <a:tab pos="5968500" algn="l"/>
                <a:tab pos="6394967" algn="l"/>
                <a:tab pos="6821433" algn="l"/>
                <a:tab pos="7248912" algn="l"/>
                <a:tab pos="7674365" algn="l"/>
                <a:tab pos="8100831" algn="l"/>
                <a:tab pos="8528311" algn="l"/>
              </a:tabLst>
            </a:pPr>
            <a:fld id="{A091F7EB-21E8-4CAB-966D-6D015391FDDF}" type="slidenum">
              <a:rPr lang="en-GB" smtClean="0">
                <a:latin typeface="Times New Roman" pitchFamily="18" charset="0"/>
              </a:rPr>
              <a:pPr defTabSz="423427">
                <a:tabLst>
                  <a:tab pos="0" algn="l"/>
                  <a:tab pos="423427" algn="l"/>
                  <a:tab pos="849894" algn="l"/>
                  <a:tab pos="1277373" algn="l"/>
                  <a:tab pos="1703839" algn="l"/>
                  <a:tab pos="2129292" algn="l"/>
                  <a:tab pos="2555758" algn="l"/>
                  <a:tab pos="2983237" algn="l"/>
                  <a:tab pos="3409703" algn="l"/>
                  <a:tab pos="3835156" algn="l"/>
                  <a:tab pos="4261623" algn="l"/>
                  <a:tab pos="4689102" algn="l"/>
                  <a:tab pos="5115568" algn="l"/>
                  <a:tab pos="5541021" algn="l"/>
                  <a:tab pos="5968500" algn="l"/>
                  <a:tab pos="6394967" algn="l"/>
                  <a:tab pos="6821433" algn="l"/>
                  <a:tab pos="7248912" algn="l"/>
                  <a:tab pos="7674365" algn="l"/>
                  <a:tab pos="8100831" algn="l"/>
                  <a:tab pos="8528311" algn="l"/>
                </a:tabLst>
              </a:pPr>
              <a:t>26</a:t>
            </a:fld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1" dirty="0">
                <a:latin typeface="Times New Roman" pitchFamily="18" charset="0"/>
              </a:rPr>
              <a:t>Last Slide 1: Thanks to the audience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427">
              <a:tabLst>
                <a:tab pos="0" algn="l"/>
                <a:tab pos="423427" algn="l"/>
                <a:tab pos="849894" algn="l"/>
                <a:tab pos="1277373" algn="l"/>
                <a:tab pos="1703839" algn="l"/>
                <a:tab pos="2129292" algn="l"/>
                <a:tab pos="2555758" algn="l"/>
                <a:tab pos="2983237" algn="l"/>
                <a:tab pos="3409703" algn="l"/>
                <a:tab pos="3835156" algn="l"/>
                <a:tab pos="4261623" algn="l"/>
                <a:tab pos="4689102" algn="l"/>
                <a:tab pos="5115568" algn="l"/>
                <a:tab pos="5541021" algn="l"/>
                <a:tab pos="5968500" algn="l"/>
                <a:tab pos="6394967" algn="l"/>
                <a:tab pos="6821433" algn="l"/>
                <a:tab pos="7248912" algn="l"/>
                <a:tab pos="7674365" algn="l"/>
                <a:tab pos="8100831" algn="l"/>
                <a:tab pos="8528311" algn="l"/>
              </a:tabLst>
            </a:pPr>
            <a:fld id="{736371C2-08EF-4997-859F-0227F1E080A6}" type="slidenum">
              <a:rPr lang="it-IT" smtClean="0">
                <a:latin typeface="Times New Roman" pitchFamily="18" charset="0"/>
              </a:rPr>
              <a:pPr defTabSz="423427">
                <a:tabLst>
                  <a:tab pos="0" algn="l"/>
                  <a:tab pos="423427" algn="l"/>
                  <a:tab pos="849894" algn="l"/>
                  <a:tab pos="1277373" algn="l"/>
                  <a:tab pos="1703839" algn="l"/>
                  <a:tab pos="2129292" algn="l"/>
                  <a:tab pos="2555758" algn="l"/>
                  <a:tab pos="2983237" algn="l"/>
                  <a:tab pos="3409703" algn="l"/>
                  <a:tab pos="3835156" algn="l"/>
                  <a:tab pos="4261623" algn="l"/>
                  <a:tab pos="4689102" algn="l"/>
                  <a:tab pos="5115568" algn="l"/>
                  <a:tab pos="5541021" algn="l"/>
                  <a:tab pos="5968500" algn="l"/>
                  <a:tab pos="6394967" algn="l"/>
                  <a:tab pos="6821433" algn="l"/>
                  <a:tab pos="7248912" algn="l"/>
                  <a:tab pos="7674365" algn="l"/>
                  <a:tab pos="8100831" algn="l"/>
                  <a:tab pos="8528311" algn="l"/>
                </a:tabLst>
              </a:pPr>
              <a:t>28</a:t>
            </a:fld>
            <a:endParaRPr lang="it-IT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A09D6-2A14-432B-ADEF-A1B049D1C2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F802D-99C1-4732-9A29-52D65B78B133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C6149-565E-4CED-852C-2D287A5EAC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E4E10-BD20-44DC-A5AB-8E3C2BCDCE4C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82FB-6AC7-4558-BDB4-688F2855159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FE520-E10D-483F-A004-518BA92B815D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E40CD-778A-436A-913A-C163E54D7B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E0BFF-A02E-442C-ADDB-3CEF6E149BC2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BA4AD-9716-41D7-964D-798791E89C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A3F98-2EDF-4398-B58F-0516A85CA060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6AB54-73DF-44C6-919C-360B4170C0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AFB16-2167-4516-BC24-34DFB2438555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752AB-49ED-451D-901F-2D85535FDD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11DBB-52A0-46A7-855A-2FACCC50EDB2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9140-E9AE-40FD-A14F-7705AEFE4B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C3EEB-D891-43D7-B8FD-6C91A899C60A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C21A1-52FF-4373-811F-59A97FF00E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D1264-2101-4340-AE38-842A6C00201C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EE1B4-57DE-469F-AE73-D11D7C6142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05D4A-508E-4413-82DA-EED5D9CA32E6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0C194-22DF-4FE6-92E0-A9C7698EFB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or Text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PPT-sfondo o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2"/>
          <p:cNvCxnSpPr>
            <a:cxnSpLocks noChangeShapeType="1"/>
          </p:cNvCxnSpPr>
          <p:nvPr/>
        </p:nvCxnSpPr>
        <p:spPr bwMode="auto">
          <a:xfrm>
            <a:off x="9199563" y="65913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2725" y="0"/>
            <a:ext cx="1555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4478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00942" y="162783"/>
            <a:ext cx="6580737" cy="849217"/>
          </a:xfrm>
          <a:prstGeom prst="rect">
            <a:avLst/>
          </a:prstGeom>
        </p:spPr>
        <p:txBody>
          <a:bodyPr lIns="86895" tIns="43448" rIns="86895" bIns="43448" anchor="ctr"/>
          <a:lstStyle>
            <a:lvl1pPr algn="l">
              <a:defRPr sz="2700" baseline="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96081" y="1600008"/>
            <a:ext cx="8915400" cy="4526395"/>
          </a:xfrm>
          <a:prstGeom prst="rect">
            <a:avLst/>
          </a:prstGeom>
        </p:spPr>
        <p:txBody>
          <a:bodyPr lIns="86895" tIns="43448" rIns="86895" bIns="43448"/>
          <a:lstStyle>
            <a:lvl1pPr marL="325858" indent="-325858">
              <a:lnSpc>
                <a:spcPct val="100000"/>
              </a:lnSpc>
              <a:spcBef>
                <a:spcPts val="0"/>
              </a:spcBef>
              <a:spcAft>
                <a:spcPts val="570"/>
              </a:spcAft>
              <a:buFont typeface="Wingdings" panose="05000000000000000000" pitchFamily="2" charset="2"/>
              <a:buChar char="ü"/>
              <a:defRPr sz="2300" b="0"/>
            </a:lvl1pPr>
            <a:lvl2pPr marL="706025" indent="-27154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100"/>
            </a:lvl2pPr>
            <a:lvl3pPr marL="1140503" indent="-27154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900" i="1" baseline="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0"/>
          </p:nvPr>
        </p:nvSpPr>
        <p:spPr>
          <a:xfrm>
            <a:off x="9339263" y="6627813"/>
            <a:ext cx="493712" cy="2079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4DA8F-A5BB-471B-B16E-2948BF932E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C9A7A-60E0-4821-BA0A-450C9D4A0CE7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6B6F6-2B81-41DB-897A-6A039D1633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0588D-4E34-4A18-A035-C1049D2E261A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5881E-69E5-4C2F-957C-091376A6C84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5E398-ECCD-4E76-9643-886D50A0F294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23D34-15EF-42B1-8A90-3025A37475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DA7B69-39C5-48C3-AB25-F2C11880E8B8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4C64C-C90A-4D36-B0B5-7328A2492E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A01E8-F294-45CF-852C-3D1701402F88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71F9-2D88-413B-80FE-CE08ADC1A4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4628B-7D4F-4837-9D2B-A3D145F79CFA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04A6C-FDD5-48B9-AFCB-0161C5C418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A197-CC9D-4765-A9F9-0A081DA9C075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03555-3EF4-483F-9D85-99DBCFA63F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17CE9-0399-4112-970E-FC17F7E65AC8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E936A-375C-4C50-8F00-B992FCCBF5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71A18-8344-4074-8827-11C17C21127A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E7445-A251-4AAA-BCAA-F413BDB6BA9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0F90-B64F-48AC-89EC-DD46C5E558DC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AF87D-FC8E-4F40-B54B-6F94670FD1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" descr="PPT-sfondo o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2"/>
          <p:cNvCxnSpPr>
            <a:cxnSpLocks noChangeShapeType="1"/>
          </p:cNvCxnSpPr>
          <p:nvPr/>
        </p:nvCxnSpPr>
        <p:spPr bwMode="auto">
          <a:xfrm>
            <a:off x="9199563" y="65913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6363" y="26988"/>
            <a:ext cx="136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2397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00942" y="162783"/>
            <a:ext cx="6580737" cy="849217"/>
          </a:xfrm>
          <a:prstGeom prst="rect">
            <a:avLst/>
          </a:prstGeom>
        </p:spPr>
        <p:txBody>
          <a:bodyPr lIns="86895" tIns="43448" rIns="86895" bIns="43448" anchor="ctr"/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96081" y="1600008"/>
            <a:ext cx="8915400" cy="4526395"/>
          </a:xfrm>
          <a:prstGeom prst="rect">
            <a:avLst/>
          </a:prstGeom>
        </p:spPr>
        <p:txBody>
          <a:bodyPr lIns="86895" tIns="43448" rIns="86895" bIns="43448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2300"/>
            </a:lvl1pPr>
            <a:lvl2pPr marL="434477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300"/>
            </a:lvl2pPr>
            <a:lvl3pPr marL="868954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3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D3C51-7D73-4867-A23D-B47DC17E0C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D87ED-2F62-4D98-8BCD-C97A4EC0D119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A04AD-08BA-4283-A841-7F8E7B877C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560" y="2129984"/>
            <a:ext cx="8420880" cy="1470394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6681" y="3885528"/>
            <a:ext cx="69342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4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37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06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1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7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ED203-DFBE-4B00-A31A-46E94EC8ACA5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E0F6E-659A-475B-9E7A-832C444007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CDE72-C038-4B93-9245-0FD00FF21006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5766-37F5-40FB-86E0-78CD0576BD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3120" y="4406863"/>
            <a:ext cx="8419320" cy="1362383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3120" y="2906225"/>
            <a:ext cx="8419320" cy="1500638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44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8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34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379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723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068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413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7581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396F-A4D1-4A97-9B3C-184CF32CDA21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931A9-08E7-474E-95BA-EC902E1A16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6080" y="1600008"/>
            <a:ext cx="4382040" cy="452639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7881" y="1600008"/>
            <a:ext cx="4383600" cy="452639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3A272-E7FF-4D83-87A6-83AAB0936372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E369C-DA58-4B9F-BCE1-1B2E6571F7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6080" y="1535201"/>
            <a:ext cx="4375800" cy="63942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4477" indent="0">
              <a:buNone/>
              <a:defRPr sz="1900" b="1"/>
            </a:lvl2pPr>
            <a:lvl3pPr marL="868954" indent="0">
              <a:buNone/>
              <a:defRPr sz="1700" b="1"/>
            </a:lvl3pPr>
            <a:lvl4pPr marL="1303431" indent="0">
              <a:buNone/>
              <a:defRPr sz="1500" b="1"/>
            </a:lvl4pPr>
            <a:lvl5pPr marL="1737909" indent="0">
              <a:buNone/>
              <a:defRPr sz="1500" b="1"/>
            </a:lvl5pPr>
            <a:lvl6pPr marL="2172386" indent="0">
              <a:buNone/>
              <a:defRPr sz="1500" b="1"/>
            </a:lvl6pPr>
            <a:lvl7pPr marL="2606863" indent="0">
              <a:buNone/>
              <a:defRPr sz="1500" b="1"/>
            </a:lvl7pPr>
            <a:lvl8pPr marL="3041340" indent="0">
              <a:buNone/>
              <a:defRPr sz="1500" b="1"/>
            </a:lvl8pPr>
            <a:lvl9pPr marL="3475817" indent="0">
              <a:buNone/>
              <a:defRPr sz="15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6080" y="2174628"/>
            <a:ext cx="4375800" cy="39517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561" y="1535201"/>
            <a:ext cx="4378920" cy="63942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4477" indent="0">
              <a:buNone/>
              <a:defRPr sz="1900" b="1"/>
            </a:lvl2pPr>
            <a:lvl3pPr marL="868954" indent="0">
              <a:buNone/>
              <a:defRPr sz="1700" b="1"/>
            </a:lvl3pPr>
            <a:lvl4pPr marL="1303431" indent="0">
              <a:buNone/>
              <a:defRPr sz="1500" b="1"/>
            </a:lvl4pPr>
            <a:lvl5pPr marL="1737909" indent="0">
              <a:buNone/>
              <a:defRPr sz="1500" b="1"/>
            </a:lvl5pPr>
            <a:lvl6pPr marL="2172386" indent="0">
              <a:buNone/>
              <a:defRPr sz="1500" b="1"/>
            </a:lvl6pPr>
            <a:lvl7pPr marL="2606863" indent="0">
              <a:buNone/>
              <a:defRPr sz="1500" b="1"/>
            </a:lvl7pPr>
            <a:lvl8pPr marL="3041340" indent="0">
              <a:buNone/>
              <a:defRPr sz="1500" b="1"/>
            </a:lvl8pPr>
            <a:lvl9pPr marL="3475817" indent="0">
              <a:buNone/>
              <a:defRPr sz="15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561" y="2174628"/>
            <a:ext cx="4378920" cy="39517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7780C-B176-4DCC-96CC-6519F513D6A4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C0C65-674B-4354-B75D-02EC61F9263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1A94-4496-40E3-B8A0-6AE2ED7C3B6C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E39F3-C887-4B8D-A820-06EB4B08F1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94181-53D5-452E-8659-32677BAD9CD2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7C6F3-A145-4BF3-B6AB-8ED6A0C342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080" y="273629"/>
            <a:ext cx="3258840" cy="1160762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481" y="273629"/>
            <a:ext cx="5538000" cy="5852774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6080" y="1434391"/>
            <a:ext cx="325884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34477" indent="0">
              <a:buNone/>
              <a:defRPr sz="1100"/>
            </a:lvl2pPr>
            <a:lvl3pPr marL="868954" indent="0">
              <a:buNone/>
              <a:defRPr sz="1000"/>
            </a:lvl3pPr>
            <a:lvl4pPr marL="1303431" indent="0">
              <a:buNone/>
              <a:defRPr sz="900"/>
            </a:lvl4pPr>
            <a:lvl5pPr marL="1737909" indent="0">
              <a:buNone/>
              <a:defRPr sz="900"/>
            </a:lvl5pPr>
            <a:lvl6pPr marL="2172386" indent="0">
              <a:buNone/>
              <a:defRPr sz="900"/>
            </a:lvl6pPr>
            <a:lvl7pPr marL="2606863" indent="0">
              <a:buNone/>
              <a:defRPr sz="900"/>
            </a:lvl7pPr>
            <a:lvl8pPr marL="3041340" indent="0">
              <a:buNone/>
              <a:defRPr sz="900"/>
            </a:lvl8pPr>
            <a:lvl9pPr marL="3475817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E6567-42FC-4E26-A1EB-8363A884D830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114F1-C50D-45EA-B322-3FF821DECD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2201" y="4800025"/>
            <a:ext cx="5943600" cy="56742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2201" y="612065"/>
            <a:ext cx="5943600" cy="4115952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34477" indent="0">
              <a:buNone/>
              <a:defRPr sz="2700"/>
            </a:lvl2pPr>
            <a:lvl3pPr marL="868954" indent="0">
              <a:buNone/>
              <a:defRPr sz="2300"/>
            </a:lvl3pPr>
            <a:lvl4pPr marL="1303431" indent="0">
              <a:buNone/>
              <a:defRPr sz="1900"/>
            </a:lvl4pPr>
            <a:lvl5pPr marL="1737909" indent="0">
              <a:buNone/>
              <a:defRPr sz="1900"/>
            </a:lvl5pPr>
            <a:lvl6pPr marL="2172386" indent="0">
              <a:buNone/>
              <a:defRPr sz="1900"/>
            </a:lvl6pPr>
            <a:lvl7pPr marL="2606863" indent="0">
              <a:buNone/>
              <a:defRPr sz="1900"/>
            </a:lvl7pPr>
            <a:lvl8pPr marL="3041340" indent="0">
              <a:buNone/>
              <a:defRPr sz="1900"/>
            </a:lvl8pPr>
            <a:lvl9pPr marL="3475817" indent="0">
              <a:buNone/>
              <a:defRPr sz="19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2201" y="5367444"/>
            <a:ext cx="59436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34477" indent="0">
              <a:buNone/>
              <a:defRPr sz="1100"/>
            </a:lvl2pPr>
            <a:lvl3pPr marL="868954" indent="0">
              <a:buNone/>
              <a:defRPr sz="1000"/>
            </a:lvl3pPr>
            <a:lvl4pPr marL="1303431" indent="0">
              <a:buNone/>
              <a:defRPr sz="900"/>
            </a:lvl4pPr>
            <a:lvl5pPr marL="1737909" indent="0">
              <a:buNone/>
              <a:defRPr sz="900"/>
            </a:lvl5pPr>
            <a:lvl6pPr marL="2172386" indent="0">
              <a:buNone/>
              <a:defRPr sz="900"/>
            </a:lvl6pPr>
            <a:lvl7pPr marL="2606863" indent="0">
              <a:buNone/>
              <a:defRPr sz="900"/>
            </a:lvl7pPr>
            <a:lvl8pPr marL="3041340" indent="0">
              <a:buNone/>
              <a:defRPr sz="900"/>
            </a:lvl8pPr>
            <a:lvl9pPr marL="3475817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CA237-D3A1-4E82-9F07-9F1DD6637015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A8931-CFC9-4813-BFEC-B910EA50BB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 Pictures, graphs, visuals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6" descr="PPT-sfondo o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2"/>
          <p:cNvCxnSpPr>
            <a:cxnSpLocks noChangeShapeType="1"/>
          </p:cNvCxnSpPr>
          <p:nvPr/>
        </p:nvCxnSpPr>
        <p:spPr bwMode="auto">
          <a:xfrm>
            <a:off x="9199563" y="65913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3988" y="0"/>
            <a:ext cx="360362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1588"/>
            <a:ext cx="149701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2900942" y="162783"/>
            <a:ext cx="6580737" cy="849217"/>
          </a:xfrm>
          <a:prstGeom prst="rect">
            <a:avLst/>
          </a:prstGeom>
        </p:spPr>
        <p:txBody>
          <a:bodyPr lIns="86895" tIns="43448" rIns="86895" bIns="43448" anchor="ctr"/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7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2495F-B960-4793-89F6-E219183AC5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3D9B-627F-4066-B34C-402F32E07770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6A68A-559B-45EA-8684-8195C8DC175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3800" y="275069"/>
            <a:ext cx="2227680" cy="585133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6081" y="275069"/>
            <a:ext cx="6537960" cy="585133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7702-9CC5-45C1-8403-213223A85E56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9E542-03C9-42AD-8B6B-2FCB9F5231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94711-9F72-4508-9D9C-FC03DC95C349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5A8D6-9310-4A9C-A57C-7124CC82CC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D8EFA-44D8-4E98-B8D9-F062ABAC7A5C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BBE6C-DABF-4080-B088-ACF2E77384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560" y="2129984"/>
            <a:ext cx="8420880" cy="1470394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6681" y="3885528"/>
            <a:ext cx="6934200" cy="1752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44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68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3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37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72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06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41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75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8A987-0D27-4982-BD54-968CAEDF1770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AE1D4-0676-4417-A686-9F052A669C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36F8B-AB78-482E-8C0C-749F8FC37D57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39FF8-38A3-446B-9239-5AAA6A1AF0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3120" y="4406863"/>
            <a:ext cx="8419320" cy="1362383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3120" y="2906225"/>
            <a:ext cx="8419320" cy="1500638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344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89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0343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7379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1723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60686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0413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47581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46577-7116-41B5-8796-04E95F5D060D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AAAE9-DD31-423C-8A7B-122E31C6C8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6080" y="1600008"/>
            <a:ext cx="4382040" cy="452639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7881" y="1600008"/>
            <a:ext cx="4383600" cy="4526395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829BA-E83F-4C3A-88A0-7B84FB5894E8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D5020-5921-4867-ABB7-66CBF5C101C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6080" y="1535201"/>
            <a:ext cx="4375800" cy="63942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4477" indent="0">
              <a:buNone/>
              <a:defRPr sz="1900" b="1"/>
            </a:lvl2pPr>
            <a:lvl3pPr marL="868954" indent="0">
              <a:buNone/>
              <a:defRPr sz="1700" b="1"/>
            </a:lvl3pPr>
            <a:lvl4pPr marL="1303431" indent="0">
              <a:buNone/>
              <a:defRPr sz="1500" b="1"/>
            </a:lvl4pPr>
            <a:lvl5pPr marL="1737909" indent="0">
              <a:buNone/>
              <a:defRPr sz="1500" b="1"/>
            </a:lvl5pPr>
            <a:lvl6pPr marL="2172386" indent="0">
              <a:buNone/>
              <a:defRPr sz="1500" b="1"/>
            </a:lvl6pPr>
            <a:lvl7pPr marL="2606863" indent="0">
              <a:buNone/>
              <a:defRPr sz="1500" b="1"/>
            </a:lvl7pPr>
            <a:lvl8pPr marL="3041340" indent="0">
              <a:buNone/>
              <a:defRPr sz="1500" b="1"/>
            </a:lvl8pPr>
            <a:lvl9pPr marL="3475817" indent="0">
              <a:buNone/>
              <a:defRPr sz="15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6080" y="2174628"/>
            <a:ext cx="4375800" cy="39517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561" y="1535201"/>
            <a:ext cx="4378920" cy="639427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4477" indent="0">
              <a:buNone/>
              <a:defRPr sz="1900" b="1"/>
            </a:lvl2pPr>
            <a:lvl3pPr marL="868954" indent="0">
              <a:buNone/>
              <a:defRPr sz="1700" b="1"/>
            </a:lvl3pPr>
            <a:lvl4pPr marL="1303431" indent="0">
              <a:buNone/>
              <a:defRPr sz="1500" b="1"/>
            </a:lvl4pPr>
            <a:lvl5pPr marL="1737909" indent="0">
              <a:buNone/>
              <a:defRPr sz="1500" b="1"/>
            </a:lvl5pPr>
            <a:lvl6pPr marL="2172386" indent="0">
              <a:buNone/>
              <a:defRPr sz="1500" b="1"/>
            </a:lvl6pPr>
            <a:lvl7pPr marL="2606863" indent="0">
              <a:buNone/>
              <a:defRPr sz="1500" b="1"/>
            </a:lvl7pPr>
            <a:lvl8pPr marL="3041340" indent="0">
              <a:buNone/>
              <a:defRPr sz="1500" b="1"/>
            </a:lvl8pPr>
            <a:lvl9pPr marL="3475817" indent="0">
              <a:buNone/>
              <a:defRPr sz="15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561" y="2174628"/>
            <a:ext cx="4378920" cy="3951775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22465-5412-4567-8B11-2C1521D5D195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E3E8B-2A1E-4A58-B0EC-5CB5184D85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88951-1049-46D6-A5D6-1CC6714498BA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FA05E-BA74-4039-8A99-989EF45410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For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2" descr="PPT-sfondo o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nettore 1 2"/>
          <p:cNvCxnSpPr>
            <a:cxnSpLocks noChangeShapeType="1"/>
          </p:cNvCxnSpPr>
          <p:nvPr/>
        </p:nvCxnSpPr>
        <p:spPr bwMode="auto">
          <a:xfrm>
            <a:off x="9199563" y="65913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3275" y="0"/>
            <a:ext cx="271463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182813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00379" y="162783"/>
            <a:ext cx="6581300" cy="926939"/>
          </a:xfrm>
          <a:prstGeom prst="rect">
            <a:avLst/>
          </a:prstGeom>
        </p:spPr>
        <p:txBody>
          <a:bodyPr lIns="86895" tIns="43448" rIns="86895" bIns="43448" anchor="ctr"/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6080" y="1600008"/>
            <a:ext cx="4382040" cy="4526395"/>
          </a:xfrm>
          <a:prstGeom prst="rect">
            <a:avLst/>
          </a:prstGeom>
        </p:spPr>
        <p:txBody>
          <a:bodyPr lIns="86895" tIns="43448" rIns="86895" bIns="43448"/>
          <a:lstStyle>
            <a:lvl1pPr marL="325858" indent="-325858">
              <a:buFont typeface="Wingdings" panose="05000000000000000000" pitchFamily="2" charset="2"/>
              <a:buChar char="ü"/>
              <a:defRPr sz="1900"/>
            </a:lvl1pPr>
            <a:lvl2pPr marL="706025" indent="-271548">
              <a:buFont typeface="Arial" panose="020B0604020202020204" pitchFamily="34" charset="0"/>
              <a:buChar char="•"/>
              <a:defRPr sz="1700"/>
            </a:lvl2pPr>
            <a:lvl3pPr marL="1140503" indent="-271548">
              <a:buFont typeface="Arial" panose="020B0604020202020204" pitchFamily="34" charset="0"/>
              <a:buChar char="−"/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27881" y="1600008"/>
            <a:ext cx="4383600" cy="4526395"/>
          </a:xfrm>
          <a:prstGeom prst="rect">
            <a:avLst/>
          </a:prstGeom>
          <a:solidFill>
            <a:schemeClr val="bg1"/>
          </a:solidFill>
        </p:spPr>
        <p:txBody>
          <a:bodyPr lIns="86895" tIns="43448" rIns="86895" bIns="43448"/>
          <a:lstStyle>
            <a:lvl1pPr marL="325858" indent="-325858">
              <a:buFont typeface="Wingdings" panose="05000000000000000000" pitchFamily="2" charset="2"/>
              <a:buChar char="ü"/>
              <a:defRPr sz="1900"/>
            </a:lvl1pPr>
            <a:lvl2pPr marL="706025" indent="-271548">
              <a:buFont typeface="Arial" panose="020B0604020202020204" pitchFamily="34" charset="0"/>
              <a:buChar char="•"/>
              <a:defRPr sz="1700"/>
            </a:lvl2pPr>
            <a:lvl3pPr marL="1140503" indent="-271548">
              <a:buFont typeface="Arial" panose="020B0604020202020204" pitchFamily="34" charset="0"/>
              <a:buChar char="−"/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E409A-2F60-43E0-A340-AE89109F6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77B70-64AF-436D-AB93-B1E9F43B2A16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553B5-1FB0-4E95-84FB-CA6ADCFFC0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080" y="273629"/>
            <a:ext cx="3258840" cy="1160762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3481" y="273629"/>
            <a:ext cx="5538000" cy="5852774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6080" y="1434391"/>
            <a:ext cx="325884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34477" indent="0">
              <a:buNone/>
              <a:defRPr sz="1100"/>
            </a:lvl2pPr>
            <a:lvl3pPr marL="868954" indent="0">
              <a:buNone/>
              <a:defRPr sz="1000"/>
            </a:lvl3pPr>
            <a:lvl4pPr marL="1303431" indent="0">
              <a:buNone/>
              <a:defRPr sz="900"/>
            </a:lvl4pPr>
            <a:lvl5pPr marL="1737909" indent="0">
              <a:buNone/>
              <a:defRPr sz="900"/>
            </a:lvl5pPr>
            <a:lvl6pPr marL="2172386" indent="0">
              <a:buNone/>
              <a:defRPr sz="900"/>
            </a:lvl6pPr>
            <a:lvl7pPr marL="2606863" indent="0">
              <a:buNone/>
              <a:defRPr sz="900"/>
            </a:lvl7pPr>
            <a:lvl8pPr marL="3041340" indent="0">
              <a:buNone/>
              <a:defRPr sz="900"/>
            </a:lvl8pPr>
            <a:lvl9pPr marL="3475817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21BDB-D536-46EE-8E85-9B55E93C4F74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3CC63-17E7-4DD8-A012-4C2399A9DF2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2201" y="4800025"/>
            <a:ext cx="5943600" cy="56742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2201" y="612065"/>
            <a:ext cx="5943600" cy="4115952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34477" indent="0">
              <a:buNone/>
              <a:defRPr sz="2700"/>
            </a:lvl2pPr>
            <a:lvl3pPr marL="868954" indent="0">
              <a:buNone/>
              <a:defRPr sz="2300"/>
            </a:lvl3pPr>
            <a:lvl4pPr marL="1303431" indent="0">
              <a:buNone/>
              <a:defRPr sz="1900"/>
            </a:lvl4pPr>
            <a:lvl5pPr marL="1737909" indent="0">
              <a:buNone/>
              <a:defRPr sz="1900"/>
            </a:lvl5pPr>
            <a:lvl6pPr marL="2172386" indent="0">
              <a:buNone/>
              <a:defRPr sz="1900"/>
            </a:lvl6pPr>
            <a:lvl7pPr marL="2606863" indent="0">
              <a:buNone/>
              <a:defRPr sz="1900"/>
            </a:lvl7pPr>
            <a:lvl8pPr marL="3041340" indent="0">
              <a:buNone/>
              <a:defRPr sz="1900"/>
            </a:lvl8pPr>
            <a:lvl9pPr marL="3475817" indent="0">
              <a:buNone/>
              <a:defRPr sz="19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2201" y="5367444"/>
            <a:ext cx="59436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34477" indent="0">
              <a:buNone/>
              <a:defRPr sz="1100"/>
            </a:lvl2pPr>
            <a:lvl3pPr marL="868954" indent="0">
              <a:buNone/>
              <a:defRPr sz="1000"/>
            </a:lvl3pPr>
            <a:lvl4pPr marL="1303431" indent="0">
              <a:buNone/>
              <a:defRPr sz="900"/>
            </a:lvl4pPr>
            <a:lvl5pPr marL="1737909" indent="0">
              <a:buNone/>
              <a:defRPr sz="900"/>
            </a:lvl5pPr>
            <a:lvl6pPr marL="2172386" indent="0">
              <a:buNone/>
              <a:defRPr sz="900"/>
            </a:lvl6pPr>
            <a:lvl7pPr marL="2606863" indent="0">
              <a:buNone/>
              <a:defRPr sz="900"/>
            </a:lvl7pPr>
            <a:lvl8pPr marL="3041340" indent="0">
              <a:buNone/>
              <a:defRPr sz="900"/>
            </a:lvl8pPr>
            <a:lvl9pPr marL="3475817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3698-A573-4F4D-BB7B-9AA0A881E336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44ABC-C43D-4361-B760-F9F2528574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47A46-A881-4A9A-BF0B-29BD1A6EF381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59C14-F2D9-4494-A4E0-B3947BEDE7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3800" y="275069"/>
            <a:ext cx="2227680" cy="585133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6081" y="275069"/>
            <a:ext cx="6537960" cy="585133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FD56F-FED8-47CE-AF9B-D1C42AC238F3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C68CB-9BF3-4F7E-B892-F99EC7E06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07668-D4C0-4EF4-A084-9D256C0F072C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80A0-2B6E-4003-A52A-64B9378962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 descr="PPT-sfondo ok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ttore 1 7"/>
          <p:cNvCxnSpPr>
            <a:cxnSpLocks noChangeShapeType="1"/>
          </p:cNvCxnSpPr>
          <p:nvPr/>
        </p:nvCxnSpPr>
        <p:spPr bwMode="auto">
          <a:xfrm>
            <a:off x="9199563" y="65913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0" y="2971800"/>
            <a:ext cx="99060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85518" tIns="72861" rIns="85518" bIns="42760"/>
          <a:lstStyle/>
          <a:p>
            <a:pPr algn="ctr" defTabSz="425426" hangingPunct="0">
              <a:lnSpc>
                <a:spcPct val="93000"/>
              </a:lnSpc>
              <a:buSzPct val="100000"/>
              <a:tabLst>
                <a:tab pos="0" algn="l"/>
                <a:tab pos="425426" algn="l"/>
                <a:tab pos="852360" algn="l"/>
                <a:tab pos="1279294" algn="l"/>
                <a:tab pos="1706228" algn="l"/>
                <a:tab pos="2133162" algn="l"/>
                <a:tab pos="2560097" algn="l"/>
                <a:tab pos="2987030" algn="l"/>
                <a:tab pos="3413965" algn="l"/>
                <a:tab pos="3840899" algn="l"/>
                <a:tab pos="4267833" algn="l"/>
                <a:tab pos="4694767" algn="l"/>
                <a:tab pos="5121702" algn="l"/>
                <a:tab pos="5548635" algn="l"/>
                <a:tab pos="5975570" algn="l"/>
                <a:tab pos="6402504" algn="l"/>
                <a:tab pos="6829438" algn="l"/>
                <a:tab pos="7256372" algn="l"/>
                <a:tab pos="7683307" algn="l"/>
                <a:tab pos="8110240" algn="l"/>
                <a:tab pos="8537175" algn="l"/>
                <a:tab pos="8942988" algn="l"/>
              </a:tabLst>
              <a:defRPr/>
            </a:pPr>
            <a:r>
              <a:rPr lang="it-IT" sz="31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Thank</a:t>
            </a:r>
            <a:r>
              <a:rPr lang="it-IT" sz="31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</a:t>
            </a:r>
            <a:r>
              <a:rPr lang="it-IT" sz="3100" dirty="0" err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you</a:t>
            </a:r>
            <a:r>
              <a:rPr lang="it-IT" sz="310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!</a:t>
            </a:r>
          </a:p>
          <a:p>
            <a:pPr algn="ctr" defTabSz="425426" hangingPunct="0">
              <a:lnSpc>
                <a:spcPct val="93000"/>
              </a:lnSpc>
              <a:buSzPct val="100000"/>
              <a:tabLst>
                <a:tab pos="0" algn="l"/>
                <a:tab pos="425426" algn="l"/>
                <a:tab pos="852360" algn="l"/>
                <a:tab pos="1279294" algn="l"/>
                <a:tab pos="1706228" algn="l"/>
                <a:tab pos="2133162" algn="l"/>
                <a:tab pos="2560097" algn="l"/>
                <a:tab pos="2987030" algn="l"/>
                <a:tab pos="3413965" algn="l"/>
                <a:tab pos="3840899" algn="l"/>
                <a:tab pos="4267833" algn="l"/>
                <a:tab pos="4694767" algn="l"/>
                <a:tab pos="5121702" algn="l"/>
                <a:tab pos="5548635" algn="l"/>
                <a:tab pos="5975570" algn="l"/>
                <a:tab pos="6402504" algn="l"/>
                <a:tab pos="6829438" algn="l"/>
                <a:tab pos="7256372" algn="l"/>
                <a:tab pos="7683307" algn="l"/>
                <a:tab pos="8110240" algn="l"/>
                <a:tab pos="8537175" algn="l"/>
                <a:tab pos="8942988" algn="l"/>
              </a:tabLst>
              <a:defRPr/>
            </a:pPr>
            <a:endParaRPr lang="it-IT" sz="31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182813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20D9F-73BE-4213-BF62-6FDA97523D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PPT_Videata finale+ww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0"/>
            <a:ext cx="9906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6950-5824-4EB7-96BC-4CE1C6F039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E3A63-3A06-4314-A40D-6E76F47B297E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15550-948F-49F7-8E68-7CFE147B6C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 descr="PPT-sfondo ok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9339263" y="6618288"/>
            <a:ext cx="493712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25426" hangingPunct="0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23917" algn="l"/>
                <a:tab pos="850851" algn="l"/>
                <a:tab pos="1277786" algn="l"/>
                <a:tab pos="1704719" algn="l"/>
                <a:tab pos="2131654" algn="l"/>
                <a:tab pos="2558588" algn="l"/>
                <a:tab pos="2985522" algn="l"/>
                <a:tab pos="3412456" algn="l"/>
                <a:tab pos="3839391" algn="l"/>
                <a:tab pos="4266324" algn="l"/>
                <a:tab pos="4693259" algn="l"/>
                <a:tab pos="5120193" algn="l"/>
                <a:tab pos="5547127" algn="l"/>
                <a:tab pos="5974061" algn="l"/>
                <a:tab pos="6400996" algn="l"/>
                <a:tab pos="6827929" algn="l"/>
                <a:tab pos="7254864" algn="l"/>
                <a:tab pos="7681798" algn="l"/>
                <a:tab pos="8108732" algn="l"/>
                <a:tab pos="8535666" algn="l"/>
              </a:tabLst>
              <a:defRPr sz="1200">
                <a:solidFill>
                  <a:srgbClr val="000000"/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452A800C-D015-4514-BC87-43DCBDFFB2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cxnSp>
        <p:nvCxnSpPr>
          <p:cNvPr id="2052" name="Connettore 1 2"/>
          <p:cNvCxnSpPr>
            <a:cxnSpLocks noChangeShapeType="1"/>
          </p:cNvCxnSpPr>
          <p:nvPr/>
        </p:nvCxnSpPr>
        <p:spPr bwMode="auto">
          <a:xfrm>
            <a:off x="9199563" y="65913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82946" name="AutoShape 2" descr="data:image/jpeg;base64,/9j/4AAQSkZJRgABAQAAAQABAAD/2wCEAAkGBxISEhISExIVFhIVGBgYGBYWFBgeFhwZHyQeGRcdGxUYHSggHxslHRwYITIkJSkrOi4uGB8zODMsNygwLiwBCgoKDg0OGxAQGywmICQxMiwvLDQ3Ly00NzQsLC0sLCwsLCwsLCwsLDQsLCwsLCwsLCwsLCwsLCwsLCwsLCwsLP/AABEIAJAA8AMBEQACEQEDEQH/xAAcAAEAAgIDAQAAAAAAAAAAAAAABAUCBgMHCAH/xABFEAACAQMCAgQLBgMHAgcAAAABAgMABBEFEiExBhNRYQcVIjNBU3Fzk7HRFDI0gZGyI1JyNUJDdJKhwWLSFyU2VKKzw//EABoBAQADAQEBAAAAAAAAAAAAAAABAgMEBQb/xAA1EQACAQIEBAQEBQMFAAAAAAAAAQIDEQQSITETQVFxIjIzUgVhgbEUocHh8JHR8RU0QkNy/9oADAMBAAIRAxEAPwDrORzk8TzPprzj7JJWMesPaf1oLIdYe0/rQWQ6w9p/Wgsh1h7T+tBZDrD2n9aCyPWmkeYg92nyFegtj4+fmZLqSooBQCgFAKAUAoBQCgFAKAUAoBQCgFAKAUAoBQCgFAeQJeZ9przj7JbGNQSKAUAoBUg9baR5iD3afIV6C2Pjp+ZkupKigFAKAUAoBQCgFAKAUAoBQCgFAKAUAoBQCgFAKAUB5Al5n2mvOPslsY1BIoBQCgFSD1tpHmIPdp8hXoLY+On5mS6kqKAUAoBQCgFAKAUAoBQCgFAKAUAoBQCgFAKAUAoBQHkCXmfaa84+yWxjUEigFAKAVIPW2keYg92nyFegtj46fmZLqSooBQCgFAKAUAoBQCgFAKAUAoBQCgFAKAUAoBQCgFAeQJeZ9przj7JbGNQSKAUAoBUg9baR5iD3afIV6C2Pjp+ZkupKigFAKAUAoBQCgFAKAUAoBQCgFAKAUAoBQCgFAKAUB5Ak5n2mvOPslsY0JFAKAUAoD1rpB/gQ+7T5CvQWx8fPzMl5qSgzQDNAM0AzQDNAM0AzQDNAM0AzQDNAM0AzQDNAM0AzQH2gFAKAUAoBQFVo1hCbeAmKPPVx/wBxf5R3VWKVkbVpS4kteb+5M8XQ+qj/ANC/SpsjPPLqcT21sOaQj2qlLInNP5n2O0t2+7HEfYqH5ClkM0lzZyeLofVR/wChfpSyIzy6nw6fD6qP/Qv0pZDPLqeYNX1SdZ5wJ5QBI4AEjAABjgAZ5Vwyk7n1NKlBwTaWxE8b3Hr5fiv9ajM+ppwaftQ8b3Hr5fiv9aZn1HBp+1Dxvcf+4l+K/wBaZn1HBp+1Dxvcevl+K/1pmfUcGn7USNN1W4M0QM8pBdP8Ru0d9TGTvuUqUoKD8K2M9Y1W4FxOBPKAJJAAJGx9499JSd3qRSpQcI+FbETxvcevl+K/1qMz6mnBp+1Dxvcevl+K/wBaZn1HBp+1Dxvcevl+K/1pmfUcGn7UPG9x6+X4r/WmZ9RwaftRL0jVbgzwAzykGRMgyN/MO+pjJ33M6tKCg/CtjDUdVuBLKBPLgO3+I3ae+jk77k06UHBeFbEfxvcevl+K/wBajM+pfg0/ah43uPXy/Ff60zPqODT9qHje49fL8V/rTM+o4NP2oeN7j18vxX+tMz6jg0/aiXpGq3BngBnlIMiZBkb+Yd9TGTvuZ1aUFB+FbHqgV3nyh9oBQCgFAKAhaMcW0BPLqo/2iqx2RrW9SXd/c6q6S9NrrUJZLfT5BDaxAmW5Y7Rt5bjIRlVPIAcWrGVRydonqUcJToxU6qvJ7I0e5TSw2XuLu5c/edEVQT3daSxHtrJ5erO6PHtpGK+X+DYuhXTXTtNMvVRXTdbt3bzFw25xjbj+Y1eFSMdjnxOErV7ZmtO5210Y6X2l+D1EmXX70bDa4Hbg8x3jNbxmpbHj18NUo+dF8auYHkvWvxFx72T9xrz5bs+vpenHsQqqaFj0cuo4rq3llGYkkRnGM5UHJ8k86tFpPUyrxlKnJR3sT+nep29zeSS2y7YSqADYF4gAHyR31ao05XRnhKc6dJRnua/WZ0knS/PQ+8T5irR3KVfI+xya3+IuPeyfuNJbsij6ceyIVVNDbui/g8vL1BMoWKA8pJDjd/So4kd5wK1jSctTir46nSeXdk7WvBVewxtLG0dwqjJEZO/Hpwp5/kc91TKjJbFKXxKlN2loaGRWJ6BM0X8RB72P9wq0d0Z1vTl2Zhqfnpf63+ZpLcml5F2LuDoReSWsV3GqukrBERSTISSV+7jGMg+nlVuG7XMHjKaqOD5F8nggvymd8HWYz1fWHPsJAxn/AG76vwJHP/qlK+zt1Nc0nobe3FxJbJCVkiOJC/BU/qbv9GM5HEZFZqnJux1VMXShBTb0exc6z4Lb6CJph1cyqMsImJYD0naQMgd3Huq7oySuYU/iNKcsruu5qejfiIPex/uFZx3R11fTl2PWgr0D5A+0AoBQCgFAaL061FoNE3KcM8UUfPBwwAbH5ZrKbtTPQw8FPF2fVs60Gm7/ABdpasY0lUXNw/azAtk9yRrwHaTWNtonpcS2eu9baL+fNlh0fkv7syLpMENvaRnbuZIizH0F5JFZmcjiccBw7szHM/JsZ1lRppPENuT7/lbkdhdCNI1BeuGpGGQEL1YVIuH3t+dqL/0862gpf8jzsTUou3Buuu/9zUvCXoC6bJBqVkOqYSAOi52Z5g45BTgqV5HI76zqRyvNE68FWdeLo1deh2zZ3AkjSQcA6q2PaM1ueRJWdjylrX4i497J+41wS3Z9dS9OPYhVU0LnoXAsl/Zo6hkaaMMrAFSCRkEHmKvDWSMMS3GjJroy28K9lFDqUscUaRoFjwqKFUZUE8Bwq1VJS0Mfh85Topyd2ahWR2knS/PQ+8T5irR3KVfI+xya3+IuPeyfuNJbsij6ceyPmjWnXXEMWMh5EUjuJAP+1Iq7sKsssHLojsvw2aw8TwWERKQrErsqnAPEqoOPQAvLvrevK3hR5fwykpJ1Zau5r/gl16WC/hhDnqZjsZM+Tkg7SB6CGx+WapRk1Kx0/EKMZ0nLmiH4UtOWDU7lUXajFZAPR5Shm/8AluqKqtJl8BNzoRb7FBov4iD3sf7hVI7o6K3py7Mw1Pz0v9b/ADNJbk0vIux3DY6w9p0ajljOJfKRG/lLSMCR3hd2K6VK1O54sqSqY1xe37HV/R3W54ruGYSvu6xdxLE7gThgc88gnnXPGTzXPVr0YSpONuR2V4b9Zkh6mCE9WJgZJSnBnxhUDMOJAH/Fb15NaI8z4ZSjO8pa22KTwI6rKL1oC7NFJE5KEkruGCDg+nG4fnVKEnmsb/E6ceFmS1TNVvbcR6pJGowqXjKB3CTA/wBhVHpP6nXFuWHTft/Q9Qiu4+VPtAKAUAoBQGh9PdPafRMKMskUUnfhQC2Md2aymr0z0MPNQxevVo0bSYjcNZ3qZZRazW83/RJHG4XOOQZMEHuNZLWzO2o8ilTfVNdm0bX4BfwE/wDmW/ZHWlDynL8V9Zdv1Z2VWx5hofhr/sx/eR/Osq3lO/4b66+ptHRj8Hbe6T5Crx2OSt6j7nl/WvxFx72T9xrhluz6ul6cexCqpoXvQT+0bL38fzFXp+ZHPi/Rn2ZdeGT+1Zv6Iv2ir1vMYfDfQX1NIrE7yTpfnofeJ8xVo7lKvkfY5Nb/ABFx72T9xpLdkUfTj2RjpF31M8Mv8kiNw7AQTSLsyasc0HHqjtDwyaI9ybfULcGWFolVigzgZLI2B6DuIz3Ct60b+JHk/Dqyp3pT0dyi8E/RieW+inaNlhgO9nYEAkA7QM8znH5A1SlB5rnR8QxEI0nFPVlV4TdTW41K5dG3ICqKfR5ChWx3bgx/Oq1XeTNsDTcKEUyi0X8RB72P9wqsd0b1vTl2Zhqfnpf63+ZpLcml5F2OzdS/9L2/vP8A9Hrd+keVD/fv+cjrLTPPRf1p8xWC3PVqeRnY/h5/EWvuj862r7o8z4T5Zdyq8Cv9pp7uT5VWj5jb4n6H1KjWf7Yn/wA8/wD9pqr8/wBTaH+2X/lfY9OCu4+WPtAKAUAoBQEHR1BtoARkGJAQeX3RVY7I1repLu/udWaz0VvNJnkuNPTrbOQESwcW8njlWX7xXBOGHEcc9+Lg4O8dj1KeJp4mChWdpLZmPRDwh6bYxyQi1uIdzl2TIcB8KpALkMB5I55pCpGOlhiMFXqtSzJ/kX//AIyad/JcfDT/AL6tx4nP/plb5FN096YW+o6XcGASARSwhusUD7xOMYY/ymqzmpRdjbC4adDERz87nZPRj8Hbe6T5Cto7Hm1vUfc8v61+IuPeyfuNcMt2fVUvTj2IVVNC36IXSRX1pLIwWNJkZmPIAEEmrwdpIxxMXKlJLexa+FDU4bnUJZYHDxlYwGGccFAPPvq1VpyujHAU5U6KjJWZqdZHYSdL89D7xPmKtHcpV8j7HJrf4i497J+40luyKPpx7IhVU0Nn6M9PL6xXq4pA0XH+HIu5Rns4gj2A1pGpKOxyV8FSrO8lr1RM1vwnahcxmLekSHg3UqVJHZuJJA9mKmVaTVilL4fRhLNv3NMrI7iZov4iD3sf7hVo7ozrenLszDU/PS/1v8zSW5NLyLsWk3Su4axTTzs6hDkeSd+clvvZ7SfRU53lymSwsFV4vMpYZSrKw5qQR7RxFVN2rqxcdKelE+oOjz7Mou0bFIGOfHJNWnNy3MMPhoUE1HmcHRvXpbGYTw7esAK+WMjB58ARURk4u6LV6Ma0cshb3jT3qzPjfLcB2wOG5n3HA7MmpTvK4lBQouK5K35HqwV3nyR9oBQCgFAKAqtGv4RbwAyx56uP++v8o76rFqyNq0ZcSWnN/cmeMYfWx/61+tTdGeSXQi3P2OT7/wBnf+rqz86aFlxI7XOD7Fp3q7T/AExVFols9bq/zM1gsApQLbbGIJXEe0kciRyJFLRIzVb31/MmJfQAACSIADAAdcAdwzU3RTLJ8meYdX0udp5yIJSDI5BEbEEbjgg45Vwyi7n1NKrBQSbWxE8UXHqJfhP9KjK+hpxqfuQ8UXHqJfhP9KZX0HGp+5DxRceol+E/0plfQcan7kPFFx6iX4T/AEplfQcan7kSNN0q4E0RMEoAdP8ADbtHdUxi77FKlWDg/EtjPWNKuDcTkQSkGSQgiNsfePdSUXd6EUqsFCOq2Inii49RL8J/pUZX0NONT9yHii49RL8J/pTK+g41P3IeKLj1Evwn+lMr6DjU/ch4ouPUS/Cf6UyvoONT9yJekaVcCeAmCUASJkmNv5h3VMYu+xnVqwcH4lsYajpVwZZSIJcF2/w27T3UcXfYmnVgoLxLYj+KLj1Evwn+lRlfQvxqfuQ8UXHqJfhP9KZX0HGp+5DxRceol+E/0plfQcan7kPFFx6iX4T/AEplfQcan7kS9I0q4E8BMEoAkTJMbfzDuqYxd9jOrVg4PxLY9UCu8+UPtAKAUAoBQHkCTmfaa84+yWxjQkUAoBQCgPWukD+BD7tPkK9BbHx8/MyXipKDFARbzUoIiBLLGhIyAzAZH51DaReMJS2RzW8ySKHRgynkykEH8xUlWmnZnJihBx3EyIrO7BUUZLMQAB3k0JSbdkZxsGAIIIIyCORHtoHdH3FCBigGKAYoBigBwOJ5UBXrrdqW2C4hL9nWLn51GZGnCna9mWGKkzKyHXrd5hArkuS6jCPs3Jxdesxt3DjkZ9BquZXsaujNRzNfx/LcJrtuZhAHJkLMnBH2b1BLL1mNu4AHhnPA0zK9hwZ5c3L+ctyda3SSLujdXXJGVIIyOBGRVrmbi46M5qEHD9qTf1e9esxu2ZG7byzjnilycrtfkc1CBQCgPIEvM+015x9ktjGoJFAKAUAqQettI8xB7tPkK9BbHx0/MyXUlRQGk+FwD7En+Yg/dWdXY7MD6n0f2LzW9a6h7eCOMPPcMyxqW2INql2LNg4AA9AOas5WsjGnSzpyb0W5F1PWrqK0u5WtlWWBWIxKTGwC796sUBIHLBA4iocmk9C8KVOVSKUtH/cgnUJX0ppbq2SVBArurTecQLuZuEfBuGQP9xiov4NS+RLEWg7a9NvzOLpJrssNjZvaxBFma3QDeBsVipCAbTzAK59ANRKTUVYtRpRlVkpu9r/5La+6QSwSWcctuoNzJ1fkzbtjcT6sZG0A8+Zx6M1Zyta5jGjGSk4vZX2/c5bnXmjvYbNohiZZHSQSehACdyFBg5OOBP8AxUuWtiI0k6bmnt+pW9Gdcup7q9R4l6qKYR+d82AozgbPKyePMc+6qxk22aVqVOEItPVq/wCZJtukk1wJZLW2WSGN2Tc82xpCvBurQIwxngCxXNTmb2RV0Iwspys38vuWmgaxHdwJPHkK2QVYYZWBwysO0EVaMrq5lVpOnLKzWOnUzTXmn6fkiGZmklAJG5UGdhx/dPpHdWc9WonVhUo051ea2+ptkulQNF1JhjMWNuzYNuOWAMcK0srWORVJqWa7v1NN6DalMkWoWozK1lM8cW9yCY8nZlznkAcfpWcG7NdDtxVOLlCe2ZJvuffBvPcGwiP2aNgOtZXM3lFyzA8Cnk8C3HJ/3pTvl2IxihxX4unL9z54MJZ2sxmCNl6ydw7TcesLNzXqyRzI3ZPs40p3sMaoqpvyXL5dy06KarbJYyzrCttDE829VORlSd5BwOZ/4q0WstzKvTm6qi3duxyRdILt4UuVs16hwrBWnIn2NjDGMRleRBxupmdr2IdGmpODlr20/rf9A1zENVWNrZOvaBmS4D5bqwQCpUqMHPYTw9PopdZthlk6Dalpfb5mEPSeeSa7torMPLbFMnrwIyHBZfKZQc4HLHbx7YzttpLYl4eMYxnKWkvl0JOh9JvtNrLOIWEsJkR4cgt1ic1BHPP/ADUxldXK1aGSajfR8+5gekM0VxbQXNuqfaSwjaOYvtZRuKuCi4yPSM8qZmnZk8GMoSlB7b6W/oeY5eZ9prhPqVsY1BIoBQCgFSD1tpHmIPdp8hXoLY+On5mS6kqKA0Twv3ca2aIzqHM8LBSwDYB4nHPHA8e6sqrVjuwEZOo2lyZY9KDp9z9njnkA37nhnSQLhlwDtlB+9x5dx7KmWV2TM6PFhmlFd1+xQ2cs72WsW/XtdQxROsE7cWfMZLLvH3yp4Z7aqr2a3OiSiqlOVsrb1X1/IkS6zbyaFIEnjLCzKkbxkNsI24/mz6KnMsn0KcKccUrr/l+pF6R3CHSNPkDKUjltC7AghQMA5I5YyP1qJPwL6F6MX+JmuqkTum+pwltMulkVreO6G+VTlF4EZLD0ZqZtaMphqclng1q1sY32sW82r6a8cyMnVXC7gw2kkDADcifZRyTmrCNKcaFRSXQy6L3kUd7qtvJIqTS3AKIxwzBkG0gennSLV2iK0JOnTmlol+o6C6pDZWb29zIsUtvJLvV2AYgszKwB+8GB4EUg1FWZOKpyq1FKCunb7Fj4M7OSOzzIpQyyyyhWGGCs3k5HoJHHHfU01oZYySdTTkkjg6b2MiXNjqCKzrbMyyogJfq3GCwA547BSa1Ui2GmnCdJ89u6LiTpZYiPrPtMRX0BWBcnsCDyi3dirZ42vcyWGquWXKyh6F2Dww313cDqmu5ZJtrnBRDnYGJ5Hjy76pBWTb5m+JmpyhCGuVJGfgwv4RpsX8WPyOsLeWvkjc3FuPAe2pptZSMbCXGehh4Kb+LxeB1qZV5WYb14DceJ48BxHHvqKTWUnHQlxduS+xS6JB9q0a+ghdWlaS4IVWG4jfkcOw/81VawaRrUfDxMZS20+xtPRzpdZPbwqZ40kVER4nbEiuBtKlDxzkEVpGcbHNWw1VTel11IF7fRePLcdamRayKfLXgxcYU8fvd1VbWdGkYS/Cy05ox6JXkfjXWf4icTbEeUOIVH3Y4+j09lIPxyJxEX+HpadfuUNnrUkFhrMtqymVb2dgVIYhGYDfjjwxkg8uFVUrRk11N5Uozq0oz2yr/BJ1K7tDd6VJFeNMombe7zs6rlDjOTtUns4UbV1ZlIxqcOopRtp0tz/M6Pl5n2muU99bGNQSKAUAoBUg9baR5iD3afIV6C2Pjp+ZkupKigPhUUBi8akYIBHYRw/ShN2jJVA4AYFCDFYlHAKAO4ChN2fSgIwQMH0Y4UIKu81iGOaK1dGBmJWPyB1ZwNxGe4Dsqrkk7GsacpRc09i0CjsHCrGRF1K9gt0M8zJGowC7d5wBn21DaWrLwjKbyx1JO1Ww2AfSDj5VJXVEC+1+2hdY5ZljdiAobIyTjABIweY5VDkluXjSnJXirllUmZVy6xaJP1JkT7RgHYBmTHo4AZxVbq9jRU5uOa2hZkVYzG0dlANo7KAACgMeqXO7aN3bgZ/WhN2RrTUYJXljjkRpISBIo5qTyz+h/Q1CaZaUJRSbWj2Je0dlSUKy/1qKGaGF1cNO2xGC+QWxkjOeHCquSTsaxpSlFyXI52voElS3LIsrgssfAEgcyBU3WxXLJxzcjybLzPtNeefXrYxqCRQCgFAKkHrbSPMQe7T5CvQWx8dPzMl1JUUAoBQCgFAUnSfXTaiFI4+snuJBHEhbC5PNmbBwqjjyqspWN6FFVG23ZJXZruuC48Y6T15hP8SXHVhxx6ts53E5H6VSV8yub0snBqZb7L7lwuuXE89zDapFttiEZ5S3lSEbiqqvIDkWJ5+irZm20jLhQhCMpt69OhVax0r6zSnvfs8ThGCywSjcu8OIyAeRw2GBI7ORqsp+C9jalhrYhU8z12a7XN2gbKqcYyAcVqcL3NK8JGii8a3g/vGO4ZD2OoUof1GPzrKpHNoduDq8K8uxO6JdJxJpouZeDwoyzD0704HgPS2AfzqYz8N2Ur0MtbJHnt9TWdAsnj1qJpfPzWrzS9zs33QexF2oP6apFePU6ask8M1HZOy/nz3N51Ga8DydSsIjRAQZN5Z24kgBSMAYHHjz5Vq78jhgqdlmvc1jpB0pnl0mO7gAiaVkR8u25CXCEKVHbnjwwO+qSm3C6OmlQhHEOEtbf2LvVdcnt0t42SN7u4k6uNVZhHyyWZmGcKOeBxyPbVnJruYwpRm203lSuz7ba3Ot39inWMSPEZYpE3bDg4ZWQnIIznnxHZTM72ZDpRdPiRvo7NEHROkl7coHS2i2rO0UjdYfuq20lExknHHiR+dQpSfI0qUKUHZye11+5L6M6kZLvUYGhiR4Wh3SRrgyF1JBbPHIAA5mpi9WitananCSb1vp0sR9c1+8tIHu5YoTCj4Malut6vdtDbz5O7GGxj86iUmlcmlRp1JqCbv15XMemv4vSP8w37DSe6GH9Op2/Ul3+oFNStYWiibrY5Ssu3+KgXG5d3YSRyxyqW/EkVjC9GUrvRrTkeZ5EOTwPM+iuE+pTVjHqz2H9KWF0OrPYf0pYXQ6s9h/SlhdDqz2H9KWF0OrPYf0oLo9aaR5iD3afIV6C2Pj5+ZkupKigFAKAUAoDTunkDpLYXixvIltMTIqKWYIw2lgo4nGc8KznumdmFacZ027XWhE1zU4573S5Yt7RJJJufqpNoyhAyxXtIFRJ3aLUqbjTmnvb9SFbWVvbXt8L2Ftk0vWwzbZDGQw4ruTkwPDjUWSk7mkpznShw3srNEjpzbQLo88VrEVEpUpGsb7mIkQsdpGeQznupUSyWRGElL8SpVHtz+jN402ZXiRlORgDkRy4Hga1RwTTTsyi1m9Rb+zyT5AmDEIxALKu3LAY41VvxI3pwbpS+hRQdGJl1SaNR/wCXzMl24xw61TwT85MP7FFUyPN8tzoeIi6Cb868P0/xoZ3Fyvj2OXDdWLZoy/Vvt37vu7sYzU38dyFF/hXHne5ilwGvL+O9Wdn34tkCymMxY8nYqeSWyeJ+lObuHG1ODp2tz23+ZU/Z3PR9UEb74pVZo9jbwBLuPkkZPk8ar/1mt1+Lu3ut/oXPTNVuRYXkcbzwQSnrUVH37HUAsFwCQpAzjtq09bMxw94Z4N2bWhcaGmmmTrreP+Iit5eyTyR/eG5hgHuqyy7oxqOtbLJkPwZyYgnRgyt9onfDKwO0tlTxHI1FPYvjF4k/kiL0enb7frLIDul6kwkowVysbA4JGDhsCoj5pGlZLg0k+V7/ANTWNRK3GkSKyXMmoY/i70mLBt2W4HyVGOQH5CqPWHzOiN4YjRpR5bG2dL7tWudKZdxVJi7EI5CqVIBOBwGavJ6o5KEWoVE+n6mWuXK+NbB/KKJHMGYIxVS23aCQMcalvxIU4vgSXzR//9k=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/>
          <a:lstStyle/>
          <a:p>
            <a:pPr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>
              <a:latin typeface="Arial" charset="0"/>
              <a:cs typeface="MS PGothic" pitchFamily="34" charset="-128"/>
            </a:endParaRPr>
          </a:p>
        </p:txBody>
      </p:sp>
      <p:sp>
        <p:nvSpPr>
          <p:cNvPr id="82948" name="AutoShape 4" descr="data:image/jpeg;base64,/9j/4AAQSkZJRgABAQAAAQABAAD/2wCEAAkGBxISEhISExIVFhIVGBgYGBYWFBgeFhwZHyQeGRcdGxUYHSggHxslHRwYITIkJSkrOi4uGB8zODMsNygwLiwBCgoKDg0OGxAQGywmICQxMiwvLDQ3Ly00NzQsLC0sLCwsLCwsLCwsLDQsLCwsLCwsLCwsLCwsLCwsLCwsLCwsLP/AABEIAJAA8AMBEQACEQEDEQH/xAAcAAEAAgIDAQAAAAAAAAAAAAAABAUCBgMHCAH/xABFEAACAQMCAgQLBgMHAgcAAAABAgMABBEFEiExBhNRYQcVIjNBU3Fzk7HRFDI0gZGyI1JyNUJDdJKhwWLSFyU2VKKzw//EABoBAQADAQEBAAAAAAAAAAAAAAABAgMEBQb/xAA1EQACAQIEBAQEBQMFAAAAAAAAAQIDEQQSITETQVFxIjIzUgVhgbEUocHh8JHR8RU0QkNy/9oADAMBAAIRAxEAPwDrORzk8TzPprzj7JJWMesPaf1oLIdYe0/rQWQ6w9p/Wgsh1h7T+tBZDrD2n9aCyPWmkeYg92nyFegtj4+fmZLqSooBQCgFAKAUAoBQCgFAKAUAoBQCgFAKAUAoBQCgFAeQJeZ9przj7JbGNQSKAUAoBUg9baR5iD3afIV6C2Pjp+ZkupKigFAKAUAoBQCgFAKAUAoBQCgFAKAUAoBQCgFAKAUB5Al5n2mvOPslsY1BIoBQCgFSD1tpHmIPdp8hXoLY+On5mS6kqKAUAoBQCgFAKAUAoBQCgFAKAUAoBQCgFAKAUAoBQHkCXmfaa84+yWxjUEigFAKAVIPW2keYg92nyFegtj46fmZLqSooBQCgFAKAUAoBQCgFAKAUAoBQCgFAKAUAoBQCgFAeQJeZ9przj7JbGNQSKAUAoBUg9baR5iD3afIV6C2Pjp+ZkupKigFAKAUAoBQCgFAKAUAoBQCgFAKAUAoBQCgFAKAUB5Ak5n2mvOPslsY0JFAKAUAoD1rpB/gQ+7T5CvQWx8fPzMl5qSgzQDNAM0AzQDNAM0AzQDNAM0AzQDNAM0AzQDNAM0AzQH2gFAKAUAoBQFVo1hCbeAmKPPVx/wBxf5R3VWKVkbVpS4kteb+5M8XQ+qj/ANC/SpsjPPLqcT21sOaQj2qlLInNP5n2O0t2+7HEfYqH5ClkM0lzZyeLofVR/wChfpSyIzy6nw6fD6qP/Qv0pZDPLqeYNX1SdZ5wJ5QBI4AEjAABjgAZ5Vwyk7n1NKlBwTaWxE8b3Hr5fiv9ajM+ppwaftQ8b3Hr5fiv9aZn1HBp+1Dxvcf+4l+K/wBaZn1HBp+1Dxvcevl+K/1pmfUcGn7USNN1W4M0QM8pBdP8Ru0d9TGTvuUqUoKD8K2M9Y1W4FxOBPKAJJAAJGx9499JSd3qRSpQcI+FbETxvcevl+K/1qMz6mnBp+1Dxvcevl+K/wBaZn1HBp+1Dxvcevl+K/1pmfUcGn7UPG9x6+X4r/WmZ9RwaftRL0jVbgzwAzykGRMgyN/MO+pjJ33M6tKCg/CtjDUdVuBLKBPLgO3+I3ae+jk77k06UHBeFbEfxvcevl+K/wBajM+pfg0/ah43uPXy/Ff60zPqODT9qHje49fL8V/rTM+o4NP2oeN7j18vxX+tMz6jg0/aiXpGq3BngBnlIMiZBkb+Yd9TGTvuZ1aUFB+FbHqgV3nyh9oBQCgFAKAhaMcW0BPLqo/2iqx2RrW9SXd/c6q6S9NrrUJZLfT5BDaxAmW5Y7Rt5bjIRlVPIAcWrGVRydonqUcJToxU6qvJ7I0e5TSw2XuLu5c/edEVQT3daSxHtrJ5erO6PHtpGK+X+DYuhXTXTtNMvVRXTdbt3bzFw25xjbj+Y1eFSMdjnxOErV7ZmtO5210Y6X2l+D1EmXX70bDa4Hbg8x3jNbxmpbHj18NUo+dF8auYHkvWvxFx72T9xrz5bs+vpenHsQqqaFj0cuo4rq3llGYkkRnGM5UHJ8k86tFpPUyrxlKnJR3sT+nep29zeSS2y7YSqADYF4gAHyR31ao05XRnhKc6dJRnua/WZ0knS/PQ+8T5irR3KVfI+xya3+IuPeyfuNJbsij6ceyIVVNDbui/g8vL1BMoWKA8pJDjd/So4kd5wK1jSctTir46nSeXdk7WvBVewxtLG0dwqjJEZO/Hpwp5/kc91TKjJbFKXxKlN2loaGRWJ6BM0X8RB72P9wq0d0Z1vTl2Zhqfnpf63+ZpLcml5F2LuDoReSWsV3GqukrBERSTISSV+7jGMg+nlVuG7XMHjKaqOD5F8nggvymd8HWYz1fWHPsJAxn/AG76vwJHP/qlK+zt1Nc0nobe3FxJbJCVkiOJC/BU/qbv9GM5HEZFZqnJux1VMXShBTb0exc6z4Lb6CJph1cyqMsImJYD0naQMgd3Huq7oySuYU/iNKcsruu5qejfiIPex/uFZx3R11fTl2PWgr0D5A+0AoBQCgFAaL061FoNE3KcM8UUfPBwwAbH5ZrKbtTPQw8FPF2fVs60Gm7/ABdpasY0lUXNw/azAtk9yRrwHaTWNtonpcS2eu9baL+fNlh0fkv7syLpMENvaRnbuZIizH0F5JFZmcjiccBw7szHM/JsZ1lRppPENuT7/lbkdhdCNI1BeuGpGGQEL1YVIuH3t+dqL/0862gpf8jzsTUou3Buuu/9zUvCXoC6bJBqVkOqYSAOi52Z5g45BTgqV5HI76zqRyvNE68FWdeLo1deh2zZ3AkjSQcA6q2PaM1ueRJWdjylrX4i497J+41wS3Z9dS9OPYhVU0LnoXAsl/Zo6hkaaMMrAFSCRkEHmKvDWSMMS3GjJroy28K9lFDqUscUaRoFjwqKFUZUE8Bwq1VJS0Mfh85Topyd2ahWR2knS/PQ+8T5irR3KVfI+xya3+IuPeyfuNJbsij6ceyPmjWnXXEMWMh5EUjuJAP+1Iq7sKsssHLojsvw2aw8TwWERKQrErsqnAPEqoOPQAvLvrevK3hR5fwykpJ1Zau5r/gl16WC/hhDnqZjsZM+Tkg7SB6CGx+WapRk1Kx0/EKMZ0nLmiH4UtOWDU7lUXajFZAPR5Shm/8AluqKqtJl8BNzoRb7FBov4iD3sf7hVI7o6K3py7Mw1Pz0v9b/ADNJbk0vIux3DY6w9p0ajljOJfKRG/lLSMCR3hd2K6VK1O54sqSqY1xe37HV/R3W54ruGYSvu6xdxLE7gThgc88gnnXPGTzXPVr0YSpONuR2V4b9Zkh6mCE9WJgZJSnBnxhUDMOJAH/Fb15NaI8z4ZSjO8pa22KTwI6rKL1oC7NFJE5KEkruGCDg+nG4fnVKEnmsb/E6ceFmS1TNVvbcR6pJGowqXjKB3CTA/wBhVHpP6nXFuWHTft/Q9Qiu4+VPtAKAUAoBQGh9PdPafRMKMskUUnfhQC2Md2aymr0z0MPNQxevVo0bSYjcNZ3qZZRazW83/RJHG4XOOQZMEHuNZLWzO2o8ilTfVNdm0bX4BfwE/wDmW/ZHWlDynL8V9Zdv1Z2VWx5hofhr/sx/eR/Osq3lO/4b66+ptHRj8Hbe6T5Crx2OSt6j7nl/WvxFx72T9xrhluz6ul6cexCqpoXvQT+0bL38fzFXp+ZHPi/Rn2ZdeGT+1Zv6Iv2ir1vMYfDfQX1NIrE7yTpfnofeJ8xVo7lKvkfY5Nb/ABFx72T9xpLdkUfTj2RjpF31M8Mv8kiNw7AQTSLsyasc0HHqjtDwyaI9ybfULcGWFolVigzgZLI2B6DuIz3Ct60b+JHk/Dqyp3pT0dyi8E/RieW+inaNlhgO9nYEAkA7QM8znH5A1SlB5rnR8QxEI0nFPVlV4TdTW41K5dG3ICqKfR5ChWx3bgx/Oq1XeTNsDTcKEUyi0X8RB72P9wqsd0b1vTl2Zhqfnpf63+ZpLcml5F2OzdS/9L2/vP8A9Hrd+keVD/fv+cjrLTPPRf1p8xWC3PVqeRnY/h5/EWvuj862r7o8z4T5Zdyq8Cv9pp7uT5VWj5jb4n6H1KjWf7Yn/wA8/wD9pqr8/wBTaH+2X/lfY9OCu4+WPtAKAUAoBQEHR1BtoARkGJAQeX3RVY7I1repLu/udWaz0VvNJnkuNPTrbOQESwcW8njlWX7xXBOGHEcc9+Lg4O8dj1KeJp4mChWdpLZmPRDwh6bYxyQi1uIdzl2TIcB8KpALkMB5I55pCpGOlhiMFXqtSzJ/kX//AIyad/JcfDT/AL6tx4nP/plb5FN096YW+o6XcGASARSwhusUD7xOMYY/ymqzmpRdjbC4adDERz87nZPRj8Hbe6T5Cto7Hm1vUfc8v61+IuPeyfuNcMt2fVUvTj2IVVNC36IXSRX1pLIwWNJkZmPIAEEmrwdpIxxMXKlJLexa+FDU4bnUJZYHDxlYwGGccFAPPvq1VpyujHAU5U6KjJWZqdZHYSdL89D7xPmKtHcpV8j7HJrf4i497J+40luyKPpx7IhVU0Nn6M9PL6xXq4pA0XH+HIu5Rns4gj2A1pGpKOxyV8FSrO8lr1RM1vwnahcxmLekSHg3UqVJHZuJJA9mKmVaTVilL4fRhLNv3NMrI7iZov4iD3sf7hVo7ozrenLszDU/PS/1v8zSW5NLyLsWk3Su4axTTzs6hDkeSd+clvvZ7SfRU53lymSwsFV4vMpYZSrKw5qQR7RxFVN2rqxcdKelE+oOjz7Mou0bFIGOfHJNWnNy3MMPhoUE1HmcHRvXpbGYTw7esAK+WMjB58ARURk4u6LV6Ma0cshb3jT3qzPjfLcB2wOG5n3HA7MmpTvK4lBQouK5K35HqwV3nyR9oBQCgFAKAqtGv4RbwAyx56uP++v8o76rFqyNq0ZcSWnN/cmeMYfWx/61+tTdGeSXQi3P2OT7/wBnf+rqz86aFlxI7XOD7Fp3q7T/AExVFols9bq/zM1gsApQLbbGIJXEe0kciRyJFLRIzVb31/MmJfQAACSIADAAdcAdwzU3RTLJ8meYdX0udp5yIJSDI5BEbEEbjgg45Vwyi7n1NKrBQSbWxE8UXHqJfhP9KjK+hpxqfuQ8UXHqJfhP9KZX0HGp+5DxRceol+E/0plfQcan7kPFFx6iX4T/AEplfQcan7kSNN0q4E0RMEoAdP8ADbtHdUxi77FKlWDg/EtjPWNKuDcTkQSkGSQgiNsfePdSUXd6EUqsFCOq2Inii49RL8J/pUZX0NONT9yHii49RL8J/pTK+g41P3IeKLj1Evwn+lMr6DjU/ch4ouPUS/Cf6UyvoONT9yJekaVcCeAmCUASJkmNv5h3VMYu+xnVqwcH4lsYajpVwZZSIJcF2/w27T3UcXfYmnVgoLxLYj+KLj1Evwn+lRlfQvxqfuQ8UXHqJfhP9KZX0HGp+5DxRceol+E/0plfQcan7kPFFx6iX4T/AEplfQcan7kS9I0q4E8BMEoAkTJMbfzDuqYxd9jOrVg4PxLY9UCu8+UPtAKAUAoBQHkCTmfaa84+yWxjQkUAoBQCgPWukD+BD7tPkK9BbHx8/MyXipKDFARbzUoIiBLLGhIyAzAZH51DaReMJS2RzW8ySKHRgynkykEH8xUlWmnZnJihBx3EyIrO7BUUZLMQAB3k0JSbdkZxsGAIIIIyCORHtoHdH3FCBigGKAYoBigBwOJ5UBXrrdqW2C4hL9nWLn51GZGnCna9mWGKkzKyHXrd5hArkuS6jCPs3Jxdesxt3DjkZ9BquZXsaujNRzNfx/LcJrtuZhAHJkLMnBH2b1BLL1mNu4AHhnPA0zK9hwZ5c3L+ctyda3SSLujdXXJGVIIyOBGRVrmbi46M5qEHD9qTf1e9esxu2ZG7byzjnilycrtfkc1CBQCgPIEvM+015x9ktjGoJFAKAUAqQettI8xB7tPkK9BbHx0/MyXUlRQGk+FwD7En+Yg/dWdXY7MD6n0f2LzW9a6h7eCOMPPcMyxqW2INql2LNg4AA9AOas5WsjGnSzpyb0W5F1PWrqK0u5WtlWWBWIxKTGwC796sUBIHLBA4iocmk9C8KVOVSKUtH/cgnUJX0ppbq2SVBArurTecQLuZuEfBuGQP9xiov4NS+RLEWg7a9NvzOLpJrssNjZvaxBFma3QDeBsVipCAbTzAK59ANRKTUVYtRpRlVkpu9r/5La+6QSwSWcctuoNzJ1fkzbtjcT6sZG0A8+Zx6M1Zyta5jGjGSk4vZX2/c5bnXmjvYbNohiZZHSQSehACdyFBg5OOBP8AxUuWtiI0k6bmnt+pW9Gdcup7q9R4l6qKYR+d82AozgbPKyePMc+6qxk22aVqVOEItPVq/wCZJtukk1wJZLW2WSGN2Tc82xpCvBurQIwxngCxXNTmb2RV0Iwspys38vuWmgaxHdwJPHkK2QVYYZWBwysO0EVaMrq5lVpOnLKzWOnUzTXmn6fkiGZmklAJG5UGdhx/dPpHdWc9WonVhUo051ea2+ptkulQNF1JhjMWNuzYNuOWAMcK0srWORVJqWa7v1NN6DalMkWoWozK1lM8cW9yCY8nZlznkAcfpWcG7NdDtxVOLlCe2ZJvuffBvPcGwiP2aNgOtZXM3lFyzA8Cnk8C3HJ/3pTvl2IxihxX4unL9z54MJZ2sxmCNl6ydw7TcesLNzXqyRzI3ZPs40p3sMaoqpvyXL5dy06KarbJYyzrCttDE829VORlSd5BwOZ/4q0WstzKvTm6qi3duxyRdILt4UuVs16hwrBWnIn2NjDGMRleRBxupmdr2IdGmpODlr20/rf9A1zENVWNrZOvaBmS4D5bqwQCpUqMHPYTw9PopdZthlk6Dalpfb5mEPSeeSa7torMPLbFMnrwIyHBZfKZQc4HLHbx7YzttpLYl4eMYxnKWkvl0JOh9JvtNrLOIWEsJkR4cgt1ic1BHPP/ADUxldXK1aGSajfR8+5gekM0VxbQXNuqfaSwjaOYvtZRuKuCi4yPSM8qZmnZk8GMoSlB7b6W/oeY5eZ9prhPqVsY1BIoBQCgFSD1tpHmIPdp8hXoLY+On5mS6kqKA0Twv3ca2aIzqHM8LBSwDYB4nHPHA8e6sqrVjuwEZOo2lyZY9KDp9z9njnkA37nhnSQLhlwDtlB+9x5dx7KmWV2TM6PFhmlFd1+xQ2cs72WsW/XtdQxROsE7cWfMZLLvH3yp4Z7aqr2a3OiSiqlOVsrb1X1/IkS6zbyaFIEnjLCzKkbxkNsI24/mz6KnMsn0KcKccUrr/l+pF6R3CHSNPkDKUjltC7AghQMA5I5YyP1qJPwL6F6MX+JmuqkTum+pwltMulkVreO6G+VTlF4EZLD0ZqZtaMphqclng1q1sY32sW82r6a8cyMnVXC7gw2kkDADcifZRyTmrCNKcaFRSXQy6L3kUd7qtvJIqTS3AKIxwzBkG0gennSLV2iK0JOnTmlol+o6C6pDZWb29zIsUtvJLvV2AYgszKwB+8GB4EUg1FWZOKpyq1FKCunb7Fj4M7OSOzzIpQyyyyhWGGCs3k5HoJHHHfU01oZYySdTTkkjg6b2MiXNjqCKzrbMyyogJfq3GCwA547BSa1Ui2GmnCdJ89u6LiTpZYiPrPtMRX0BWBcnsCDyi3dirZ42vcyWGquWXKyh6F2Dww313cDqmu5ZJtrnBRDnYGJ5Hjy76pBWTb5m+JmpyhCGuVJGfgwv4RpsX8WPyOsLeWvkjc3FuPAe2pptZSMbCXGehh4Kb+LxeB1qZV5WYb14DceJ48BxHHvqKTWUnHQlxduS+xS6JB9q0a+ghdWlaS4IVWG4jfkcOw/81VawaRrUfDxMZS20+xtPRzpdZPbwqZ40kVER4nbEiuBtKlDxzkEVpGcbHNWw1VTel11IF7fRePLcdamRayKfLXgxcYU8fvd1VbWdGkYS/Cy05ox6JXkfjXWf4icTbEeUOIVH3Y4+j09lIPxyJxEX+HpadfuUNnrUkFhrMtqymVb2dgVIYhGYDfjjwxkg8uFVUrRk11N5Uozq0oz2yr/BJ1K7tDd6VJFeNMombe7zs6rlDjOTtUns4UbV1ZlIxqcOopRtp0tz/M6Pl5n2muU99bGNQSKAUAoBUg9baR5iD3afIV6C2Pjp+ZkupKigPhUUBi8akYIBHYRw/ShN2jJVA4AYFCDFYlHAKAO4ChN2fSgIwQMH0Y4UIKu81iGOaK1dGBmJWPyB1ZwNxGe4Dsqrkk7GsacpRc09i0CjsHCrGRF1K9gt0M8zJGowC7d5wBn21DaWrLwjKbyx1JO1Ww2AfSDj5VJXVEC+1+2hdY5ZljdiAobIyTjABIweY5VDkluXjSnJXirllUmZVy6xaJP1JkT7RgHYBmTHo4AZxVbq9jRU5uOa2hZkVYzG0dlANo7KAACgMeqXO7aN3bgZ/WhN2RrTUYJXljjkRpISBIo5qTyz+h/Q1CaZaUJRSbWj2Je0dlSUKy/1qKGaGF1cNO2xGC+QWxkjOeHCquSTsaxpSlFyXI52voElS3LIsrgssfAEgcyBU3WxXLJxzcjybLzPtNeefXrYxqCRQCgFAKkHrbSPMQe7T5CvQWx8dPzMl1JUUAoBQCgFAUnSfXTaiFI4+snuJBHEhbC5PNmbBwqjjyqspWN6FFVG23ZJXZruuC48Y6T15hP8SXHVhxx6ts53E5H6VSV8yub0snBqZb7L7lwuuXE89zDapFttiEZ5S3lSEbiqqvIDkWJ5+irZm20jLhQhCMpt69OhVax0r6zSnvfs8ThGCywSjcu8OIyAeRw2GBI7ORqsp+C9jalhrYhU8z12a7XN2gbKqcYyAcVqcL3NK8JGii8a3g/vGO4ZD2OoUof1GPzrKpHNoduDq8K8uxO6JdJxJpouZeDwoyzD0704HgPS2AfzqYz8N2Ur0MtbJHnt9TWdAsnj1qJpfPzWrzS9zs33QexF2oP6apFePU6ask8M1HZOy/nz3N51Ga8DydSsIjRAQZN5Z24kgBSMAYHHjz5Vq78jhgqdlmvc1jpB0pnl0mO7gAiaVkR8u25CXCEKVHbnjwwO+qSm3C6OmlQhHEOEtbf2LvVdcnt0t42SN7u4k6uNVZhHyyWZmGcKOeBxyPbVnJruYwpRm203lSuz7ba3Ot39inWMSPEZYpE3bDg4ZWQnIIznnxHZTM72ZDpRdPiRvo7NEHROkl7coHS2i2rO0UjdYfuq20lExknHHiR+dQpSfI0qUKUHZye11+5L6M6kZLvUYGhiR4Wh3SRrgyF1JBbPHIAA5mpi9WitananCSb1vp0sR9c1+8tIHu5YoTCj4Malut6vdtDbz5O7GGxj86iUmlcmlRp1JqCbv15XMemv4vSP8w37DSe6GH9Op2/Ul3+oFNStYWiibrY5Ssu3+KgXG5d3YSRyxyqW/EkVjC9GUrvRrTkeZ5EOTwPM+iuE+pTVjHqz2H9KWF0OrPYf0pYXQ6s9h/SlhdDqz2H9KWF0OrPYf0oLo9aaR5iD3afIV6C2Pj5+ZkupKigFAKAUAoDTunkDpLYXixvIltMTIqKWYIw2lgo4nGc8KznumdmFacZ027XWhE1zU4573S5Yt7RJJJufqpNoyhAyxXtIFRJ3aLUqbjTmnvb9SFbWVvbXt8L2Ftk0vWwzbZDGQw4ruTkwPDjUWSk7mkpznShw3srNEjpzbQLo88VrEVEpUpGsb7mIkQsdpGeQznupUSyWRGElL8SpVHtz+jN402ZXiRlORgDkRy4Hga1RwTTTsyi1m9Rb+zyT5AmDEIxALKu3LAY41VvxI3pwbpS+hRQdGJl1SaNR/wCXzMl24xw61TwT85MP7FFUyPN8tzoeIi6Cb868P0/xoZ3Fyvj2OXDdWLZoy/Vvt37vu7sYzU38dyFF/hXHne5ilwGvL+O9Wdn34tkCymMxY8nYqeSWyeJ+lObuHG1ODp2tz23+ZU/Z3PR9UEb74pVZo9jbwBLuPkkZPk8ar/1mt1+Lu3ut/oXPTNVuRYXkcbzwQSnrUVH37HUAsFwCQpAzjtq09bMxw94Z4N2bWhcaGmmmTrreP+Iit5eyTyR/eG5hgHuqyy7oxqOtbLJkPwZyYgnRgyt9onfDKwO0tlTxHI1FPYvjF4k/kiL0enb7frLIDul6kwkowVysbA4JGDhsCoj5pGlZLg0k+V7/ANTWNRK3GkSKyXMmoY/i70mLBt2W4HyVGOQH5CqPWHzOiN4YjRpR5bG2dL7tWudKZdxVJi7EI5CqVIBOBwGavJ6o5KEWoVE+n6mWuXK+NbB/KKJHMGYIxVS23aCQMcalvxIU4vgSXzR//9k="/>
          <p:cNvSpPr>
            <a:spLocks noChangeAspect="1" noChangeArrowheads="1"/>
          </p:cNvSpPr>
          <p:nvPr userDrawn="1"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</p:spPr>
        <p:txBody>
          <a:bodyPr/>
          <a:lstStyle/>
          <a:p>
            <a:pPr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it-IT">
              <a:latin typeface="Arial" charset="0"/>
              <a:cs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642" r:id="rId2"/>
    <p:sldLayoutId id="2147484643" r:id="rId3"/>
    <p:sldLayoutId id="2147484644" r:id="rId4"/>
    <p:sldLayoutId id="2147484645" r:id="rId5"/>
    <p:sldLayoutId id="2147484646" r:id="rId6"/>
    <p:sldLayoutId id="2147484647" r:id="rId7"/>
    <p:sldLayoutId id="2147484594" r:id="rId8"/>
  </p:sldLayoutIdLst>
  <p:transition spd="med">
    <p:fade/>
  </p:transition>
  <p:hf hdr="0" ftr="0" dt="0"/>
  <p:txStyles>
    <p:titleStyle>
      <a:lvl1pPr algn="ctr" defTabSz="4238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+mj-lt"/>
          <a:ea typeface="MS PGothic" pitchFamily="34" charset="-128"/>
          <a:cs typeface="MS PGothic" charset="0"/>
        </a:defRPr>
      </a:lvl1pPr>
      <a:lvl2pPr algn="ctr" defTabSz="4238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2pPr>
      <a:lvl3pPr algn="ctr" defTabSz="4238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3pPr>
      <a:lvl4pPr algn="ctr" defTabSz="4238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4pPr>
      <a:lvl5pPr algn="ctr" defTabSz="4238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200">
          <a:solidFill>
            <a:srgbClr val="000000"/>
          </a:solidFill>
          <a:latin typeface="Arial" charset="0"/>
          <a:ea typeface="MS PGothic" pitchFamily="34" charset="-128"/>
          <a:cs typeface="MS PGothic" charset="0"/>
        </a:defRPr>
      </a:lvl5pPr>
      <a:lvl6pPr marL="2389377" indent="-217216" algn="ctr" defTabSz="42689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6pPr>
      <a:lvl7pPr marL="2823809" indent="-217216" algn="ctr" defTabSz="42689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7pPr>
      <a:lvl8pPr marL="3258241" indent="-217216" algn="ctr" defTabSz="42689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8pPr>
      <a:lvl9pPr marL="3692673" indent="-217216" algn="ctr" defTabSz="42689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200">
          <a:solidFill>
            <a:srgbClr val="000000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23850" indent="-323850" algn="l" defTabSz="423863" rtl="0" eaLnBrk="0" fontAlgn="base" hangingPunct="0">
        <a:lnSpc>
          <a:spcPct val="93000"/>
        </a:lnSpc>
        <a:spcBef>
          <a:spcPct val="0"/>
        </a:spcBef>
        <a:spcAft>
          <a:spcPts val="1338"/>
        </a:spcAft>
        <a:buClr>
          <a:srgbClr val="000000"/>
        </a:buClr>
        <a:buSzPct val="100000"/>
        <a:buFont typeface="Times New Roman" pitchFamily="18" charset="0"/>
        <a:buChar char="•"/>
        <a:defRPr sz="30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1pPr>
      <a:lvl2pPr marL="703263" indent="-269875" algn="l" defTabSz="423863" rtl="0" eaLnBrk="0" fontAlgn="base" hangingPunct="0">
        <a:lnSpc>
          <a:spcPct val="93000"/>
        </a:lnSpc>
        <a:spcBef>
          <a:spcPct val="0"/>
        </a:spcBef>
        <a:spcAft>
          <a:spcPts val="1075"/>
        </a:spcAft>
        <a:buClr>
          <a:srgbClr val="000000"/>
        </a:buClr>
        <a:buSzPct val="100000"/>
        <a:buFont typeface="Times New Roman" pitchFamily="18" charset="0"/>
        <a:buChar char="–"/>
        <a:defRPr sz="27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2pPr>
      <a:lvl3pPr marL="1084263" indent="-214313" algn="l" defTabSz="423863" rtl="0" eaLnBrk="0" fontAlgn="base" hangingPunct="0">
        <a:lnSpc>
          <a:spcPct val="93000"/>
        </a:lnSpc>
        <a:spcBef>
          <a:spcPct val="0"/>
        </a:spcBef>
        <a:spcAft>
          <a:spcPts val="813"/>
        </a:spcAft>
        <a:buClr>
          <a:srgbClr val="000000"/>
        </a:buClr>
        <a:buSzPct val="100000"/>
        <a:buFont typeface="Times New Roman" pitchFamily="18" charset="0"/>
        <a:buChar char="•"/>
        <a:defRPr sz="23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3pPr>
      <a:lvl4pPr marL="1517650" indent="-214313" algn="l" defTabSz="423863" rtl="0" eaLnBrk="0" fontAlgn="base" hangingPunct="0">
        <a:lnSpc>
          <a:spcPct val="93000"/>
        </a:lnSpc>
        <a:spcBef>
          <a:spcPct val="0"/>
        </a:spcBef>
        <a:spcAft>
          <a:spcPts val="550"/>
        </a:spcAft>
        <a:buClr>
          <a:srgbClr val="000000"/>
        </a:buClr>
        <a:buSzPct val="100000"/>
        <a:buFont typeface="Times New Roman" pitchFamily="18" charset="0"/>
        <a:buChar char="–"/>
        <a:defRPr sz="19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4pPr>
      <a:lvl5pPr marL="1952625" indent="-214313" algn="l" defTabSz="423863" rtl="0" eaLnBrk="0" fontAlgn="base" hangingPunct="0">
        <a:lnSpc>
          <a:spcPct val="93000"/>
        </a:lnSpc>
        <a:spcBef>
          <a:spcPct val="0"/>
        </a:spcBef>
        <a:spcAft>
          <a:spcPts val="275"/>
        </a:spcAft>
        <a:buClr>
          <a:srgbClr val="000000"/>
        </a:buClr>
        <a:buSzPct val="100000"/>
        <a:buFont typeface="Times New Roman" pitchFamily="18" charset="0"/>
        <a:buChar char="»"/>
        <a:defRPr sz="1900">
          <a:solidFill>
            <a:srgbClr val="000000"/>
          </a:solidFill>
          <a:latin typeface="+mn-lt"/>
          <a:ea typeface="MS PGothic" pitchFamily="34" charset="-128"/>
          <a:cs typeface="MS PGothic" charset="0"/>
        </a:defRPr>
      </a:lvl5pPr>
      <a:lvl6pPr marL="2389377" indent="-217216" algn="l" defTabSz="426890" rtl="0" eaLnBrk="1" fontAlgn="base" hangingPunct="1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+mn-lt"/>
          <a:ea typeface="+mn-ea"/>
          <a:cs typeface="+mn-cs"/>
        </a:defRPr>
      </a:lvl6pPr>
      <a:lvl7pPr marL="2823809" indent="-217216" algn="l" defTabSz="426890" rtl="0" eaLnBrk="1" fontAlgn="base" hangingPunct="1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+mn-lt"/>
          <a:ea typeface="+mn-ea"/>
          <a:cs typeface="+mn-cs"/>
        </a:defRPr>
      </a:lvl7pPr>
      <a:lvl8pPr marL="3258241" indent="-217216" algn="l" defTabSz="426890" rtl="0" eaLnBrk="1" fontAlgn="base" hangingPunct="1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+mn-lt"/>
          <a:ea typeface="+mn-ea"/>
          <a:cs typeface="+mn-cs"/>
        </a:defRPr>
      </a:lvl8pPr>
      <a:lvl9pPr marL="3692673" indent="-217216" algn="l" defTabSz="426890" rtl="0" eaLnBrk="1" fontAlgn="base" hangingPunct="1">
        <a:lnSpc>
          <a:spcPct val="93000"/>
        </a:lnSpc>
        <a:spcBef>
          <a:spcPct val="0"/>
        </a:spcBef>
        <a:spcAft>
          <a:spcPts val="274"/>
        </a:spcAft>
        <a:buClr>
          <a:srgbClr val="000000"/>
        </a:buClr>
        <a:buSzPct val="100000"/>
        <a:buFont typeface="Times New Roman" charset="0"/>
        <a:defRPr sz="19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4432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8864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3296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728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72161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6593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41025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75457" algn="l" defTabSz="4344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66013B7D-7181-4E4C-8423-E5D0DE90305B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BF80039D-70B4-4BC0-8363-771185FF5C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  <p:sldLayoutId id="2147484601" r:id="rId7"/>
    <p:sldLayoutId id="2147484602" r:id="rId8"/>
    <p:sldLayoutId id="2147484603" r:id="rId9"/>
    <p:sldLayoutId id="2147484604" r:id="rId10"/>
    <p:sldLayoutId id="21474846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611C38F7-354A-4284-B104-359077A67F5C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94E14A0F-660D-4DE9-8D90-38C421D334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06" r:id="rId1"/>
    <p:sldLayoutId id="2147484607" r:id="rId2"/>
    <p:sldLayoutId id="2147484608" r:id="rId3"/>
    <p:sldLayoutId id="2147484609" r:id="rId4"/>
    <p:sldLayoutId id="2147484610" r:id="rId5"/>
    <p:sldLayoutId id="2147484611" r:id="rId6"/>
    <p:sldLayoutId id="2147484612" r:id="rId7"/>
    <p:sldLayoutId id="2147484613" r:id="rId8"/>
    <p:sldLayoutId id="2147484614" r:id="rId9"/>
    <p:sldLayoutId id="2147484615" r:id="rId10"/>
    <p:sldLayoutId id="21474846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895" tIns="43448" rIns="86895" bIns="43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895" tIns="43448" rIns="86895" bIns="43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86895" tIns="43448" rIns="86895" bIns="43448" rtlCol="0" anchor="ctr"/>
          <a:lstStyle>
            <a:lvl1pPr algn="l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2490A24D-FD50-4826-B7CD-182CE7188D0F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86895" tIns="43448" rIns="86895" bIns="43448" rtlCol="0" anchor="ctr"/>
          <a:lstStyle>
            <a:lvl1pPr algn="ctr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86895" tIns="43448" rIns="86895" bIns="43448" rtlCol="0" anchor="ctr"/>
          <a:lstStyle>
            <a:lvl1pPr algn="r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B217214C-6517-4238-AC94-44E061A6BA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7" r:id="rId1"/>
    <p:sldLayoutId id="2147484618" r:id="rId2"/>
    <p:sldLayoutId id="2147484619" r:id="rId3"/>
    <p:sldLayoutId id="2147484620" r:id="rId4"/>
    <p:sldLayoutId id="2147484621" r:id="rId5"/>
    <p:sldLayoutId id="2147484622" r:id="rId6"/>
    <p:sldLayoutId id="2147484623" r:id="rId7"/>
    <p:sldLayoutId id="2147484624" r:id="rId8"/>
    <p:sldLayoutId id="2147484625" r:id="rId9"/>
    <p:sldLayoutId id="2147484626" r:id="rId10"/>
    <p:sldLayoutId id="2147484627" r:id="rId11"/>
    <p:sldLayoutId id="2147484628" r:id="rId12"/>
    <p:sldLayoutId id="2147484629" r:id="rId13"/>
  </p:sldLayoutIdLst>
  <p:txStyles>
    <p:titleStyle>
      <a:lvl1pPr algn="ctr" defTabSz="868363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83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2pPr>
      <a:lvl3pPr algn="ctr" defTabSz="8683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3pPr>
      <a:lvl4pPr algn="ctr" defTabSz="8683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4pPr>
      <a:lvl5pPr algn="ctr" defTabSz="8683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5pPr>
      <a:lvl6pPr marL="457200" algn="ctr" defTabSz="868363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6pPr>
      <a:lvl7pPr marL="914400" algn="ctr" defTabSz="868363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7pPr>
      <a:lvl8pPr marL="1371600" algn="ctr" defTabSz="868363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8pPr>
      <a:lvl9pPr marL="1828800" algn="ctr" defTabSz="868363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9pPr>
    </p:titleStyle>
    <p:bodyStyle>
      <a:lvl1pPr marL="325438" indent="-325438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4850" indent="-271463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15900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238" indent="-215900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4213" indent="-215900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9624" indent="-217239" algn="l" defTabSz="86895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24102" indent="-217239" algn="l" defTabSz="86895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58579" indent="-217239" algn="l" defTabSz="86895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93056" indent="-217239" algn="l" defTabSz="86895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4477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8954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3431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909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72386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6863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41340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75817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895" tIns="43448" rIns="86895" bIns="434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895" tIns="43448" rIns="86895" bIns="434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86895" tIns="43448" rIns="86895" bIns="43448" rtlCol="0" anchor="ctr"/>
          <a:lstStyle>
            <a:lvl1pPr algn="l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FE7F095B-1018-41CC-9D34-7C511DC14227}" type="datetimeFigureOut">
              <a:rPr lang="it-IT"/>
              <a:pPr>
                <a:defRPr/>
              </a:pPr>
              <a:t>24/10/2019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86895" tIns="43448" rIns="86895" bIns="43448" rtlCol="0" anchor="ctr"/>
          <a:lstStyle>
            <a:lvl1pPr algn="ctr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86895" tIns="43448" rIns="86895" bIns="43448" rtlCol="0" anchor="ctr"/>
          <a:lstStyle>
            <a:lvl1pPr algn="r" defTabSz="425426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 sz="1100">
                <a:solidFill>
                  <a:schemeClr val="tx1">
                    <a:tint val="75000"/>
                  </a:schemeClr>
                </a:solidFill>
                <a:latin typeface="Arial" charset="0"/>
                <a:cs typeface="MS PGothic" pitchFamily="34" charset="-128"/>
              </a:defRPr>
            </a:lvl1pPr>
          </a:lstStyle>
          <a:p>
            <a:pPr>
              <a:defRPr/>
            </a:pPr>
            <a:fld id="{E78DB883-5A66-46B1-8353-3FA6C43D97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  <p:sldLayoutId id="2147484641" r:id="rId12"/>
  </p:sldLayoutIdLst>
  <p:txStyles>
    <p:titleStyle>
      <a:lvl1pPr algn="ctr" defTabSz="868363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683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2pPr>
      <a:lvl3pPr algn="ctr" defTabSz="8683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3pPr>
      <a:lvl4pPr algn="ctr" defTabSz="8683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4pPr>
      <a:lvl5pPr algn="ctr" defTabSz="868363" rtl="0" eaLnBrk="0" fontAlgn="base" hangingPunct="0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5pPr>
      <a:lvl6pPr marL="457200" algn="ctr" defTabSz="868363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6pPr>
      <a:lvl7pPr marL="914400" algn="ctr" defTabSz="868363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7pPr>
      <a:lvl8pPr marL="1371600" algn="ctr" defTabSz="868363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8pPr>
      <a:lvl9pPr marL="1828800" algn="ctr" defTabSz="868363" rtl="0" fontAlgn="base">
        <a:spcBef>
          <a:spcPct val="0"/>
        </a:spcBef>
        <a:spcAft>
          <a:spcPct val="0"/>
        </a:spcAft>
        <a:defRPr sz="4200">
          <a:solidFill>
            <a:schemeClr val="tx1"/>
          </a:solidFill>
          <a:latin typeface="Calibri" pitchFamily="34" charset="0"/>
        </a:defRPr>
      </a:lvl9pPr>
    </p:titleStyle>
    <p:bodyStyle>
      <a:lvl1pPr marL="325438" indent="-325438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04850" indent="-271463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085850" indent="-215900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19238" indent="-215900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4213" indent="-215900" algn="l" defTabSz="86836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9624" indent="-217239" algn="l" defTabSz="86895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24102" indent="-217239" algn="l" defTabSz="86895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58579" indent="-217239" algn="l" defTabSz="86895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93056" indent="-217239" algn="l" defTabSz="868954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4477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8954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3431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7909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72386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6863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41340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75817" algn="l" defTabSz="868954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wm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wmf"/><Relationship Id="rId5" Type="http://schemas.openxmlformats.org/officeDocument/2006/relationships/image" Target="../media/image44.emf"/><Relationship Id="rId4" Type="http://schemas.openxmlformats.org/officeDocument/2006/relationships/image" Target="../media/image43.png"/><Relationship Id="rId9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wmf"/><Relationship Id="rId9" Type="http://schemas.openxmlformats.org/officeDocument/2006/relationships/comments" Target="../comments/commen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3.png"/><Relationship Id="rId7" Type="http://schemas.openxmlformats.org/officeDocument/2006/relationships/image" Target="../media/image59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67.jpeg"/><Relationship Id="rId18" Type="http://schemas.openxmlformats.org/officeDocument/2006/relationships/image" Target="../media/image84.png"/><Relationship Id="rId26" Type="http://schemas.openxmlformats.org/officeDocument/2006/relationships/image" Target="../media/image92.jpeg"/><Relationship Id="rId3" Type="http://schemas.openxmlformats.org/officeDocument/2006/relationships/image" Target="../media/image70.png"/><Relationship Id="rId21" Type="http://schemas.openxmlformats.org/officeDocument/2006/relationships/image" Target="../media/image87.png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2" Type="http://schemas.openxmlformats.org/officeDocument/2006/relationships/image" Target="../media/image69.wmf"/><Relationship Id="rId16" Type="http://schemas.openxmlformats.org/officeDocument/2006/relationships/image" Target="../media/image82.jpeg"/><Relationship Id="rId20" Type="http://schemas.openxmlformats.org/officeDocument/2006/relationships/image" Target="../media/image86.png"/><Relationship Id="rId29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emf"/><Relationship Id="rId11" Type="http://schemas.openxmlformats.org/officeDocument/2006/relationships/image" Target="../media/image78.jpeg"/><Relationship Id="rId24" Type="http://schemas.openxmlformats.org/officeDocument/2006/relationships/image" Target="../media/image90.png"/><Relationship Id="rId5" Type="http://schemas.openxmlformats.org/officeDocument/2006/relationships/image" Target="../media/image72.jpe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3.png"/><Relationship Id="rId10" Type="http://schemas.openxmlformats.org/officeDocument/2006/relationships/image" Target="../media/image77.png"/><Relationship Id="rId19" Type="http://schemas.openxmlformats.org/officeDocument/2006/relationships/image" Target="../media/image85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0.jpeg"/><Relationship Id="rId22" Type="http://schemas.openxmlformats.org/officeDocument/2006/relationships/image" Target="../media/image88.png"/><Relationship Id="rId27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0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600FF563-92F2-421F-BBB1-A5FBAFFBC812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1</a:t>
            </a:fld>
            <a:endParaRPr lang="it-IT">
              <a:latin typeface="Arial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842541" y="306026"/>
            <a:ext cx="8243582" cy="875974"/>
          </a:xfrm>
          <a:prstGeom prst="rect">
            <a:avLst/>
          </a:prstGeom>
          <a:noFill/>
        </p:spPr>
        <p:txBody>
          <a:bodyPr wrap="square" lIns="86895" tIns="43448" rIns="86895" bIns="43448">
            <a:spAutoFit/>
          </a:bodyPr>
          <a:lstStyle/>
          <a:p>
            <a:pPr algn="ctr" defTabSz="425426" hangingPunct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sz="2400" dirty="0">
                <a:solidFill>
                  <a:schemeClr val="tx1"/>
                </a:solidFill>
                <a:latin typeface="Comic Sans MS" pitchFamily="66" charset="0"/>
                <a:cs typeface="+mn-cs"/>
              </a:rPr>
              <a:t>Studio di molecole di interesse ambientale </a:t>
            </a:r>
          </a:p>
          <a:p>
            <a:pPr algn="ctr" defTabSz="425426" hangingPunct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it-IT" sz="2400" dirty="0">
                <a:solidFill>
                  <a:schemeClr val="tx1"/>
                </a:solidFill>
                <a:latin typeface="Comic Sans MS" pitchFamily="66" charset="0"/>
                <a:cs typeface="+mn-cs"/>
              </a:rPr>
              <a:t>con nuove sorgenti nell’estremo ultravioletto (XUV) </a:t>
            </a:r>
            <a:endParaRPr lang="en-US" sz="2400" dirty="0" err="1">
              <a:solidFill>
                <a:schemeClr val="tx1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13316" name="CasellaDiTesto 8"/>
          <p:cNvSpPr txBox="1">
            <a:spLocks noChangeArrowheads="1"/>
          </p:cNvSpPr>
          <p:nvPr/>
        </p:nvSpPr>
        <p:spPr bwMode="auto">
          <a:xfrm>
            <a:off x="0" y="5776913"/>
            <a:ext cx="40195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6895" tIns="43448" rIns="86895" bIns="43448">
            <a:spAutoFit/>
          </a:bodyPr>
          <a:lstStyle/>
          <a:p>
            <a:pPr hangingPunct="0">
              <a:spcBef>
                <a:spcPts val="285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1600" dirty="0">
                <a:solidFill>
                  <a:schemeClr val="tx1"/>
                </a:solidFill>
                <a:latin typeface="Comic Sans MS" pitchFamily="66" charset="0"/>
              </a:rPr>
              <a:t>Marcello </a:t>
            </a:r>
            <a:r>
              <a:rPr lang="en-GB" sz="1600" dirty="0" err="1">
                <a:solidFill>
                  <a:schemeClr val="tx1"/>
                </a:solidFill>
                <a:latin typeface="Comic Sans MS" pitchFamily="66" charset="0"/>
              </a:rPr>
              <a:t>Coreno</a:t>
            </a:r>
            <a:r>
              <a:rPr lang="en-GB" sz="1600" dirty="0">
                <a:solidFill>
                  <a:schemeClr val="tx1"/>
                </a:solidFill>
                <a:latin typeface="Comic Sans MS" pitchFamily="66" charset="0"/>
              </a:rPr>
              <a:t> </a:t>
            </a:r>
            <a:r>
              <a:rPr lang="it-IT" sz="16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it-IT" sz="16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it-IT" sz="1600" dirty="0">
                <a:solidFill>
                  <a:schemeClr val="tx1"/>
                </a:solidFill>
                <a:latin typeface="Comic Sans MS" pitchFamily="66" charset="0"/>
              </a:rPr>
              <a:t>ISM-CNR and Elettra</a:t>
            </a:r>
            <a:br>
              <a:rPr lang="it-IT" sz="16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Elettra Laboratory, AREA Science Park </a:t>
            </a:r>
            <a:br>
              <a:rPr lang="en-US" sz="16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34149 Trieste, ITALY</a:t>
            </a:r>
            <a:endParaRPr lang="it-IT" sz="1600" dirty="0">
              <a:solidFill>
                <a:schemeClr val="tx1"/>
              </a:solidFill>
            </a:endParaRPr>
          </a:p>
        </p:txBody>
      </p:sp>
      <p:pic>
        <p:nvPicPr>
          <p:cNvPr id="13317" name="Immagine 1" descr="PPT_EST 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8475" y="0"/>
            <a:ext cx="1817688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http://www.italiadelfuturo.cnr.it/sites/default/files/cn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687" y="0"/>
            <a:ext cx="1928812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G_220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2578" y="1246915"/>
            <a:ext cx="7755735" cy="477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3F2495F-B960-4793-89F6-E219183AC568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25" y="-30163"/>
            <a:ext cx="9859963" cy="691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CAB7B31-79C1-4A50-8319-FFC77A4D28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3F2495F-B960-4793-89F6-E219183AC568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4942BD-E138-45CD-BF10-F8A3F5409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B048C07-55A3-402C-B139-25DF2BFD3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2054" y="1379333"/>
            <a:ext cx="26795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1600" b="1" i="0" u="none" strike="noStrike" cap="none" normalizeH="0" baseline="0" dirty="0">
                <a:ln>
                  <a:noFill/>
                </a:ln>
                <a:solidFill>
                  <a:srgbClr val="1067E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Carbon 1s XANES spectra</a:t>
            </a:r>
            <a:endParaRPr kumimoji="0" lang="en-GB" altLang="zh-CN" sz="1600" b="0" i="0" u="none" strike="noStrike" cap="none" normalizeH="0" baseline="0" dirty="0">
              <a:ln>
                <a:noFill/>
              </a:ln>
              <a:solidFill>
                <a:srgbClr val="1067EA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89EA91-ED7F-4B5E-8977-0474C7A82D9F}"/>
              </a:ext>
            </a:extLst>
          </p:cNvPr>
          <p:cNvSpPr/>
          <p:nvPr/>
        </p:nvSpPr>
        <p:spPr>
          <a:xfrm>
            <a:off x="92943" y="158984"/>
            <a:ext cx="97339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SR-PIMS of PAH </a:t>
            </a:r>
          </a:p>
          <a:p>
            <a:pPr>
              <a:spcBef>
                <a:spcPts val="1200"/>
              </a:spcBef>
            </a:pPr>
            <a:r>
              <a:rPr lang="en-US" sz="1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Scientific drive: database for soot analysis by XUV </a:t>
            </a:r>
            <a:r>
              <a:rPr lang="en-US" sz="1800" b="1" i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PhotoIonization</a:t>
            </a:r>
            <a:r>
              <a:rPr lang="en-US" sz="1800" b="1" i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Mass resolved  Spectroscopy</a:t>
            </a:r>
            <a:endParaRPr lang="en-US" sz="2400" b="1" kern="1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7" name="Group 8">
            <a:extLst>
              <a:ext uri="{FF2B5EF4-FFF2-40B4-BE49-F238E27FC236}">
                <a16:creationId xmlns:a16="http://schemas.microsoft.com/office/drawing/2014/main" xmlns="" id="{12CFB8C5-5DB5-45BE-A493-D8CA07C8BB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34150" y="1704176"/>
            <a:ext cx="4583539" cy="5194367"/>
            <a:chOff x="3245" y="753"/>
            <a:chExt cx="2949" cy="3342"/>
          </a:xfrm>
        </p:grpSpPr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xmlns="" id="{0F7C8FD8-3883-470B-8D36-3D6D33D4EC3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45" y="753"/>
              <a:ext cx="2949" cy="3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79855B2-E1DA-4AFA-A025-E88ACE10F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" y="773"/>
              <a:ext cx="2912" cy="3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66">
              <a:extLst>
                <a:ext uri="{FF2B5EF4-FFF2-40B4-BE49-F238E27FC236}">
                  <a16:creationId xmlns:a16="http://schemas.microsoft.com/office/drawing/2014/main" xmlns="" id="{2A173507-9E26-41C5-BF1D-3C1ADB5244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2" y="794"/>
              <a:ext cx="2426" cy="3251"/>
              <a:chOff x="3412" y="794"/>
              <a:chExt cx="2426" cy="3251"/>
            </a:xfrm>
          </p:grpSpPr>
          <p:sp>
            <p:nvSpPr>
              <p:cNvPr id="12" name="Line 10">
                <a:extLst>
                  <a:ext uri="{FF2B5EF4-FFF2-40B4-BE49-F238E27FC236}">
                    <a16:creationId xmlns:a16="http://schemas.microsoft.com/office/drawing/2014/main" xmlns="" id="{D21BD6B8-2EFC-4F57-9D2E-E73F5AE158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90" y="857"/>
                <a:ext cx="0" cy="2809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11">
                <a:extLst>
                  <a:ext uri="{FF2B5EF4-FFF2-40B4-BE49-F238E27FC236}">
                    <a16:creationId xmlns:a16="http://schemas.microsoft.com/office/drawing/2014/main" xmlns="" id="{224931BB-861A-4D69-909D-DD94ACC378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1" y="1228"/>
                <a:ext cx="6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xmlns="" id="{33EEEF55-454A-46A1-BB44-38B009123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2" y="1183"/>
                <a:ext cx="25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60x10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xmlns="" id="{A78C470A-5118-4032-8C1C-3B3236542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1" y="1154"/>
                <a:ext cx="57" cy="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7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Line 14">
                <a:extLst>
                  <a:ext uri="{FF2B5EF4-FFF2-40B4-BE49-F238E27FC236}">
                    <a16:creationId xmlns:a16="http://schemas.microsoft.com/office/drawing/2014/main" xmlns="" id="{8C054128-C867-40F4-A9D7-FA2EA3E1EE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1" y="1633"/>
                <a:ext cx="6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xmlns="" id="{1EAC447B-5EC1-480C-84DC-C24DDE9CA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1589"/>
                <a:ext cx="1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8" name="Line 16">
                <a:extLst>
                  <a:ext uri="{FF2B5EF4-FFF2-40B4-BE49-F238E27FC236}">
                    <a16:creationId xmlns:a16="http://schemas.microsoft.com/office/drawing/2014/main" xmlns="" id="{38D465A2-62F8-4386-8EAD-54062AED22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1" y="2038"/>
                <a:ext cx="6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7">
                <a:extLst>
                  <a:ext uri="{FF2B5EF4-FFF2-40B4-BE49-F238E27FC236}">
                    <a16:creationId xmlns:a16="http://schemas.microsoft.com/office/drawing/2014/main" xmlns="" id="{C7F25D29-AD0F-4487-963D-344DE340A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1994"/>
                <a:ext cx="1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Line 18">
                <a:extLst>
                  <a:ext uri="{FF2B5EF4-FFF2-40B4-BE49-F238E27FC236}">
                    <a16:creationId xmlns:a16="http://schemas.microsoft.com/office/drawing/2014/main" xmlns="" id="{2A4872A8-A228-4762-A3B5-90BD93D20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1" y="2444"/>
                <a:ext cx="6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19">
                <a:extLst>
                  <a:ext uri="{FF2B5EF4-FFF2-40B4-BE49-F238E27FC236}">
                    <a16:creationId xmlns:a16="http://schemas.microsoft.com/office/drawing/2014/main" xmlns="" id="{F807A30C-5DEA-4AD6-9397-2226A9CF44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2399"/>
                <a:ext cx="1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2" name="Line 20">
                <a:extLst>
                  <a:ext uri="{FF2B5EF4-FFF2-40B4-BE49-F238E27FC236}">
                    <a16:creationId xmlns:a16="http://schemas.microsoft.com/office/drawing/2014/main" xmlns="" id="{5FC7E122-B7B7-4582-B6C3-8022FD814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1" y="2850"/>
                <a:ext cx="6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xmlns="" id="{DDCDAED4-B9F4-43F5-9B7C-D84AEB3B3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2805"/>
                <a:ext cx="1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Line 22">
                <a:extLst>
                  <a:ext uri="{FF2B5EF4-FFF2-40B4-BE49-F238E27FC236}">
                    <a16:creationId xmlns:a16="http://schemas.microsoft.com/office/drawing/2014/main" xmlns="" id="{90A0524B-11A8-4B33-AF1A-650B0F360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1" y="3255"/>
                <a:ext cx="6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Rectangle 23">
                <a:extLst>
                  <a:ext uri="{FF2B5EF4-FFF2-40B4-BE49-F238E27FC236}">
                    <a16:creationId xmlns:a16="http://schemas.microsoft.com/office/drawing/2014/main" xmlns="" id="{7D7CB62F-48A6-482C-98A7-CB3B9F253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13" y="3210"/>
                <a:ext cx="124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Line 24">
                <a:extLst>
                  <a:ext uri="{FF2B5EF4-FFF2-40B4-BE49-F238E27FC236}">
                    <a16:creationId xmlns:a16="http://schemas.microsoft.com/office/drawing/2014/main" xmlns="" id="{2983D721-2A46-46F8-BE2F-C60E48F5A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1" y="3660"/>
                <a:ext cx="6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25">
                <a:extLst>
                  <a:ext uri="{FF2B5EF4-FFF2-40B4-BE49-F238E27FC236}">
                    <a16:creationId xmlns:a16="http://schemas.microsoft.com/office/drawing/2014/main" xmlns="" id="{2C75C68E-5056-4CC0-B9CF-74FE70126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8" y="3615"/>
                <a:ext cx="80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26">
                <a:extLst>
                  <a:ext uri="{FF2B5EF4-FFF2-40B4-BE49-F238E27FC236}">
                    <a16:creationId xmlns:a16="http://schemas.microsoft.com/office/drawing/2014/main" xmlns="" id="{C7CDB742-273E-4EEB-94F1-F818E0BAC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200" y="2053"/>
                <a:ext cx="529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Intensity [a.u.]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" name="Line 27">
                <a:extLst>
                  <a:ext uri="{FF2B5EF4-FFF2-40B4-BE49-F238E27FC236}">
                    <a16:creationId xmlns:a16="http://schemas.microsoft.com/office/drawing/2014/main" xmlns="" id="{F24D7945-EAD9-4E0D-8B42-5893D8048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86" y="3670"/>
                <a:ext cx="205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Line 28">
                <a:extLst>
                  <a:ext uri="{FF2B5EF4-FFF2-40B4-BE49-F238E27FC236}">
                    <a16:creationId xmlns:a16="http://schemas.microsoft.com/office/drawing/2014/main" xmlns="" id="{998A5FBC-D32A-4422-9DE8-A44F2DFDD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86" y="853"/>
                <a:ext cx="2052" cy="0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29">
                <a:extLst>
                  <a:ext uri="{FF2B5EF4-FFF2-40B4-BE49-F238E27FC236}">
                    <a16:creationId xmlns:a16="http://schemas.microsoft.com/office/drawing/2014/main" xmlns="" id="{9609E0E7-293B-4223-BBE5-571D0DBD3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79" y="794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30">
                <a:extLst>
                  <a:ext uri="{FF2B5EF4-FFF2-40B4-BE49-F238E27FC236}">
                    <a16:creationId xmlns:a16="http://schemas.microsoft.com/office/drawing/2014/main" xmlns="" id="{C63A2784-E711-47A5-B694-2B213E57F0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79" y="3666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Rectangle 31">
                <a:extLst>
                  <a:ext uri="{FF2B5EF4-FFF2-40B4-BE49-F238E27FC236}">
                    <a16:creationId xmlns:a16="http://schemas.microsoft.com/office/drawing/2014/main" xmlns="" id="{BD0F8FA2-9E6C-467B-8371-15173B4BBB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11" y="3760"/>
                <a:ext cx="16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292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4" name="Line 32">
                <a:extLst>
                  <a:ext uri="{FF2B5EF4-FFF2-40B4-BE49-F238E27FC236}">
                    <a16:creationId xmlns:a16="http://schemas.microsoft.com/office/drawing/2014/main" xmlns="" id="{C4C38EC0-99FA-4E33-9711-47B09A3D45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4" y="794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Line 33">
                <a:extLst>
                  <a:ext uri="{FF2B5EF4-FFF2-40B4-BE49-F238E27FC236}">
                    <a16:creationId xmlns:a16="http://schemas.microsoft.com/office/drawing/2014/main" xmlns="" id="{D62C9CB9-BF4F-4973-81CC-D7CB1C95C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54" y="3666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Rectangle 34">
                <a:extLst>
                  <a:ext uri="{FF2B5EF4-FFF2-40B4-BE49-F238E27FC236}">
                    <a16:creationId xmlns:a16="http://schemas.microsoft.com/office/drawing/2014/main" xmlns="" id="{3B95CE3E-28C0-49C0-9C07-D9BE8ED0F9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6" y="3760"/>
                <a:ext cx="16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290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7" name="Line 35">
                <a:extLst>
                  <a:ext uri="{FF2B5EF4-FFF2-40B4-BE49-F238E27FC236}">
                    <a16:creationId xmlns:a16="http://schemas.microsoft.com/office/drawing/2014/main" xmlns="" id="{918F18C5-5626-420D-B58E-3D6B0E2AC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29" y="794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Line 36">
                <a:extLst>
                  <a:ext uri="{FF2B5EF4-FFF2-40B4-BE49-F238E27FC236}">
                    <a16:creationId xmlns:a16="http://schemas.microsoft.com/office/drawing/2014/main" xmlns="" id="{BDF26F6F-921A-4760-972F-94D106F90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29" y="3666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37">
                <a:extLst>
                  <a:ext uri="{FF2B5EF4-FFF2-40B4-BE49-F238E27FC236}">
                    <a16:creationId xmlns:a16="http://schemas.microsoft.com/office/drawing/2014/main" xmlns="" id="{40A70DBD-5AEB-4D89-BADF-5AC575C78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1" y="3760"/>
                <a:ext cx="16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288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" name="Line 38">
                <a:extLst>
                  <a:ext uri="{FF2B5EF4-FFF2-40B4-BE49-F238E27FC236}">
                    <a16:creationId xmlns:a16="http://schemas.microsoft.com/office/drawing/2014/main" xmlns="" id="{E84F8B93-B740-4673-A592-DA92CB3DF7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03" y="794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Line 39">
                <a:extLst>
                  <a:ext uri="{FF2B5EF4-FFF2-40B4-BE49-F238E27FC236}">
                    <a16:creationId xmlns:a16="http://schemas.microsoft.com/office/drawing/2014/main" xmlns="" id="{44D32923-B5A5-4977-A7DA-0ECB6D826A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03" y="3666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40">
                <a:extLst>
                  <a:ext uri="{FF2B5EF4-FFF2-40B4-BE49-F238E27FC236}">
                    <a16:creationId xmlns:a16="http://schemas.microsoft.com/office/drawing/2014/main" xmlns="" id="{37345B91-37D2-4894-8DE5-EE31E70C1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6" y="3760"/>
                <a:ext cx="16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286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3" name="Line 41">
                <a:extLst>
                  <a:ext uri="{FF2B5EF4-FFF2-40B4-BE49-F238E27FC236}">
                    <a16:creationId xmlns:a16="http://schemas.microsoft.com/office/drawing/2014/main" xmlns="" id="{37CD49CA-0856-4560-AD5A-6E904502D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8" y="794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42">
                <a:extLst>
                  <a:ext uri="{FF2B5EF4-FFF2-40B4-BE49-F238E27FC236}">
                    <a16:creationId xmlns:a16="http://schemas.microsoft.com/office/drawing/2014/main" xmlns="" id="{1AE5EAC4-7C04-426C-8477-C89463C7F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78" y="3666"/>
                <a:ext cx="0" cy="63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Rectangle 43">
                <a:extLst>
                  <a:ext uri="{FF2B5EF4-FFF2-40B4-BE49-F238E27FC236}">
                    <a16:creationId xmlns:a16="http://schemas.microsoft.com/office/drawing/2014/main" xmlns="" id="{9F92ADFE-7F03-4164-8C70-3832E394E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1" y="3760"/>
                <a:ext cx="168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284</a:t>
                </a:r>
                <a:endParaRPr kumimoji="0" lang="en-US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44">
                <a:extLst>
                  <a:ext uri="{FF2B5EF4-FFF2-40B4-BE49-F238E27FC236}">
                    <a16:creationId xmlns:a16="http://schemas.microsoft.com/office/drawing/2014/main" xmlns="" id="{71BACA60-DCE8-4CB1-ACCA-D9827376E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6" y="3939"/>
                <a:ext cx="723" cy="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Photon Energy [eV]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Line 45">
                <a:extLst>
                  <a:ext uri="{FF2B5EF4-FFF2-40B4-BE49-F238E27FC236}">
                    <a16:creationId xmlns:a16="http://schemas.microsoft.com/office/drawing/2014/main" xmlns="" id="{B8475B0D-51EE-4631-A10D-8CE95F5B66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34" y="857"/>
                <a:ext cx="0" cy="2809"/>
              </a:xfrm>
              <a:prstGeom prst="line">
                <a:avLst/>
              </a:pr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46">
                <a:extLst>
                  <a:ext uri="{FF2B5EF4-FFF2-40B4-BE49-F238E27FC236}">
                    <a16:creationId xmlns:a16="http://schemas.microsoft.com/office/drawing/2014/main" xmlns="" id="{D4E77222-0659-400C-BC93-52ECF2D8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" y="897"/>
                <a:ext cx="770" cy="1341"/>
              </a:xfrm>
              <a:custGeom>
                <a:avLst/>
                <a:gdLst>
                  <a:gd name="T0" fmla="*/ 12 w 961"/>
                  <a:gd name="T1" fmla="*/ 1666 h 1672"/>
                  <a:gd name="T2" fmla="*/ 33 w 961"/>
                  <a:gd name="T3" fmla="*/ 1667 h 1672"/>
                  <a:gd name="T4" fmla="*/ 53 w 961"/>
                  <a:gd name="T5" fmla="*/ 1661 h 1672"/>
                  <a:gd name="T6" fmla="*/ 76 w 961"/>
                  <a:gd name="T7" fmla="*/ 1651 h 1672"/>
                  <a:gd name="T8" fmla="*/ 96 w 961"/>
                  <a:gd name="T9" fmla="*/ 1643 h 1672"/>
                  <a:gd name="T10" fmla="*/ 114 w 961"/>
                  <a:gd name="T11" fmla="*/ 1644 h 1672"/>
                  <a:gd name="T12" fmla="*/ 132 w 961"/>
                  <a:gd name="T13" fmla="*/ 1652 h 1672"/>
                  <a:gd name="T14" fmla="*/ 151 w 961"/>
                  <a:gd name="T15" fmla="*/ 1646 h 1672"/>
                  <a:gd name="T16" fmla="*/ 173 w 961"/>
                  <a:gd name="T17" fmla="*/ 1625 h 1672"/>
                  <a:gd name="T18" fmla="*/ 191 w 961"/>
                  <a:gd name="T19" fmla="*/ 1636 h 1672"/>
                  <a:gd name="T20" fmla="*/ 209 w 961"/>
                  <a:gd name="T21" fmla="*/ 1636 h 1672"/>
                  <a:gd name="T22" fmla="*/ 227 w 961"/>
                  <a:gd name="T23" fmla="*/ 1620 h 1672"/>
                  <a:gd name="T24" fmla="*/ 245 w 961"/>
                  <a:gd name="T25" fmla="*/ 1608 h 1672"/>
                  <a:gd name="T26" fmla="*/ 266 w 961"/>
                  <a:gd name="T27" fmla="*/ 1601 h 1672"/>
                  <a:gd name="T28" fmla="*/ 285 w 961"/>
                  <a:gd name="T29" fmla="*/ 1540 h 1672"/>
                  <a:gd name="T30" fmla="*/ 303 w 961"/>
                  <a:gd name="T31" fmla="*/ 1409 h 1672"/>
                  <a:gd name="T32" fmla="*/ 323 w 961"/>
                  <a:gd name="T33" fmla="*/ 1295 h 1672"/>
                  <a:gd name="T34" fmla="*/ 347 w 961"/>
                  <a:gd name="T35" fmla="*/ 1095 h 1672"/>
                  <a:gd name="T36" fmla="*/ 368 w 961"/>
                  <a:gd name="T37" fmla="*/ 947 h 1672"/>
                  <a:gd name="T38" fmla="*/ 386 w 961"/>
                  <a:gd name="T39" fmla="*/ 763 h 1672"/>
                  <a:gd name="T40" fmla="*/ 405 w 961"/>
                  <a:gd name="T41" fmla="*/ 307 h 1672"/>
                  <a:gd name="T42" fmla="*/ 424 w 961"/>
                  <a:gd name="T43" fmla="*/ 22 h 1672"/>
                  <a:gd name="T44" fmla="*/ 442 w 961"/>
                  <a:gd name="T45" fmla="*/ 167 h 1672"/>
                  <a:gd name="T46" fmla="*/ 461 w 961"/>
                  <a:gd name="T47" fmla="*/ 177 h 1672"/>
                  <a:gd name="T48" fmla="*/ 479 w 961"/>
                  <a:gd name="T49" fmla="*/ 248 h 1672"/>
                  <a:gd name="T50" fmla="*/ 496 w 961"/>
                  <a:gd name="T51" fmla="*/ 367 h 1672"/>
                  <a:gd name="T52" fmla="*/ 514 w 961"/>
                  <a:gd name="T53" fmla="*/ 570 h 1672"/>
                  <a:gd name="T54" fmla="*/ 534 w 961"/>
                  <a:gd name="T55" fmla="*/ 702 h 1672"/>
                  <a:gd name="T56" fmla="*/ 555 w 961"/>
                  <a:gd name="T57" fmla="*/ 933 h 1672"/>
                  <a:gd name="T58" fmla="*/ 576 w 961"/>
                  <a:gd name="T59" fmla="*/ 1126 h 1672"/>
                  <a:gd name="T60" fmla="*/ 600 w 961"/>
                  <a:gd name="T61" fmla="*/ 1249 h 1672"/>
                  <a:gd name="T62" fmla="*/ 624 w 961"/>
                  <a:gd name="T63" fmla="*/ 1325 h 1672"/>
                  <a:gd name="T64" fmla="*/ 643 w 961"/>
                  <a:gd name="T65" fmla="*/ 1363 h 1672"/>
                  <a:gd name="T66" fmla="*/ 664 w 961"/>
                  <a:gd name="T67" fmla="*/ 1390 h 1672"/>
                  <a:gd name="T68" fmla="*/ 684 w 961"/>
                  <a:gd name="T69" fmla="*/ 1432 h 1672"/>
                  <a:gd name="T70" fmla="*/ 701 w 961"/>
                  <a:gd name="T71" fmla="*/ 1457 h 1672"/>
                  <a:gd name="T72" fmla="*/ 720 w 961"/>
                  <a:gd name="T73" fmla="*/ 1476 h 1672"/>
                  <a:gd name="T74" fmla="*/ 739 w 961"/>
                  <a:gd name="T75" fmla="*/ 1507 h 1672"/>
                  <a:gd name="T76" fmla="*/ 756 w 961"/>
                  <a:gd name="T77" fmla="*/ 1501 h 1672"/>
                  <a:gd name="T78" fmla="*/ 773 w 961"/>
                  <a:gd name="T79" fmla="*/ 1492 h 1672"/>
                  <a:gd name="T80" fmla="*/ 794 w 961"/>
                  <a:gd name="T81" fmla="*/ 1443 h 1672"/>
                  <a:gd name="T82" fmla="*/ 813 w 961"/>
                  <a:gd name="T83" fmla="*/ 1399 h 1672"/>
                  <a:gd name="T84" fmla="*/ 835 w 961"/>
                  <a:gd name="T85" fmla="*/ 1424 h 1672"/>
                  <a:gd name="T86" fmla="*/ 860 w 961"/>
                  <a:gd name="T87" fmla="*/ 1445 h 1672"/>
                  <a:gd name="T88" fmla="*/ 882 w 961"/>
                  <a:gd name="T89" fmla="*/ 1474 h 1672"/>
                  <a:gd name="T90" fmla="*/ 901 w 961"/>
                  <a:gd name="T91" fmla="*/ 1476 h 1672"/>
                  <a:gd name="T92" fmla="*/ 922 w 961"/>
                  <a:gd name="T93" fmla="*/ 1421 h 1672"/>
                  <a:gd name="T94" fmla="*/ 942 w 961"/>
                  <a:gd name="T95" fmla="*/ 1263 h 1672"/>
                  <a:gd name="T96" fmla="*/ 961 w 961"/>
                  <a:gd name="T97" fmla="*/ 1206 h 1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61" h="1672">
                    <a:moveTo>
                      <a:pt x="0" y="1667"/>
                    </a:moveTo>
                    <a:lnTo>
                      <a:pt x="3" y="1667"/>
                    </a:lnTo>
                    <a:lnTo>
                      <a:pt x="8" y="1669"/>
                    </a:lnTo>
                    <a:lnTo>
                      <a:pt x="12" y="1666"/>
                    </a:lnTo>
                    <a:lnTo>
                      <a:pt x="18" y="1664"/>
                    </a:lnTo>
                    <a:lnTo>
                      <a:pt x="24" y="1668"/>
                    </a:lnTo>
                    <a:lnTo>
                      <a:pt x="28" y="1667"/>
                    </a:lnTo>
                    <a:lnTo>
                      <a:pt x="33" y="1667"/>
                    </a:lnTo>
                    <a:lnTo>
                      <a:pt x="37" y="1665"/>
                    </a:lnTo>
                    <a:lnTo>
                      <a:pt x="43" y="1660"/>
                    </a:lnTo>
                    <a:lnTo>
                      <a:pt x="49" y="1672"/>
                    </a:lnTo>
                    <a:lnTo>
                      <a:pt x="53" y="1661"/>
                    </a:lnTo>
                    <a:lnTo>
                      <a:pt x="58" y="1650"/>
                    </a:lnTo>
                    <a:lnTo>
                      <a:pt x="63" y="1662"/>
                    </a:lnTo>
                    <a:lnTo>
                      <a:pt x="69" y="1667"/>
                    </a:lnTo>
                    <a:lnTo>
                      <a:pt x="76" y="1651"/>
                    </a:lnTo>
                    <a:lnTo>
                      <a:pt x="81" y="1652"/>
                    </a:lnTo>
                    <a:lnTo>
                      <a:pt x="86" y="1670"/>
                    </a:lnTo>
                    <a:lnTo>
                      <a:pt x="90" y="1657"/>
                    </a:lnTo>
                    <a:lnTo>
                      <a:pt x="96" y="1643"/>
                    </a:lnTo>
                    <a:lnTo>
                      <a:pt x="101" y="1654"/>
                    </a:lnTo>
                    <a:lnTo>
                      <a:pt x="106" y="1648"/>
                    </a:lnTo>
                    <a:lnTo>
                      <a:pt x="109" y="1663"/>
                    </a:lnTo>
                    <a:lnTo>
                      <a:pt x="114" y="1644"/>
                    </a:lnTo>
                    <a:lnTo>
                      <a:pt x="119" y="1656"/>
                    </a:lnTo>
                    <a:lnTo>
                      <a:pt x="124" y="1653"/>
                    </a:lnTo>
                    <a:lnTo>
                      <a:pt x="128" y="1636"/>
                    </a:lnTo>
                    <a:lnTo>
                      <a:pt x="132" y="1652"/>
                    </a:lnTo>
                    <a:lnTo>
                      <a:pt x="137" y="1649"/>
                    </a:lnTo>
                    <a:lnTo>
                      <a:pt x="141" y="1638"/>
                    </a:lnTo>
                    <a:lnTo>
                      <a:pt x="148" y="1632"/>
                    </a:lnTo>
                    <a:lnTo>
                      <a:pt x="151" y="1646"/>
                    </a:lnTo>
                    <a:lnTo>
                      <a:pt x="156" y="1639"/>
                    </a:lnTo>
                    <a:lnTo>
                      <a:pt x="161" y="1633"/>
                    </a:lnTo>
                    <a:lnTo>
                      <a:pt x="167" y="1648"/>
                    </a:lnTo>
                    <a:lnTo>
                      <a:pt x="173" y="1625"/>
                    </a:lnTo>
                    <a:lnTo>
                      <a:pt x="177" y="1638"/>
                    </a:lnTo>
                    <a:lnTo>
                      <a:pt x="181" y="1630"/>
                    </a:lnTo>
                    <a:lnTo>
                      <a:pt x="186" y="1631"/>
                    </a:lnTo>
                    <a:lnTo>
                      <a:pt x="191" y="1636"/>
                    </a:lnTo>
                    <a:lnTo>
                      <a:pt x="197" y="1617"/>
                    </a:lnTo>
                    <a:lnTo>
                      <a:pt x="200" y="1640"/>
                    </a:lnTo>
                    <a:lnTo>
                      <a:pt x="204" y="1636"/>
                    </a:lnTo>
                    <a:lnTo>
                      <a:pt x="209" y="1636"/>
                    </a:lnTo>
                    <a:lnTo>
                      <a:pt x="213" y="1625"/>
                    </a:lnTo>
                    <a:lnTo>
                      <a:pt x="218" y="1631"/>
                    </a:lnTo>
                    <a:lnTo>
                      <a:pt x="222" y="1621"/>
                    </a:lnTo>
                    <a:lnTo>
                      <a:pt x="227" y="1620"/>
                    </a:lnTo>
                    <a:lnTo>
                      <a:pt x="232" y="1632"/>
                    </a:lnTo>
                    <a:lnTo>
                      <a:pt x="237" y="1619"/>
                    </a:lnTo>
                    <a:lnTo>
                      <a:pt x="241" y="1627"/>
                    </a:lnTo>
                    <a:lnTo>
                      <a:pt x="245" y="1608"/>
                    </a:lnTo>
                    <a:lnTo>
                      <a:pt x="249" y="1606"/>
                    </a:lnTo>
                    <a:lnTo>
                      <a:pt x="255" y="1588"/>
                    </a:lnTo>
                    <a:lnTo>
                      <a:pt x="260" y="1604"/>
                    </a:lnTo>
                    <a:lnTo>
                      <a:pt x="266" y="1601"/>
                    </a:lnTo>
                    <a:lnTo>
                      <a:pt x="271" y="1575"/>
                    </a:lnTo>
                    <a:lnTo>
                      <a:pt x="274" y="1578"/>
                    </a:lnTo>
                    <a:lnTo>
                      <a:pt x="279" y="1572"/>
                    </a:lnTo>
                    <a:lnTo>
                      <a:pt x="285" y="1540"/>
                    </a:lnTo>
                    <a:lnTo>
                      <a:pt x="291" y="1536"/>
                    </a:lnTo>
                    <a:lnTo>
                      <a:pt x="294" y="1497"/>
                    </a:lnTo>
                    <a:lnTo>
                      <a:pt x="299" y="1450"/>
                    </a:lnTo>
                    <a:lnTo>
                      <a:pt x="303" y="1409"/>
                    </a:lnTo>
                    <a:lnTo>
                      <a:pt x="310" y="1358"/>
                    </a:lnTo>
                    <a:lnTo>
                      <a:pt x="315" y="1350"/>
                    </a:lnTo>
                    <a:lnTo>
                      <a:pt x="320" y="1349"/>
                    </a:lnTo>
                    <a:lnTo>
                      <a:pt x="323" y="1295"/>
                    </a:lnTo>
                    <a:lnTo>
                      <a:pt x="330" y="1285"/>
                    </a:lnTo>
                    <a:lnTo>
                      <a:pt x="336" y="1195"/>
                    </a:lnTo>
                    <a:lnTo>
                      <a:pt x="342" y="1150"/>
                    </a:lnTo>
                    <a:lnTo>
                      <a:pt x="347" y="1095"/>
                    </a:lnTo>
                    <a:lnTo>
                      <a:pt x="352" y="1070"/>
                    </a:lnTo>
                    <a:lnTo>
                      <a:pt x="357" y="1048"/>
                    </a:lnTo>
                    <a:lnTo>
                      <a:pt x="363" y="1001"/>
                    </a:lnTo>
                    <a:lnTo>
                      <a:pt x="368" y="947"/>
                    </a:lnTo>
                    <a:lnTo>
                      <a:pt x="372" y="942"/>
                    </a:lnTo>
                    <a:lnTo>
                      <a:pt x="376" y="906"/>
                    </a:lnTo>
                    <a:lnTo>
                      <a:pt x="381" y="824"/>
                    </a:lnTo>
                    <a:lnTo>
                      <a:pt x="386" y="763"/>
                    </a:lnTo>
                    <a:lnTo>
                      <a:pt x="392" y="710"/>
                    </a:lnTo>
                    <a:lnTo>
                      <a:pt x="396" y="611"/>
                    </a:lnTo>
                    <a:lnTo>
                      <a:pt x="400" y="452"/>
                    </a:lnTo>
                    <a:lnTo>
                      <a:pt x="405" y="307"/>
                    </a:lnTo>
                    <a:lnTo>
                      <a:pt x="411" y="118"/>
                    </a:lnTo>
                    <a:lnTo>
                      <a:pt x="416" y="9"/>
                    </a:lnTo>
                    <a:lnTo>
                      <a:pt x="420" y="0"/>
                    </a:lnTo>
                    <a:lnTo>
                      <a:pt x="424" y="22"/>
                    </a:lnTo>
                    <a:lnTo>
                      <a:pt x="428" y="104"/>
                    </a:lnTo>
                    <a:lnTo>
                      <a:pt x="433" y="82"/>
                    </a:lnTo>
                    <a:lnTo>
                      <a:pt x="438" y="103"/>
                    </a:lnTo>
                    <a:lnTo>
                      <a:pt x="442" y="167"/>
                    </a:lnTo>
                    <a:lnTo>
                      <a:pt x="446" y="206"/>
                    </a:lnTo>
                    <a:lnTo>
                      <a:pt x="450" y="127"/>
                    </a:lnTo>
                    <a:lnTo>
                      <a:pt x="455" y="193"/>
                    </a:lnTo>
                    <a:lnTo>
                      <a:pt x="461" y="177"/>
                    </a:lnTo>
                    <a:lnTo>
                      <a:pt x="465" y="113"/>
                    </a:lnTo>
                    <a:lnTo>
                      <a:pt x="469" y="203"/>
                    </a:lnTo>
                    <a:lnTo>
                      <a:pt x="474" y="188"/>
                    </a:lnTo>
                    <a:lnTo>
                      <a:pt x="479" y="248"/>
                    </a:lnTo>
                    <a:lnTo>
                      <a:pt x="484" y="263"/>
                    </a:lnTo>
                    <a:lnTo>
                      <a:pt x="488" y="331"/>
                    </a:lnTo>
                    <a:lnTo>
                      <a:pt x="491" y="353"/>
                    </a:lnTo>
                    <a:lnTo>
                      <a:pt x="496" y="367"/>
                    </a:lnTo>
                    <a:lnTo>
                      <a:pt x="501" y="445"/>
                    </a:lnTo>
                    <a:lnTo>
                      <a:pt x="506" y="484"/>
                    </a:lnTo>
                    <a:lnTo>
                      <a:pt x="510" y="550"/>
                    </a:lnTo>
                    <a:lnTo>
                      <a:pt x="514" y="570"/>
                    </a:lnTo>
                    <a:lnTo>
                      <a:pt x="519" y="617"/>
                    </a:lnTo>
                    <a:lnTo>
                      <a:pt x="525" y="649"/>
                    </a:lnTo>
                    <a:lnTo>
                      <a:pt x="530" y="671"/>
                    </a:lnTo>
                    <a:lnTo>
                      <a:pt x="534" y="702"/>
                    </a:lnTo>
                    <a:lnTo>
                      <a:pt x="539" y="749"/>
                    </a:lnTo>
                    <a:lnTo>
                      <a:pt x="544" y="808"/>
                    </a:lnTo>
                    <a:lnTo>
                      <a:pt x="550" y="874"/>
                    </a:lnTo>
                    <a:lnTo>
                      <a:pt x="555" y="933"/>
                    </a:lnTo>
                    <a:lnTo>
                      <a:pt x="559" y="977"/>
                    </a:lnTo>
                    <a:lnTo>
                      <a:pt x="563" y="1020"/>
                    </a:lnTo>
                    <a:lnTo>
                      <a:pt x="570" y="1061"/>
                    </a:lnTo>
                    <a:lnTo>
                      <a:pt x="576" y="1126"/>
                    </a:lnTo>
                    <a:lnTo>
                      <a:pt x="584" y="1181"/>
                    </a:lnTo>
                    <a:lnTo>
                      <a:pt x="589" y="1180"/>
                    </a:lnTo>
                    <a:lnTo>
                      <a:pt x="594" y="1230"/>
                    </a:lnTo>
                    <a:lnTo>
                      <a:pt x="600" y="1249"/>
                    </a:lnTo>
                    <a:lnTo>
                      <a:pt x="609" y="1286"/>
                    </a:lnTo>
                    <a:lnTo>
                      <a:pt x="614" y="1317"/>
                    </a:lnTo>
                    <a:lnTo>
                      <a:pt x="619" y="1316"/>
                    </a:lnTo>
                    <a:lnTo>
                      <a:pt x="624" y="1325"/>
                    </a:lnTo>
                    <a:lnTo>
                      <a:pt x="628" y="1335"/>
                    </a:lnTo>
                    <a:lnTo>
                      <a:pt x="635" y="1354"/>
                    </a:lnTo>
                    <a:lnTo>
                      <a:pt x="640" y="1363"/>
                    </a:lnTo>
                    <a:lnTo>
                      <a:pt x="643" y="1363"/>
                    </a:lnTo>
                    <a:lnTo>
                      <a:pt x="648" y="1379"/>
                    </a:lnTo>
                    <a:lnTo>
                      <a:pt x="652" y="1380"/>
                    </a:lnTo>
                    <a:lnTo>
                      <a:pt x="659" y="1391"/>
                    </a:lnTo>
                    <a:lnTo>
                      <a:pt x="664" y="1390"/>
                    </a:lnTo>
                    <a:lnTo>
                      <a:pt x="667" y="1403"/>
                    </a:lnTo>
                    <a:lnTo>
                      <a:pt x="672" y="1408"/>
                    </a:lnTo>
                    <a:lnTo>
                      <a:pt x="677" y="1417"/>
                    </a:lnTo>
                    <a:lnTo>
                      <a:pt x="684" y="1432"/>
                    </a:lnTo>
                    <a:lnTo>
                      <a:pt x="689" y="1445"/>
                    </a:lnTo>
                    <a:lnTo>
                      <a:pt x="692" y="1444"/>
                    </a:lnTo>
                    <a:lnTo>
                      <a:pt x="697" y="1451"/>
                    </a:lnTo>
                    <a:lnTo>
                      <a:pt x="701" y="1457"/>
                    </a:lnTo>
                    <a:lnTo>
                      <a:pt x="707" y="1467"/>
                    </a:lnTo>
                    <a:lnTo>
                      <a:pt x="713" y="1455"/>
                    </a:lnTo>
                    <a:lnTo>
                      <a:pt x="716" y="1466"/>
                    </a:lnTo>
                    <a:lnTo>
                      <a:pt x="720" y="1476"/>
                    </a:lnTo>
                    <a:lnTo>
                      <a:pt x="724" y="1480"/>
                    </a:lnTo>
                    <a:lnTo>
                      <a:pt x="729" y="1485"/>
                    </a:lnTo>
                    <a:lnTo>
                      <a:pt x="734" y="1493"/>
                    </a:lnTo>
                    <a:lnTo>
                      <a:pt x="739" y="1507"/>
                    </a:lnTo>
                    <a:lnTo>
                      <a:pt x="742" y="1505"/>
                    </a:lnTo>
                    <a:lnTo>
                      <a:pt x="746" y="1508"/>
                    </a:lnTo>
                    <a:lnTo>
                      <a:pt x="751" y="1518"/>
                    </a:lnTo>
                    <a:lnTo>
                      <a:pt x="756" y="1501"/>
                    </a:lnTo>
                    <a:lnTo>
                      <a:pt x="760" y="1520"/>
                    </a:lnTo>
                    <a:lnTo>
                      <a:pt x="765" y="1506"/>
                    </a:lnTo>
                    <a:lnTo>
                      <a:pt x="769" y="1501"/>
                    </a:lnTo>
                    <a:lnTo>
                      <a:pt x="773" y="1492"/>
                    </a:lnTo>
                    <a:lnTo>
                      <a:pt x="780" y="1471"/>
                    </a:lnTo>
                    <a:lnTo>
                      <a:pt x="783" y="1457"/>
                    </a:lnTo>
                    <a:lnTo>
                      <a:pt x="788" y="1452"/>
                    </a:lnTo>
                    <a:lnTo>
                      <a:pt x="794" y="1443"/>
                    </a:lnTo>
                    <a:lnTo>
                      <a:pt x="799" y="1419"/>
                    </a:lnTo>
                    <a:lnTo>
                      <a:pt x="805" y="1412"/>
                    </a:lnTo>
                    <a:lnTo>
                      <a:pt x="809" y="1413"/>
                    </a:lnTo>
                    <a:lnTo>
                      <a:pt x="813" y="1399"/>
                    </a:lnTo>
                    <a:lnTo>
                      <a:pt x="819" y="1427"/>
                    </a:lnTo>
                    <a:lnTo>
                      <a:pt x="825" y="1418"/>
                    </a:lnTo>
                    <a:lnTo>
                      <a:pt x="831" y="1422"/>
                    </a:lnTo>
                    <a:lnTo>
                      <a:pt x="835" y="1424"/>
                    </a:lnTo>
                    <a:lnTo>
                      <a:pt x="840" y="1425"/>
                    </a:lnTo>
                    <a:lnTo>
                      <a:pt x="846" y="1434"/>
                    </a:lnTo>
                    <a:lnTo>
                      <a:pt x="852" y="1447"/>
                    </a:lnTo>
                    <a:lnTo>
                      <a:pt x="860" y="1445"/>
                    </a:lnTo>
                    <a:lnTo>
                      <a:pt x="865" y="1464"/>
                    </a:lnTo>
                    <a:lnTo>
                      <a:pt x="870" y="1460"/>
                    </a:lnTo>
                    <a:lnTo>
                      <a:pt x="875" y="1465"/>
                    </a:lnTo>
                    <a:lnTo>
                      <a:pt x="882" y="1474"/>
                    </a:lnTo>
                    <a:lnTo>
                      <a:pt x="887" y="1479"/>
                    </a:lnTo>
                    <a:lnTo>
                      <a:pt x="891" y="1486"/>
                    </a:lnTo>
                    <a:lnTo>
                      <a:pt x="896" y="1476"/>
                    </a:lnTo>
                    <a:lnTo>
                      <a:pt x="901" y="1476"/>
                    </a:lnTo>
                    <a:lnTo>
                      <a:pt x="908" y="1461"/>
                    </a:lnTo>
                    <a:lnTo>
                      <a:pt x="914" y="1458"/>
                    </a:lnTo>
                    <a:lnTo>
                      <a:pt x="918" y="1445"/>
                    </a:lnTo>
                    <a:lnTo>
                      <a:pt x="922" y="1421"/>
                    </a:lnTo>
                    <a:lnTo>
                      <a:pt x="928" y="1384"/>
                    </a:lnTo>
                    <a:lnTo>
                      <a:pt x="933" y="1322"/>
                    </a:lnTo>
                    <a:lnTo>
                      <a:pt x="939" y="1295"/>
                    </a:lnTo>
                    <a:lnTo>
                      <a:pt x="942" y="1263"/>
                    </a:lnTo>
                    <a:lnTo>
                      <a:pt x="945" y="1237"/>
                    </a:lnTo>
                    <a:lnTo>
                      <a:pt x="950" y="1213"/>
                    </a:lnTo>
                    <a:lnTo>
                      <a:pt x="954" y="1230"/>
                    </a:lnTo>
                    <a:lnTo>
                      <a:pt x="961" y="1206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47">
                <a:extLst>
                  <a:ext uri="{FF2B5EF4-FFF2-40B4-BE49-F238E27FC236}">
                    <a16:creationId xmlns:a16="http://schemas.microsoft.com/office/drawing/2014/main" xmlns="" id="{403B98C0-890D-45C1-921B-6D8D7DD06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6" y="1515"/>
                <a:ext cx="802" cy="414"/>
              </a:xfrm>
              <a:custGeom>
                <a:avLst/>
                <a:gdLst>
                  <a:gd name="T0" fmla="*/ 12 w 1000"/>
                  <a:gd name="T1" fmla="*/ 401 h 516"/>
                  <a:gd name="T2" fmla="*/ 30 w 1000"/>
                  <a:gd name="T3" fmla="*/ 397 h 516"/>
                  <a:gd name="T4" fmla="*/ 49 w 1000"/>
                  <a:gd name="T5" fmla="*/ 405 h 516"/>
                  <a:gd name="T6" fmla="*/ 71 w 1000"/>
                  <a:gd name="T7" fmla="*/ 387 h 516"/>
                  <a:gd name="T8" fmla="*/ 90 w 1000"/>
                  <a:gd name="T9" fmla="*/ 384 h 516"/>
                  <a:gd name="T10" fmla="*/ 110 w 1000"/>
                  <a:gd name="T11" fmla="*/ 418 h 516"/>
                  <a:gd name="T12" fmla="*/ 134 w 1000"/>
                  <a:gd name="T13" fmla="*/ 413 h 516"/>
                  <a:gd name="T14" fmla="*/ 157 w 1000"/>
                  <a:gd name="T15" fmla="*/ 440 h 516"/>
                  <a:gd name="T16" fmla="*/ 179 w 1000"/>
                  <a:gd name="T17" fmla="*/ 491 h 516"/>
                  <a:gd name="T18" fmla="*/ 201 w 1000"/>
                  <a:gd name="T19" fmla="*/ 509 h 516"/>
                  <a:gd name="T20" fmla="*/ 221 w 1000"/>
                  <a:gd name="T21" fmla="*/ 504 h 516"/>
                  <a:gd name="T22" fmla="*/ 240 w 1000"/>
                  <a:gd name="T23" fmla="*/ 516 h 516"/>
                  <a:gd name="T24" fmla="*/ 259 w 1000"/>
                  <a:gd name="T25" fmla="*/ 485 h 516"/>
                  <a:gd name="T26" fmla="*/ 278 w 1000"/>
                  <a:gd name="T27" fmla="*/ 487 h 516"/>
                  <a:gd name="T28" fmla="*/ 298 w 1000"/>
                  <a:gd name="T29" fmla="*/ 491 h 516"/>
                  <a:gd name="T30" fmla="*/ 316 w 1000"/>
                  <a:gd name="T31" fmla="*/ 474 h 516"/>
                  <a:gd name="T32" fmla="*/ 334 w 1000"/>
                  <a:gd name="T33" fmla="*/ 473 h 516"/>
                  <a:gd name="T34" fmla="*/ 354 w 1000"/>
                  <a:gd name="T35" fmla="*/ 444 h 516"/>
                  <a:gd name="T36" fmla="*/ 376 w 1000"/>
                  <a:gd name="T37" fmla="*/ 398 h 516"/>
                  <a:gd name="T38" fmla="*/ 396 w 1000"/>
                  <a:gd name="T39" fmla="*/ 407 h 516"/>
                  <a:gd name="T40" fmla="*/ 416 w 1000"/>
                  <a:gd name="T41" fmla="*/ 445 h 516"/>
                  <a:gd name="T42" fmla="*/ 436 w 1000"/>
                  <a:gd name="T43" fmla="*/ 468 h 516"/>
                  <a:gd name="T44" fmla="*/ 458 w 1000"/>
                  <a:gd name="T45" fmla="*/ 456 h 516"/>
                  <a:gd name="T46" fmla="*/ 482 w 1000"/>
                  <a:gd name="T47" fmla="*/ 417 h 516"/>
                  <a:gd name="T48" fmla="*/ 501 w 1000"/>
                  <a:gd name="T49" fmla="*/ 403 h 516"/>
                  <a:gd name="T50" fmla="*/ 522 w 1000"/>
                  <a:gd name="T51" fmla="*/ 362 h 516"/>
                  <a:gd name="T52" fmla="*/ 541 w 1000"/>
                  <a:gd name="T53" fmla="*/ 353 h 516"/>
                  <a:gd name="T54" fmla="*/ 561 w 1000"/>
                  <a:gd name="T55" fmla="*/ 366 h 516"/>
                  <a:gd name="T56" fmla="*/ 582 w 1000"/>
                  <a:gd name="T57" fmla="*/ 346 h 516"/>
                  <a:gd name="T58" fmla="*/ 600 w 1000"/>
                  <a:gd name="T59" fmla="*/ 312 h 516"/>
                  <a:gd name="T60" fmla="*/ 620 w 1000"/>
                  <a:gd name="T61" fmla="*/ 309 h 516"/>
                  <a:gd name="T62" fmla="*/ 638 w 1000"/>
                  <a:gd name="T63" fmla="*/ 298 h 516"/>
                  <a:gd name="T64" fmla="*/ 662 w 1000"/>
                  <a:gd name="T65" fmla="*/ 286 h 516"/>
                  <a:gd name="T66" fmla="*/ 684 w 1000"/>
                  <a:gd name="T67" fmla="*/ 302 h 516"/>
                  <a:gd name="T68" fmla="*/ 704 w 1000"/>
                  <a:gd name="T69" fmla="*/ 332 h 516"/>
                  <a:gd name="T70" fmla="*/ 726 w 1000"/>
                  <a:gd name="T71" fmla="*/ 346 h 516"/>
                  <a:gd name="T72" fmla="*/ 749 w 1000"/>
                  <a:gd name="T73" fmla="*/ 313 h 516"/>
                  <a:gd name="T74" fmla="*/ 771 w 1000"/>
                  <a:gd name="T75" fmla="*/ 318 h 516"/>
                  <a:gd name="T76" fmla="*/ 792 w 1000"/>
                  <a:gd name="T77" fmla="*/ 301 h 516"/>
                  <a:gd name="T78" fmla="*/ 810 w 1000"/>
                  <a:gd name="T79" fmla="*/ 262 h 516"/>
                  <a:gd name="T80" fmla="*/ 830 w 1000"/>
                  <a:gd name="T81" fmla="*/ 239 h 516"/>
                  <a:gd name="T82" fmla="*/ 852 w 1000"/>
                  <a:gd name="T83" fmla="*/ 220 h 516"/>
                  <a:gd name="T84" fmla="*/ 870 w 1000"/>
                  <a:gd name="T85" fmla="*/ 190 h 516"/>
                  <a:gd name="T86" fmla="*/ 889 w 1000"/>
                  <a:gd name="T87" fmla="*/ 187 h 516"/>
                  <a:gd name="T88" fmla="*/ 910 w 1000"/>
                  <a:gd name="T89" fmla="*/ 161 h 516"/>
                  <a:gd name="T90" fmla="*/ 931 w 1000"/>
                  <a:gd name="T91" fmla="*/ 108 h 516"/>
                  <a:gd name="T92" fmla="*/ 953 w 1000"/>
                  <a:gd name="T93" fmla="*/ 93 h 516"/>
                  <a:gd name="T94" fmla="*/ 978 w 1000"/>
                  <a:gd name="T95" fmla="*/ 62 h 516"/>
                  <a:gd name="T96" fmla="*/ 1000 w 1000"/>
                  <a:gd name="T97" fmla="*/ 1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00" h="516">
                    <a:moveTo>
                      <a:pt x="0" y="436"/>
                    </a:moveTo>
                    <a:lnTo>
                      <a:pt x="4" y="423"/>
                    </a:lnTo>
                    <a:lnTo>
                      <a:pt x="8" y="416"/>
                    </a:lnTo>
                    <a:lnTo>
                      <a:pt x="12" y="401"/>
                    </a:lnTo>
                    <a:lnTo>
                      <a:pt x="17" y="393"/>
                    </a:lnTo>
                    <a:lnTo>
                      <a:pt x="22" y="396"/>
                    </a:lnTo>
                    <a:lnTo>
                      <a:pt x="26" y="396"/>
                    </a:lnTo>
                    <a:lnTo>
                      <a:pt x="30" y="397"/>
                    </a:lnTo>
                    <a:lnTo>
                      <a:pt x="35" y="412"/>
                    </a:lnTo>
                    <a:lnTo>
                      <a:pt x="40" y="401"/>
                    </a:lnTo>
                    <a:lnTo>
                      <a:pt x="45" y="424"/>
                    </a:lnTo>
                    <a:lnTo>
                      <a:pt x="49" y="405"/>
                    </a:lnTo>
                    <a:lnTo>
                      <a:pt x="53" y="398"/>
                    </a:lnTo>
                    <a:lnTo>
                      <a:pt x="60" y="364"/>
                    </a:lnTo>
                    <a:lnTo>
                      <a:pt x="66" y="380"/>
                    </a:lnTo>
                    <a:lnTo>
                      <a:pt x="71" y="387"/>
                    </a:lnTo>
                    <a:lnTo>
                      <a:pt x="76" y="358"/>
                    </a:lnTo>
                    <a:lnTo>
                      <a:pt x="79" y="390"/>
                    </a:lnTo>
                    <a:lnTo>
                      <a:pt x="84" y="381"/>
                    </a:lnTo>
                    <a:lnTo>
                      <a:pt x="90" y="384"/>
                    </a:lnTo>
                    <a:lnTo>
                      <a:pt x="96" y="374"/>
                    </a:lnTo>
                    <a:lnTo>
                      <a:pt x="100" y="392"/>
                    </a:lnTo>
                    <a:lnTo>
                      <a:pt x="105" y="391"/>
                    </a:lnTo>
                    <a:lnTo>
                      <a:pt x="110" y="418"/>
                    </a:lnTo>
                    <a:lnTo>
                      <a:pt x="117" y="416"/>
                    </a:lnTo>
                    <a:lnTo>
                      <a:pt x="124" y="398"/>
                    </a:lnTo>
                    <a:lnTo>
                      <a:pt x="128" y="406"/>
                    </a:lnTo>
                    <a:lnTo>
                      <a:pt x="134" y="413"/>
                    </a:lnTo>
                    <a:lnTo>
                      <a:pt x="140" y="434"/>
                    </a:lnTo>
                    <a:lnTo>
                      <a:pt x="147" y="420"/>
                    </a:lnTo>
                    <a:lnTo>
                      <a:pt x="153" y="425"/>
                    </a:lnTo>
                    <a:lnTo>
                      <a:pt x="157" y="440"/>
                    </a:lnTo>
                    <a:lnTo>
                      <a:pt x="162" y="454"/>
                    </a:lnTo>
                    <a:lnTo>
                      <a:pt x="167" y="467"/>
                    </a:lnTo>
                    <a:lnTo>
                      <a:pt x="172" y="472"/>
                    </a:lnTo>
                    <a:lnTo>
                      <a:pt x="179" y="491"/>
                    </a:lnTo>
                    <a:lnTo>
                      <a:pt x="184" y="483"/>
                    </a:lnTo>
                    <a:lnTo>
                      <a:pt x="189" y="472"/>
                    </a:lnTo>
                    <a:lnTo>
                      <a:pt x="194" y="478"/>
                    </a:lnTo>
                    <a:lnTo>
                      <a:pt x="201" y="509"/>
                    </a:lnTo>
                    <a:lnTo>
                      <a:pt x="207" y="498"/>
                    </a:lnTo>
                    <a:lnTo>
                      <a:pt x="212" y="490"/>
                    </a:lnTo>
                    <a:lnTo>
                      <a:pt x="216" y="502"/>
                    </a:lnTo>
                    <a:lnTo>
                      <a:pt x="221" y="504"/>
                    </a:lnTo>
                    <a:lnTo>
                      <a:pt x="227" y="503"/>
                    </a:lnTo>
                    <a:lnTo>
                      <a:pt x="233" y="509"/>
                    </a:lnTo>
                    <a:lnTo>
                      <a:pt x="236" y="509"/>
                    </a:lnTo>
                    <a:lnTo>
                      <a:pt x="240" y="516"/>
                    </a:lnTo>
                    <a:lnTo>
                      <a:pt x="245" y="514"/>
                    </a:lnTo>
                    <a:lnTo>
                      <a:pt x="250" y="496"/>
                    </a:lnTo>
                    <a:lnTo>
                      <a:pt x="255" y="494"/>
                    </a:lnTo>
                    <a:lnTo>
                      <a:pt x="259" y="485"/>
                    </a:lnTo>
                    <a:lnTo>
                      <a:pt x="262" y="498"/>
                    </a:lnTo>
                    <a:lnTo>
                      <a:pt x="267" y="489"/>
                    </a:lnTo>
                    <a:lnTo>
                      <a:pt x="272" y="481"/>
                    </a:lnTo>
                    <a:lnTo>
                      <a:pt x="278" y="487"/>
                    </a:lnTo>
                    <a:lnTo>
                      <a:pt x="282" y="479"/>
                    </a:lnTo>
                    <a:lnTo>
                      <a:pt x="287" y="489"/>
                    </a:lnTo>
                    <a:lnTo>
                      <a:pt x="292" y="504"/>
                    </a:lnTo>
                    <a:lnTo>
                      <a:pt x="298" y="491"/>
                    </a:lnTo>
                    <a:lnTo>
                      <a:pt x="304" y="487"/>
                    </a:lnTo>
                    <a:lnTo>
                      <a:pt x="307" y="491"/>
                    </a:lnTo>
                    <a:lnTo>
                      <a:pt x="311" y="475"/>
                    </a:lnTo>
                    <a:lnTo>
                      <a:pt x="316" y="474"/>
                    </a:lnTo>
                    <a:lnTo>
                      <a:pt x="321" y="485"/>
                    </a:lnTo>
                    <a:lnTo>
                      <a:pt x="327" y="485"/>
                    </a:lnTo>
                    <a:lnTo>
                      <a:pt x="331" y="479"/>
                    </a:lnTo>
                    <a:lnTo>
                      <a:pt x="334" y="473"/>
                    </a:lnTo>
                    <a:lnTo>
                      <a:pt x="339" y="481"/>
                    </a:lnTo>
                    <a:lnTo>
                      <a:pt x="345" y="475"/>
                    </a:lnTo>
                    <a:lnTo>
                      <a:pt x="350" y="452"/>
                    </a:lnTo>
                    <a:lnTo>
                      <a:pt x="354" y="444"/>
                    </a:lnTo>
                    <a:lnTo>
                      <a:pt x="358" y="434"/>
                    </a:lnTo>
                    <a:lnTo>
                      <a:pt x="363" y="416"/>
                    </a:lnTo>
                    <a:lnTo>
                      <a:pt x="369" y="414"/>
                    </a:lnTo>
                    <a:lnTo>
                      <a:pt x="376" y="398"/>
                    </a:lnTo>
                    <a:lnTo>
                      <a:pt x="380" y="386"/>
                    </a:lnTo>
                    <a:lnTo>
                      <a:pt x="385" y="404"/>
                    </a:lnTo>
                    <a:lnTo>
                      <a:pt x="391" y="413"/>
                    </a:lnTo>
                    <a:lnTo>
                      <a:pt x="396" y="407"/>
                    </a:lnTo>
                    <a:lnTo>
                      <a:pt x="402" y="438"/>
                    </a:lnTo>
                    <a:lnTo>
                      <a:pt x="407" y="430"/>
                    </a:lnTo>
                    <a:lnTo>
                      <a:pt x="411" y="464"/>
                    </a:lnTo>
                    <a:lnTo>
                      <a:pt x="416" y="445"/>
                    </a:lnTo>
                    <a:lnTo>
                      <a:pt x="422" y="440"/>
                    </a:lnTo>
                    <a:lnTo>
                      <a:pt x="427" y="456"/>
                    </a:lnTo>
                    <a:lnTo>
                      <a:pt x="431" y="477"/>
                    </a:lnTo>
                    <a:lnTo>
                      <a:pt x="436" y="468"/>
                    </a:lnTo>
                    <a:lnTo>
                      <a:pt x="442" y="469"/>
                    </a:lnTo>
                    <a:lnTo>
                      <a:pt x="448" y="457"/>
                    </a:lnTo>
                    <a:lnTo>
                      <a:pt x="453" y="443"/>
                    </a:lnTo>
                    <a:lnTo>
                      <a:pt x="458" y="456"/>
                    </a:lnTo>
                    <a:lnTo>
                      <a:pt x="464" y="456"/>
                    </a:lnTo>
                    <a:lnTo>
                      <a:pt x="468" y="456"/>
                    </a:lnTo>
                    <a:lnTo>
                      <a:pt x="474" y="440"/>
                    </a:lnTo>
                    <a:lnTo>
                      <a:pt x="482" y="417"/>
                    </a:lnTo>
                    <a:lnTo>
                      <a:pt x="486" y="424"/>
                    </a:lnTo>
                    <a:lnTo>
                      <a:pt x="492" y="407"/>
                    </a:lnTo>
                    <a:lnTo>
                      <a:pt x="496" y="426"/>
                    </a:lnTo>
                    <a:lnTo>
                      <a:pt x="501" y="403"/>
                    </a:lnTo>
                    <a:lnTo>
                      <a:pt x="508" y="391"/>
                    </a:lnTo>
                    <a:lnTo>
                      <a:pt x="512" y="381"/>
                    </a:lnTo>
                    <a:lnTo>
                      <a:pt x="516" y="350"/>
                    </a:lnTo>
                    <a:lnTo>
                      <a:pt x="522" y="362"/>
                    </a:lnTo>
                    <a:lnTo>
                      <a:pt x="527" y="365"/>
                    </a:lnTo>
                    <a:lnTo>
                      <a:pt x="533" y="360"/>
                    </a:lnTo>
                    <a:lnTo>
                      <a:pt x="536" y="347"/>
                    </a:lnTo>
                    <a:lnTo>
                      <a:pt x="541" y="353"/>
                    </a:lnTo>
                    <a:lnTo>
                      <a:pt x="546" y="365"/>
                    </a:lnTo>
                    <a:lnTo>
                      <a:pt x="552" y="363"/>
                    </a:lnTo>
                    <a:lnTo>
                      <a:pt x="557" y="370"/>
                    </a:lnTo>
                    <a:lnTo>
                      <a:pt x="561" y="366"/>
                    </a:lnTo>
                    <a:lnTo>
                      <a:pt x="566" y="356"/>
                    </a:lnTo>
                    <a:lnTo>
                      <a:pt x="570" y="357"/>
                    </a:lnTo>
                    <a:lnTo>
                      <a:pt x="575" y="352"/>
                    </a:lnTo>
                    <a:lnTo>
                      <a:pt x="582" y="346"/>
                    </a:lnTo>
                    <a:lnTo>
                      <a:pt x="586" y="326"/>
                    </a:lnTo>
                    <a:lnTo>
                      <a:pt x="590" y="321"/>
                    </a:lnTo>
                    <a:lnTo>
                      <a:pt x="595" y="343"/>
                    </a:lnTo>
                    <a:lnTo>
                      <a:pt x="600" y="312"/>
                    </a:lnTo>
                    <a:lnTo>
                      <a:pt x="606" y="316"/>
                    </a:lnTo>
                    <a:lnTo>
                      <a:pt x="611" y="311"/>
                    </a:lnTo>
                    <a:lnTo>
                      <a:pt x="615" y="310"/>
                    </a:lnTo>
                    <a:lnTo>
                      <a:pt x="620" y="309"/>
                    </a:lnTo>
                    <a:lnTo>
                      <a:pt x="625" y="307"/>
                    </a:lnTo>
                    <a:lnTo>
                      <a:pt x="629" y="292"/>
                    </a:lnTo>
                    <a:lnTo>
                      <a:pt x="634" y="314"/>
                    </a:lnTo>
                    <a:lnTo>
                      <a:pt x="638" y="298"/>
                    </a:lnTo>
                    <a:lnTo>
                      <a:pt x="644" y="309"/>
                    </a:lnTo>
                    <a:lnTo>
                      <a:pt x="651" y="324"/>
                    </a:lnTo>
                    <a:lnTo>
                      <a:pt x="658" y="300"/>
                    </a:lnTo>
                    <a:lnTo>
                      <a:pt x="662" y="286"/>
                    </a:lnTo>
                    <a:lnTo>
                      <a:pt x="667" y="292"/>
                    </a:lnTo>
                    <a:lnTo>
                      <a:pt x="672" y="317"/>
                    </a:lnTo>
                    <a:lnTo>
                      <a:pt x="679" y="317"/>
                    </a:lnTo>
                    <a:lnTo>
                      <a:pt x="684" y="302"/>
                    </a:lnTo>
                    <a:lnTo>
                      <a:pt x="688" y="308"/>
                    </a:lnTo>
                    <a:lnTo>
                      <a:pt x="693" y="312"/>
                    </a:lnTo>
                    <a:lnTo>
                      <a:pt x="698" y="349"/>
                    </a:lnTo>
                    <a:lnTo>
                      <a:pt x="704" y="332"/>
                    </a:lnTo>
                    <a:lnTo>
                      <a:pt x="711" y="321"/>
                    </a:lnTo>
                    <a:lnTo>
                      <a:pt x="716" y="326"/>
                    </a:lnTo>
                    <a:lnTo>
                      <a:pt x="720" y="316"/>
                    </a:lnTo>
                    <a:lnTo>
                      <a:pt x="726" y="346"/>
                    </a:lnTo>
                    <a:lnTo>
                      <a:pt x="733" y="332"/>
                    </a:lnTo>
                    <a:lnTo>
                      <a:pt x="739" y="335"/>
                    </a:lnTo>
                    <a:lnTo>
                      <a:pt x="743" y="326"/>
                    </a:lnTo>
                    <a:lnTo>
                      <a:pt x="749" y="313"/>
                    </a:lnTo>
                    <a:lnTo>
                      <a:pt x="755" y="324"/>
                    </a:lnTo>
                    <a:lnTo>
                      <a:pt x="760" y="327"/>
                    </a:lnTo>
                    <a:lnTo>
                      <a:pt x="766" y="330"/>
                    </a:lnTo>
                    <a:lnTo>
                      <a:pt x="771" y="318"/>
                    </a:lnTo>
                    <a:lnTo>
                      <a:pt x="776" y="331"/>
                    </a:lnTo>
                    <a:lnTo>
                      <a:pt x="781" y="315"/>
                    </a:lnTo>
                    <a:lnTo>
                      <a:pt x="786" y="306"/>
                    </a:lnTo>
                    <a:lnTo>
                      <a:pt x="792" y="301"/>
                    </a:lnTo>
                    <a:lnTo>
                      <a:pt x="796" y="288"/>
                    </a:lnTo>
                    <a:lnTo>
                      <a:pt x="800" y="301"/>
                    </a:lnTo>
                    <a:lnTo>
                      <a:pt x="805" y="291"/>
                    </a:lnTo>
                    <a:lnTo>
                      <a:pt x="810" y="262"/>
                    </a:lnTo>
                    <a:lnTo>
                      <a:pt x="817" y="312"/>
                    </a:lnTo>
                    <a:lnTo>
                      <a:pt x="821" y="257"/>
                    </a:lnTo>
                    <a:lnTo>
                      <a:pt x="825" y="271"/>
                    </a:lnTo>
                    <a:lnTo>
                      <a:pt x="830" y="239"/>
                    </a:lnTo>
                    <a:lnTo>
                      <a:pt x="836" y="241"/>
                    </a:lnTo>
                    <a:lnTo>
                      <a:pt x="842" y="246"/>
                    </a:lnTo>
                    <a:lnTo>
                      <a:pt x="847" y="254"/>
                    </a:lnTo>
                    <a:lnTo>
                      <a:pt x="852" y="220"/>
                    </a:lnTo>
                    <a:lnTo>
                      <a:pt x="856" y="222"/>
                    </a:lnTo>
                    <a:lnTo>
                      <a:pt x="861" y="237"/>
                    </a:lnTo>
                    <a:lnTo>
                      <a:pt x="866" y="206"/>
                    </a:lnTo>
                    <a:lnTo>
                      <a:pt x="870" y="190"/>
                    </a:lnTo>
                    <a:lnTo>
                      <a:pt x="874" y="208"/>
                    </a:lnTo>
                    <a:lnTo>
                      <a:pt x="879" y="182"/>
                    </a:lnTo>
                    <a:lnTo>
                      <a:pt x="884" y="184"/>
                    </a:lnTo>
                    <a:lnTo>
                      <a:pt x="889" y="187"/>
                    </a:lnTo>
                    <a:lnTo>
                      <a:pt x="893" y="181"/>
                    </a:lnTo>
                    <a:lnTo>
                      <a:pt x="898" y="188"/>
                    </a:lnTo>
                    <a:lnTo>
                      <a:pt x="904" y="159"/>
                    </a:lnTo>
                    <a:lnTo>
                      <a:pt x="910" y="161"/>
                    </a:lnTo>
                    <a:lnTo>
                      <a:pt x="916" y="146"/>
                    </a:lnTo>
                    <a:lnTo>
                      <a:pt x="920" y="152"/>
                    </a:lnTo>
                    <a:lnTo>
                      <a:pt x="926" y="122"/>
                    </a:lnTo>
                    <a:lnTo>
                      <a:pt x="931" y="108"/>
                    </a:lnTo>
                    <a:lnTo>
                      <a:pt x="938" y="102"/>
                    </a:lnTo>
                    <a:lnTo>
                      <a:pt x="944" y="94"/>
                    </a:lnTo>
                    <a:lnTo>
                      <a:pt x="949" y="108"/>
                    </a:lnTo>
                    <a:lnTo>
                      <a:pt x="953" y="93"/>
                    </a:lnTo>
                    <a:lnTo>
                      <a:pt x="959" y="81"/>
                    </a:lnTo>
                    <a:lnTo>
                      <a:pt x="966" y="73"/>
                    </a:lnTo>
                    <a:lnTo>
                      <a:pt x="973" y="63"/>
                    </a:lnTo>
                    <a:lnTo>
                      <a:pt x="978" y="62"/>
                    </a:lnTo>
                    <a:lnTo>
                      <a:pt x="983" y="39"/>
                    </a:lnTo>
                    <a:lnTo>
                      <a:pt x="988" y="36"/>
                    </a:lnTo>
                    <a:lnTo>
                      <a:pt x="994" y="0"/>
                    </a:lnTo>
                    <a:lnTo>
                      <a:pt x="1000" y="17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48">
                <a:extLst>
                  <a:ext uri="{FF2B5EF4-FFF2-40B4-BE49-F238E27FC236}">
                    <a16:creationId xmlns:a16="http://schemas.microsoft.com/office/drawing/2014/main" xmlns="" id="{055C3232-E131-4630-8E4E-1B28B8A8A2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8" y="1035"/>
                <a:ext cx="365" cy="493"/>
              </a:xfrm>
              <a:custGeom>
                <a:avLst/>
                <a:gdLst>
                  <a:gd name="T0" fmla="*/ 5 w 454"/>
                  <a:gd name="T1" fmla="*/ 589 h 615"/>
                  <a:gd name="T2" fmla="*/ 16 w 454"/>
                  <a:gd name="T3" fmla="*/ 584 h 615"/>
                  <a:gd name="T4" fmla="*/ 28 w 454"/>
                  <a:gd name="T5" fmla="*/ 540 h 615"/>
                  <a:gd name="T6" fmla="*/ 38 w 454"/>
                  <a:gd name="T7" fmla="*/ 531 h 615"/>
                  <a:gd name="T8" fmla="*/ 50 w 454"/>
                  <a:gd name="T9" fmla="*/ 510 h 615"/>
                  <a:gd name="T10" fmla="*/ 60 w 454"/>
                  <a:gd name="T11" fmla="*/ 498 h 615"/>
                  <a:gd name="T12" fmla="*/ 69 w 454"/>
                  <a:gd name="T13" fmla="*/ 483 h 615"/>
                  <a:gd name="T14" fmla="*/ 80 w 454"/>
                  <a:gd name="T15" fmla="*/ 439 h 615"/>
                  <a:gd name="T16" fmla="*/ 88 w 454"/>
                  <a:gd name="T17" fmla="*/ 445 h 615"/>
                  <a:gd name="T18" fmla="*/ 98 w 454"/>
                  <a:gd name="T19" fmla="*/ 401 h 615"/>
                  <a:gd name="T20" fmla="*/ 107 w 454"/>
                  <a:gd name="T21" fmla="*/ 396 h 615"/>
                  <a:gd name="T22" fmla="*/ 117 w 454"/>
                  <a:gd name="T23" fmla="*/ 413 h 615"/>
                  <a:gd name="T24" fmla="*/ 129 w 454"/>
                  <a:gd name="T25" fmla="*/ 383 h 615"/>
                  <a:gd name="T26" fmla="*/ 138 w 454"/>
                  <a:gd name="T27" fmla="*/ 358 h 615"/>
                  <a:gd name="T28" fmla="*/ 150 w 454"/>
                  <a:gd name="T29" fmla="*/ 368 h 615"/>
                  <a:gd name="T30" fmla="*/ 160 w 454"/>
                  <a:gd name="T31" fmla="*/ 302 h 615"/>
                  <a:gd name="T32" fmla="*/ 170 w 454"/>
                  <a:gd name="T33" fmla="*/ 306 h 615"/>
                  <a:gd name="T34" fmla="*/ 181 w 454"/>
                  <a:gd name="T35" fmla="*/ 262 h 615"/>
                  <a:gd name="T36" fmla="*/ 189 w 454"/>
                  <a:gd name="T37" fmla="*/ 269 h 615"/>
                  <a:gd name="T38" fmla="*/ 199 w 454"/>
                  <a:gd name="T39" fmla="*/ 219 h 615"/>
                  <a:gd name="T40" fmla="*/ 211 w 454"/>
                  <a:gd name="T41" fmla="*/ 225 h 615"/>
                  <a:gd name="T42" fmla="*/ 222 w 454"/>
                  <a:gd name="T43" fmla="*/ 227 h 615"/>
                  <a:gd name="T44" fmla="*/ 234 w 454"/>
                  <a:gd name="T45" fmla="*/ 224 h 615"/>
                  <a:gd name="T46" fmla="*/ 244 w 454"/>
                  <a:gd name="T47" fmla="*/ 181 h 615"/>
                  <a:gd name="T48" fmla="*/ 256 w 454"/>
                  <a:gd name="T49" fmla="*/ 153 h 615"/>
                  <a:gd name="T50" fmla="*/ 268 w 454"/>
                  <a:gd name="T51" fmla="*/ 169 h 615"/>
                  <a:gd name="T52" fmla="*/ 279 w 454"/>
                  <a:gd name="T53" fmla="*/ 153 h 615"/>
                  <a:gd name="T54" fmla="*/ 291 w 454"/>
                  <a:gd name="T55" fmla="*/ 118 h 615"/>
                  <a:gd name="T56" fmla="*/ 301 w 454"/>
                  <a:gd name="T57" fmla="*/ 165 h 615"/>
                  <a:gd name="T58" fmla="*/ 314 w 454"/>
                  <a:gd name="T59" fmla="*/ 121 h 615"/>
                  <a:gd name="T60" fmla="*/ 324 w 454"/>
                  <a:gd name="T61" fmla="*/ 138 h 615"/>
                  <a:gd name="T62" fmla="*/ 334 w 454"/>
                  <a:gd name="T63" fmla="*/ 92 h 615"/>
                  <a:gd name="T64" fmla="*/ 346 w 454"/>
                  <a:gd name="T65" fmla="*/ 52 h 615"/>
                  <a:gd name="T66" fmla="*/ 354 w 454"/>
                  <a:gd name="T67" fmla="*/ 120 h 615"/>
                  <a:gd name="T68" fmla="*/ 365 w 454"/>
                  <a:gd name="T69" fmla="*/ 75 h 615"/>
                  <a:gd name="T70" fmla="*/ 375 w 454"/>
                  <a:gd name="T71" fmla="*/ 45 h 615"/>
                  <a:gd name="T72" fmla="*/ 385 w 454"/>
                  <a:gd name="T73" fmla="*/ 78 h 615"/>
                  <a:gd name="T74" fmla="*/ 396 w 454"/>
                  <a:gd name="T75" fmla="*/ 10 h 615"/>
                  <a:gd name="T76" fmla="*/ 405 w 454"/>
                  <a:gd name="T77" fmla="*/ 0 h 615"/>
                  <a:gd name="T78" fmla="*/ 416 w 454"/>
                  <a:gd name="T79" fmla="*/ 79 h 615"/>
                  <a:gd name="T80" fmla="*/ 426 w 454"/>
                  <a:gd name="T81" fmla="*/ 21 h 615"/>
                  <a:gd name="T82" fmla="*/ 434 w 454"/>
                  <a:gd name="T83" fmla="*/ 27 h 615"/>
                  <a:gd name="T84" fmla="*/ 446 w 454"/>
                  <a:gd name="T85" fmla="*/ 34 h 615"/>
                  <a:gd name="T86" fmla="*/ 454 w 454"/>
                  <a:gd name="T87" fmla="*/ 5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54" h="615">
                    <a:moveTo>
                      <a:pt x="0" y="615"/>
                    </a:moveTo>
                    <a:lnTo>
                      <a:pt x="5" y="589"/>
                    </a:lnTo>
                    <a:lnTo>
                      <a:pt x="11" y="593"/>
                    </a:lnTo>
                    <a:lnTo>
                      <a:pt x="16" y="584"/>
                    </a:lnTo>
                    <a:lnTo>
                      <a:pt x="23" y="566"/>
                    </a:lnTo>
                    <a:lnTo>
                      <a:pt x="28" y="540"/>
                    </a:lnTo>
                    <a:lnTo>
                      <a:pt x="33" y="564"/>
                    </a:lnTo>
                    <a:lnTo>
                      <a:pt x="38" y="531"/>
                    </a:lnTo>
                    <a:lnTo>
                      <a:pt x="44" y="542"/>
                    </a:lnTo>
                    <a:lnTo>
                      <a:pt x="50" y="510"/>
                    </a:lnTo>
                    <a:lnTo>
                      <a:pt x="55" y="527"/>
                    </a:lnTo>
                    <a:lnTo>
                      <a:pt x="60" y="498"/>
                    </a:lnTo>
                    <a:lnTo>
                      <a:pt x="64" y="467"/>
                    </a:lnTo>
                    <a:lnTo>
                      <a:pt x="69" y="483"/>
                    </a:lnTo>
                    <a:lnTo>
                      <a:pt x="75" y="476"/>
                    </a:lnTo>
                    <a:lnTo>
                      <a:pt x="80" y="439"/>
                    </a:lnTo>
                    <a:lnTo>
                      <a:pt x="84" y="441"/>
                    </a:lnTo>
                    <a:lnTo>
                      <a:pt x="88" y="445"/>
                    </a:lnTo>
                    <a:lnTo>
                      <a:pt x="93" y="431"/>
                    </a:lnTo>
                    <a:lnTo>
                      <a:pt x="98" y="401"/>
                    </a:lnTo>
                    <a:lnTo>
                      <a:pt x="103" y="427"/>
                    </a:lnTo>
                    <a:lnTo>
                      <a:pt x="107" y="396"/>
                    </a:lnTo>
                    <a:lnTo>
                      <a:pt x="112" y="391"/>
                    </a:lnTo>
                    <a:lnTo>
                      <a:pt x="117" y="413"/>
                    </a:lnTo>
                    <a:lnTo>
                      <a:pt x="123" y="382"/>
                    </a:lnTo>
                    <a:lnTo>
                      <a:pt x="129" y="383"/>
                    </a:lnTo>
                    <a:lnTo>
                      <a:pt x="134" y="383"/>
                    </a:lnTo>
                    <a:lnTo>
                      <a:pt x="138" y="358"/>
                    </a:lnTo>
                    <a:lnTo>
                      <a:pt x="145" y="351"/>
                    </a:lnTo>
                    <a:lnTo>
                      <a:pt x="150" y="368"/>
                    </a:lnTo>
                    <a:lnTo>
                      <a:pt x="156" y="319"/>
                    </a:lnTo>
                    <a:lnTo>
                      <a:pt x="160" y="302"/>
                    </a:lnTo>
                    <a:lnTo>
                      <a:pt x="165" y="302"/>
                    </a:lnTo>
                    <a:lnTo>
                      <a:pt x="170" y="306"/>
                    </a:lnTo>
                    <a:lnTo>
                      <a:pt x="176" y="300"/>
                    </a:lnTo>
                    <a:lnTo>
                      <a:pt x="181" y="262"/>
                    </a:lnTo>
                    <a:lnTo>
                      <a:pt x="185" y="302"/>
                    </a:lnTo>
                    <a:lnTo>
                      <a:pt x="189" y="269"/>
                    </a:lnTo>
                    <a:lnTo>
                      <a:pt x="195" y="235"/>
                    </a:lnTo>
                    <a:lnTo>
                      <a:pt x="199" y="219"/>
                    </a:lnTo>
                    <a:lnTo>
                      <a:pt x="207" y="268"/>
                    </a:lnTo>
                    <a:lnTo>
                      <a:pt x="211" y="225"/>
                    </a:lnTo>
                    <a:lnTo>
                      <a:pt x="216" y="280"/>
                    </a:lnTo>
                    <a:lnTo>
                      <a:pt x="222" y="227"/>
                    </a:lnTo>
                    <a:lnTo>
                      <a:pt x="228" y="206"/>
                    </a:lnTo>
                    <a:lnTo>
                      <a:pt x="234" y="224"/>
                    </a:lnTo>
                    <a:lnTo>
                      <a:pt x="239" y="156"/>
                    </a:lnTo>
                    <a:lnTo>
                      <a:pt x="244" y="181"/>
                    </a:lnTo>
                    <a:lnTo>
                      <a:pt x="250" y="202"/>
                    </a:lnTo>
                    <a:lnTo>
                      <a:pt x="256" y="153"/>
                    </a:lnTo>
                    <a:lnTo>
                      <a:pt x="262" y="137"/>
                    </a:lnTo>
                    <a:lnTo>
                      <a:pt x="268" y="169"/>
                    </a:lnTo>
                    <a:lnTo>
                      <a:pt x="273" y="147"/>
                    </a:lnTo>
                    <a:lnTo>
                      <a:pt x="279" y="153"/>
                    </a:lnTo>
                    <a:lnTo>
                      <a:pt x="285" y="144"/>
                    </a:lnTo>
                    <a:lnTo>
                      <a:pt x="291" y="118"/>
                    </a:lnTo>
                    <a:lnTo>
                      <a:pt x="297" y="119"/>
                    </a:lnTo>
                    <a:lnTo>
                      <a:pt x="301" y="165"/>
                    </a:lnTo>
                    <a:lnTo>
                      <a:pt x="308" y="83"/>
                    </a:lnTo>
                    <a:lnTo>
                      <a:pt x="314" y="121"/>
                    </a:lnTo>
                    <a:lnTo>
                      <a:pt x="320" y="151"/>
                    </a:lnTo>
                    <a:lnTo>
                      <a:pt x="324" y="138"/>
                    </a:lnTo>
                    <a:lnTo>
                      <a:pt x="328" y="126"/>
                    </a:lnTo>
                    <a:lnTo>
                      <a:pt x="334" y="92"/>
                    </a:lnTo>
                    <a:lnTo>
                      <a:pt x="340" y="121"/>
                    </a:lnTo>
                    <a:lnTo>
                      <a:pt x="346" y="52"/>
                    </a:lnTo>
                    <a:lnTo>
                      <a:pt x="350" y="43"/>
                    </a:lnTo>
                    <a:lnTo>
                      <a:pt x="354" y="120"/>
                    </a:lnTo>
                    <a:lnTo>
                      <a:pt x="359" y="67"/>
                    </a:lnTo>
                    <a:lnTo>
                      <a:pt x="365" y="75"/>
                    </a:lnTo>
                    <a:lnTo>
                      <a:pt x="371" y="92"/>
                    </a:lnTo>
                    <a:lnTo>
                      <a:pt x="375" y="45"/>
                    </a:lnTo>
                    <a:lnTo>
                      <a:pt x="379" y="21"/>
                    </a:lnTo>
                    <a:lnTo>
                      <a:pt x="385" y="78"/>
                    </a:lnTo>
                    <a:lnTo>
                      <a:pt x="391" y="26"/>
                    </a:lnTo>
                    <a:lnTo>
                      <a:pt x="396" y="10"/>
                    </a:lnTo>
                    <a:lnTo>
                      <a:pt x="400" y="20"/>
                    </a:lnTo>
                    <a:lnTo>
                      <a:pt x="405" y="0"/>
                    </a:lnTo>
                    <a:lnTo>
                      <a:pt x="410" y="37"/>
                    </a:lnTo>
                    <a:lnTo>
                      <a:pt x="416" y="79"/>
                    </a:lnTo>
                    <a:lnTo>
                      <a:pt x="421" y="25"/>
                    </a:lnTo>
                    <a:lnTo>
                      <a:pt x="426" y="21"/>
                    </a:lnTo>
                    <a:lnTo>
                      <a:pt x="430" y="34"/>
                    </a:lnTo>
                    <a:lnTo>
                      <a:pt x="434" y="27"/>
                    </a:lnTo>
                    <a:lnTo>
                      <a:pt x="440" y="72"/>
                    </a:lnTo>
                    <a:lnTo>
                      <a:pt x="446" y="34"/>
                    </a:lnTo>
                    <a:lnTo>
                      <a:pt x="450" y="19"/>
                    </a:lnTo>
                    <a:lnTo>
                      <a:pt x="454" y="55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49">
                <a:extLst>
                  <a:ext uri="{FF2B5EF4-FFF2-40B4-BE49-F238E27FC236}">
                    <a16:creationId xmlns:a16="http://schemas.microsoft.com/office/drawing/2014/main" xmlns="" id="{711A8E80-76E0-457B-8855-679D88FBE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0" y="2311"/>
                <a:ext cx="762" cy="1290"/>
              </a:xfrm>
              <a:custGeom>
                <a:avLst/>
                <a:gdLst>
                  <a:gd name="T0" fmla="*/ 7 w 951"/>
                  <a:gd name="T1" fmla="*/ 1594 h 1607"/>
                  <a:gd name="T2" fmla="*/ 26 w 951"/>
                  <a:gd name="T3" fmla="*/ 1595 h 1607"/>
                  <a:gd name="T4" fmla="*/ 46 w 951"/>
                  <a:gd name="T5" fmla="*/ 1596 h 1607"/>
                  <a:gd name="T6" fmla="*/ 64 w 951"/>
                  <a:gd name="T7" fmla="*/ 1590 h 1607"/>
                  <a:gd name="T8" fmla="*/ 84 w 951"/>
                  <a:gd name="T9" fmla="*/ 1594 h 1607"/>
                  <a:gd name="T10" fmla="*/ 104 w 951"/>
                  <a:gd name="T11" fmla="*/ 1591 h 1607"/>
                  <a:gd name="T12" fmla="*/ 124 w 951"/>
                  <a:gd name="T13" fmla="*/ 1586 h 1607"/>
                  <a:gd name="T14" fmla="*/ 143 w 951"/>
                  <a:gd name="T15" fmla="*/ 1571 h 1607"/>
                  <a:gd name="T16" fmla="*/ 163 w 951"/>
                  <a:gd name="T17" fmla="*/ 1561 h 1607"/>
                  <a:gd name="T18" fmla="*/ 181 w 951"/>
                  <a:gd name="T19" fmla="*/ 1571 h 1607"/>
                  <a:gd name="T20" fmla="*/ 199 w 951"/>
                  <a:gd name="T21" fmla="*/ 1568 h 1607"/>
                  <a:gd name="T22" fmla="*/ 217 w 951"/>
                  <a:gd name="T23" fmla="*/ 1563 h 1607"/>
                  <a:gd name="T24" fmla="*/ 235 w 951"/>
                  <a:gd name="T25" fmla="*/ 1553 h 1607"/>
                  <a:gd name="T26" fmla="*/ 257 w 951"/>
                  <a:gd name="T27" fmla="*/ 1555 h 1607"/>
                  <a:gd name="T28" fmla="*/ 277 w 951"/>
                  <a:gd name="T29" fmla="*/ 1548 h 1607"/>
                  <a:gd name="T30" fmla="*/ 298 w 951"/>
                  <a:gd name="T31" fmla="*/ 1541 h 1607"/>
                  <a:gd name="T32" fmla="*/ 319 w 951"/>
                  <a:gd name="T33" fmla="*/ 1531 h 1607"/>
                  <a:gd name="T34" fmla="*/ 338 w 951"/>
                  <a:gd name="T35" fmla="*/ 1496 h 1607"/>
                  <a:gd name="T36" fmla="*/ 359 w 951"/>
                  <a:gd name="T37" fmla="*/ 1470 h 1607"/>
                  <a:gd name="T38" fmla="*/ 378 w 951"/>
                  <a:gd name="T39" fmla="*/ 1316 h 1607"/>
                  <a:gd name="T40" fmla="*/ 398 w 951"/>
                  <a:gd name="T41" fmla="*/ 1051 h 1607"/>
                  <a:gd name="T42" fmla="*/ 416 w 951"/>
                  <a:gd name="T43" fmla="*/ 691 h 1607"/>
                  <a:gd name="T44" fmla="*/ 435 w 951"/>
                  <a:gd name="T45" fmla="*/ 648 h 1607"/>
                  <a:gd name="T46" fmla="*/ 454 w 951"/>
                  <a:gd name="T47" fmla="*/ 363 h 1607"/>
                  <a:gd name="T48" fmla="*/ 473 w 951"/>
                  <a:gd name="T49" fmla="*/ 310 h 1607"/>
                  <a:gd name="T50" fmla="*/ 491 w 951"/>
                  <a:gd name="T51" fmla="*/ 470 h 1607"/>
                  <a:gd name="T52" fmla="*/ 511 w 951"/>
                  <a:gd name="T53" fmla="*/ 440 h 1607"/>
                  <a:gd name="T54" fmla="*/ 530 w 951"/>
                  <a:gd name="T55" fmla="*/ 618 h 1607"/>
                  <a:gd name="T56" fmla="*/ 550 w 951"/>
                  <a:gd name="T57" fmla="*/ 597 h 1607"/>
                  <a:gd name="T58" fmla="*/ 569 w 951"/>
                  <a:gd name="T59" fmla="*/ 152 h 1607"/>
                  <a:gd name="T60" fmla="*/ 590 w 951"/>
                  <a:gd name="T61" fmla="*/ 81 h 1607"/>
                  <a:gd name="T62" fmla="*/ 611 w 951"/>
                  <a:gd name="T63" fmla="*/ 349 h 1607"/>
                  <a:gd name="T64" fmla="*/ 629 w 951"/>
                  <a:gd name="T65" fmla="*/ 479 h 1607"/>
                  <a:gd name="T66" fmla="*/ 651 w 951"/>
                  <a:gd name="T67" fmla="*/ 750 h 1607"/>
                  <a:gd name="T68" fmla="*/ 670 w 951"/>
                  <a:gd name="T69" fmla="*/ 974 h 1607"/>
                  <a:gd name="T70" fmla="*/ 688 w 951"/>
                  <a:gd name="T71" fmla="*/ 1122 h 1607"/>
                  <a:gd name="T72" fmla="*/ 706 w 951"/>
                  <a:gd name="T73" fmla="*/ 1225 h 1607"/>
                  <a:gd name="T74" fmla="*/ 725 w 951"/>
                  <a:gd name="T75" fmla="*/ 1277 h 1607"/>
                  <a:gd name="T76" fmla="*/ 743 w 951"/>
                  <a:gd name="T77" fmla="*/ 1334 h 1607"/>
                  <a:gd name="T78" fmla="*/ 763 w 951"/>
                  <a:gd name="T79" fmla="*/ 1392 h 1607"/>
                  <a:gd name="T80" fmla="*/ 785 w 951"/>
                  <a:gd name="T81" fmla="*/ 1427 h 1607"/>
                  <a:gd name="T82" fmla="*/ 806 w 951"/>
                  <a:gd name="T83" fmla="*/ 1451 h 1607"/>
                  <a:gd name="T84" fmla="*/ 827 w 951"/>
                  <a:gd name="T85" fmla="*/ 1476 h 1607"/>
                  <a:gd name="T86" fmla="*/ 849 w 951"/>
                  <a:gd name="T87" fmla="*/ 1486 h 1607"/>
                  <a:gd name="T88" fmla="*/ 871 w 951"/>
                  <a:gd name="T89" fmla="*/ 1488 h 1607"/>
                  <a:gd name="T90" fmla="*/ 892 w 951"/>
                  <a:gd name="T91" fmla="*/ 1410 h 1607"/>
                  <a:gd name="T92" fmla="*/ 912 w 951"/>
                  <a:gd name="T93" fmla="*/ 1273 h 1607"/>
                  <a:gd name="T94" fmla="*/ 933 w 951"/>
                  <a:gd name="T95" fmla="*/ 1228 h 1607"/>
                  <a:gd name="T96" fmla="*/ 951 w 951"/>
                  <a:gd name="T97" fmla="*/ 1228 h 1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51" h="1607">
                    <a:moveTo>
                      <a:pt x="0" y="1598"/>
                    </a:moveTo>
                    <a:lnTo>
                      <a:pt x="1" y="1604"/>
                    </a:lnTo>
                    <a:lnTo>
                      <a:pt x="4" y="1606"/>
                    </a:lnTo>
                    <a:lnTo>
                      <a:pt x="7" y="1594"/>
                    </a:lnTo>
                    <a:lnTo>
                      <a:pt x="12" y="1603"/>
                    </a:lnTo>
                    <a:lnTo>
                      <a:pt x="16" y="1604"/>
                    </a:lnTo>
                    <a:lnTo>
                      <a:pt x="20" y="1607"/>
                    </a:lnTo>
                    <a:lnTo>
                      <a:pt x="26" y="1595"/>
                    </a:lnTo>
                    <a:lnTo>
                      <a:pt x="32" y="1598"/>
                    </a:lnTo>
                    <a:lnTo>
                      <a:pt x="37" y="1602"/>
                    </a:lnTo>
                    <a:lnTo>
                      <a:pt x="41" y="1606"/>
                    </a:lnTo>
                    <a:lnTo>
                      <a:pt x="46" y="1596"/>
                    </a:lnTo>
                    <a:lnTo>
                      <a:pt x="51" y="1599"/>
                    </a:lnTo>
                    <a:lnTo>
                      <a:pt x="57" y="1603"/>
                    </a:lnTo>
                    <a:lnTo>
                      <a:pt x="62" y="1602"/>
                    </a:lnTo>
                    <a:lnTo>
                      <a:pt x="64" y="1590"/>
                    </a:lnTo>
                    <a:lnTo>
                      <a:pt x="69" y="1600"/>
                    </a:lnTo>
                    <a:lnTo>
                      <a:pt x="74" y="1605"/>
                    </a:lnTo>
                    <a:lnTo>
                      <a:pt x="79" y="1595"/>
                    </a:lnTo>
                    <a:lnTo>
                      <a:pt x="84" y="1594"/>
                    </a:lnTo>
                    <a:lnTo>
                      <a:pt x="88" y="1606"/>
                    </a:lnTo>
                    <a:lnTo>
                      <a:pt x="93" y="1597"/>
                    </a:lnTo>
                    <a:lnTo>
                      <a:pt x="98" y="1584"/>
                    </a:lnTo>
                    <a:lnTo>
                      <a:pt x="104" y="1591"/>
                    </a:lnTo>
                    <a:lnTo>
                      <a:pt x="109" y="1582"/>
                    </a:lnTo>
                    <a:lnTo>
                      <a:pt x="113" y="1585"/>
                    </a:lnTo>
                    <a:lnTo>
                      <a:pt x="118" y="1588"/>
                    </a:lnTo>
                    <a:lnTo>
                      <a:pt x="124" y="1586"/>
                    </a:lnTo>
                    <a:lnTo>
                      <a:pt x="129" y="1587"/>
                    </a:lnTo>
                    <a:lnTo>
                      <a:pt x="135" y="1583"/>
                    </a:lnTo>
                    <a:lnTo>
                      <a:pt x="139" y="1594"/>
                    </a:lnTo>
                    <a:lnTo>
                      <a:pt x="143" y="1571"/>
                    </a:lnTo>
                    <a:lnTo>
                      <a:pt x="148" y="1576"/>
                    </a:lnTo>
                    <a:lnTo>
                      <a:pt x="153" y="1564"/>
                    </a:lnTo>
                    <a:lnTo>
                      <a:pt x="159" y="1579"/>
                    </a:lnTo>
                    <a:lnTo>
                      <a:pt x="163" y="1561"/>
                    </a:lnTo>
                    <a:lnTo>
                      <a:pt x="166" y="1565"/>
                    </a:lnTo>
                    <a:lnTo>
                      <a:pt x="172" y="1579"/>
                    </a:lnTo>
                    <a:lnTo>
                      <a:pt x="177" y="1575"/>
                    </a:lnTo>
                    <a:lnTo>
                      <a:pt x="181" y="1571"/>
                    </a:lnTo>
                    <a:lnTo>
                      <a:pt x="185" y="1571"/>
                    </a:lnTo>
                    <a:lnTo>
                      <a:pt x="189" y="1561"/>
                    </a:lnTo>
                    <a:lnTo>
                      <a:pt x="194" y="1559"/>
                    </a:lnTo>
                    <a:lnTo>
                      <a:pt x="199" y="1568"/>
                    </a:lnTo>
                    <a:lnTo>
                      <a:pt x="205" y="1548"/>
                    </a:lnTo>
                    <a:lnTo>
                      <a:pt x="208" y="1564"/>
                    </a:lnTo>
                    <a:lnTo>
                      <a:pt x="213" y="1569"/>
                    </a:lnTo>
                    <a:lnTo>
                      <a:pt x="217" y="1563"/>
                    </a:lnTo>
                    <a:lnTo>
                      <a:pt x="222" y="1565"/>
                    </a:lnTo>
                    <a:lnTo>
                      <a:pt x="227" y="1565"/>
                    </a:lnTo>
                    <a:lnTo>
                      <a:pt x="231" y="1563"/>
                    </a:lnTo>
                    <a:lnTo>
                      <a:pt x="235" y="1553"/>
                    </a:lnTo>
                    <a:lnTo>
                      <a:pt x="241" y="1543"/>
                    </a:lnTo>
                    <a:lnTo>
                      <a:pt x="246" y="1555"/>
                    </a:lnTo>
                    <a:lnTo>
                      <a:pt x="252" y="1554"/>
                    </a:lnTo>
                    <a:lnTo>
                      <a:pt x="257" y="1555"/>
                    </a:lnTo>
                    <a:lnTo>
                      <a:pt x="261" y="1554"/>
                    </a:lnTo>
                    <a:lnTo>
                      <a:pt x="266" y="1531"/>
                    </a:lnTo>
                    <a:lnTo>
                      <a:pt x="272" y="1548"/>
                    </a:lnTo>
                    <a:lnTo>
                      <a:pt x="277" y="1548"/>
                    </a:lnTo>
                    <a:lnTo>
                      <a:pt x="282" y="1569"/>
                    </a:lnTo>
                    <a:lnTo>
                      <a:pt x="286" y="1533"/>
                    </a:lnTo>
                    <a:lnTo>
                      <a:pt x="292" y="1539"/>
                    </a:lnTo>
                    <a:lnTo>
                      <a:pt x="298" y="1541"/>
                    </a:lnTo>
                    <a:lnTo>
                      <a:pt x="304" y="1520"/>
                    </a:lnTo>
                    <a:lnTo>
                      <a:pt x="308" y="1527"/>
                    </a:lnTo>
                    <a:lnTo>
                      <a:pt x="312" y="1532"/>
                    </a:lnTo>
                    <a:lnTo>
                      <a:pt x="319" y="1531"/>
                    </a:lnTo>
                    <a:lnTo>
                      <a:pt x="324" y="1525"/>
                    </a:lnTo>
                    <a:lnTo>
                      <a:pt x="329" y="1513"/>
                    </a:lnTo>
                    <a:lnTo>
                      <a:pt x="334" y="1521"/>
                    </a:lnTo>
                    <a:lnTo>
                      <a:pt x="338" y="1496"/>
                    </a:lnTo>
                    <a:lnTo>
                      <a:pt x="344" y="1495"/>
                    </a:lnTo>
                    <a:lnTo>
                      <a:pt x="349" y="1479"/>
                    </a:lnTo>
                    <a:lnTo>
                      <a:pt x="354" y="1453"/>
                    </a:lnTo>
                    <a:lnTo>
                      <a:pt x="359" y="1470"/>
                    </a:lnTo>
                    <a:lnTo>
                      <a:pt x="363" y="1451"/>
                    </a:lnTo>
                    <a:lnTo>
                      <a:pt x="368" y="1411"/>
                    </a:lnTo>
                    <a:lnTo>
                      <a:pt x="373" y="1362"/>
                    </a:lnTo>
                    <a:lnTo>
                      <a:pt x="378" y="1316"/>
                    </a:lnTo>
                    <a:lnTo>
                      <a:pt x="383" y="1237"/>
                    </a:lnTo>
                    <a:lnTo>
                      <a:pt x="388" y="1179"/>
                    </a:lnTo>
                    <a:lnTo>
                      <a:pt x="393" y="1070"/>
                    </a:lnTo>
                    <a:lnTo>
                      <a:pt x="398" y="1051"/>
                    </a:lnTo>
                    <a:lnTo>
                      <a:pt x="403" y="1019"/>
                    </a:lnTo>
                    <a:lnTo>
                      <a:pt x="406" y="937"/>
                    </a:lnTo>
                    <a:lnTo>
                      <a:pt x="411" y="870"/>
                    </a:lnTo>
                    <a:lnTo>
                      <a:pt x="416" y="691"/>
                    </a:lnTo>
                    <a:lnTo>
                      <a:pt x="422" y="671"/>
                    </a:lnTo>
                    <a:lnTo>
                      <a:pt x="427" y="626"/>
                    </a:lnTo>
                    <a:lnTo>
                      <a:pt x="430" y="627"/>
                    </a:lnTo>
                    <a:lnTo>
                      <a:pt x="435" y="648"/>
                    </a:lnTo>
                    <a:lnTo>
                      <a:pt x="440" y="546"/>
                    </a:lnTo>
                    <a:lnTo>
                      <a:pt x="445" y="477"/>
                    </a:lnTo>
                    <a:lnTo>
                      <a:pt x="450" y="439"/>
                    </a:lnTo>
                    <a:lnTo>
                      <a:pt x="454" y="363"/>
                    </a:lnTo>
                    <a:lnTo>
                      <a:pt x="459" y="264"/>
                    </a:lnTo>
                    <a:lnTo>
                      <a:pt x="464" y="226"/>
                    </a:lnTo>
                    <a:lnTo>
                      <a:pt x="469" y="252"/>
                    </a:lnTo>
                    <a:lnTo>
                      <a:pt x="473" y="310"/>
                    </a:lnTo>
                    <a:lnTo>
                      <a:pt x="477" y="390"/>
                    </a:lnTo>
                    <a:lnTo>
                      <a:pt x="481" y="446"/>
                    </a:lnTo>
                    <a:lnTo>
                      <a:pt x="487" y="491"/>
                    </a:lnTo>
                    <a:lnTo>
                      <a:pt x="491" y="470"/>
                    </a:lnTo>
                    <a:lnTo>
                      <a:pt x="495" y="528"/>
                    </a:lnTo>
                    <a:lnTo>
                      <a:pt x="499" y="455"/>
                    </a:lnTo>
                    <a:lnTo>
                      <a:pt x="504" y="462"/>
                    </a:lnTo>
                    <a:lnTo>
                      <a:pt x="511" y="440"/>
                    </a:lnTo>
                    <a:lnTo>
                      <a:pt x="516" y="492"/>
                    </a:lnTo>
                    <a:lnTo>
                      <a:pt x="520" y="521"/>
                    </a:lnTo>
                    <a:lnTo>
                      <a:pt x="526" y="542"/>
                    </a:lnTo>
                    <a:lnTo>
                      <a:pt x="530" y="618"/>
                    </a:lnTo>
                    <a:lnTo>
                      <a:pt x="535" y="595"/>
                    </a:lnTo>
                    <a:lnTo>
                      <a:pt x="541" y="568"/>
                    </a:lnTo>
                    <a:lnTo>
                      <a:pt x="545" y="608"/>
                    </a:lnTo>
                    <a:lnTo>
                      <a:pt x="550" y="597"/>
                    </a:lnTo>
                    <a:lnTo>
                      <a:pt x="554" y="462"/>
                    </a:lnTo>
                    <a:lnTo>
                      <a:pt x="559" y="435"/>
                    </a:lnTo>
                    <a:lnTo>
                      <a:pt x="564" y="256"/>
                    </a:lnTo>
                    <a:lnTo>
                      <a:pt x="569" y="152"/>
                    </a:lnTo>
                    <a:lnTo>
                      <a:pt x="574" y="61"/>
                    </a:lnTo>
                    <a:lnTo>
                      <a:pt x="578" y="0"/>
                    </a:lnTo>
                    <a:lnTo>
                      <a:pt x="583" y="29"/>
                    </a:lnTo>
                    <a:lnTo>
                      <a:pt x="590" y="81"/>
                    </a:lnTo>
                    <a:lnTo>
                      <a:pt x="594" y="191"/>
                    </a:lnTo>
                    <a:lnTo>
                      <a:pt x="599" y="268"/>
                    </a:lnTo>
                    <a:lnTo>
                      <a:pt x="604" y="293"/>
                    </a:lnTo>
                    <a:lnTo>
                      <a:pt x="611" y="349"/>
                    </a:lnTo>
                    <a:lnTo>
                      <a:pt x="616" y="381"/>
                    </a:lnTo>
                    <a:lnTo>
                      <a:pt x="620" y="392"/>
                    </a:lnTo>
                    <a:lnTo>
                      <a:pt x="625" y="429"/>
                    </a:lnTo>
                    <a:lnTo>
                      <a:pt x="629" y="479"/>
                    </a:lnTo>
                    <a:lnTo>
                      <a:pt x="636" y="531"/>
                    </a:lnTo>
                    <a:lnTo>
                      <a:pt x="641" y="636"/>
                    </a:lnTo>
                    <a:lnTo>
                      <a:pt x="647" y="727"/>
                    </a:lnTo>
                    <a:lnTo>
                      <a:pt x="651" y="750"/>
                    </a:lnTo>
                    <a:lnTo>
                      <a:pt x="655" y="821"/>
                    </a:lnTo>
                    <a:lnTo>
                      <a:pt x="660" y="858"/>
                    </a:lnTo>
                    <a:lnTo>
                      <a:pt x="665" y="907"/>
                    </a:lnTo>
                    <a:lnTo>
                      <a:pt x="670" y="974"/>
                    </a:lnTo>
                    <a:lnTo>
                      <a:pt x="675" y="995"/>
                    </a:lnTo>
                    <a:lnTo>
                      <a:pt x="679" y="1024"/>
                    </a:lnTo>
                    <a:lnTo>
                      <a:pt x="683" y="1049"/>
                    </a:lnTo>
                    <a:lnTo>
                      <a:pt x="688" y="1122"/>
                    </a:lnTo>
                    <a:lnTo>
                      <a:pt x="692" y="1121"/>
                    </a:lnTo>
                    <a:lnTo>
                      <a:pt x="696" y="1166"/>
                    </a:lnTo>
                    <a:lnTo>
                      <a:pt x="700" y="1186"/>
                    </a:lnTo>
                    <a:lnTo>
                      <a:pt x="706" y="1225"/>
                    </a:lnTo>
                    <a:lnTo>
                      <a:pt x="712" y="1251"/>
                    </a:lnTo>
                    <a:lnTo>
                      <a:pt x="717" y="1257"/>
                    </a:lnTo>
                    <a:lnTo>
                      <a:pt x="721" y="1269"/>
                    </a:lnTo>
                    <a:lnTo>
                      <a:pt x="725" y="1277"/>
                    </a:lnTo>
                    <a:lnTo>
                      <a:pt x="731" y="1319"/>
                    </a:lnTo>
                    <a:lnTo>
                      <a:pt x="737" y="1328"/>
                    </a:lnTo>
                    <a:lnTo>
                      <a:pt x="741" y="1345"/>
                    </a:lnTo>
                    <a:lnTo>
                      <a:pt x="743" y="1334"/>
                    </a:lnTo>
                    <a:lnTo>
                      <a:pt x="747" y="1352"/>
                    </a:lnTo>
                    <a:lnTo>
                      <a:pt x="751" y="1371"/>
                    </a:lnTo>
                    <a:lnTo>
                      <a:pt x="757" y="1379"/>
                    </a:lnTo>
                    <a:lnTo>
                      <a:pt x="763" y="1392"/>
                    </a:lnTo>
                    <a:lnTo>
                      <a:pt x="767" y="1397"/>
                    </a:lnTo>
                    <a:lnTo>
                      <a:pt x="772" y="1411"/>
                    </a:lnTo>
                    <a:lnTo>
                      <a:pt x="779" y="1416"/>
                    </a:lnTo>
                    <a:lnTo>
                      <a:pt x="785" y="1427"/>
                    </a:lnTo>
                    <a:lnTo>
                      <a:pt x="791" y="1441"/>
                    </a:lnTo>
                    <a:lnTo>
                      <a:pt x="796" y="1433"/>
                    </a:lnTo>
                    <a:lnTo>
                      <a:pt x="801" y="1440"/>
                    </a:lnTo>
                    <a:lnTo>
                      <a:pt x="806" y="1451"/>
                    </a:lnTo>
                    <a:lnTo>
                      <a:pt x="812" y="1465"/>
                    </a:lnTo>
                    <a:lnTo>
                      <a:pt x="817" y="1487"/>
                    </a:lnTo>
                    <a:lnTo>
                      <a:pt x="822" y="1455"/>
                    </a:lnTo>
                    <a:lnTo>
                      <a:pt x="827" y="1476"/>
                    </a:lnTo>
                    <a:lnTo>
                      <a:pt x="833" y="1488"/>
                    </a:lnTo>
                    <a:lnTo>
                      <a:pt x="839" y="1493"/>
                    </a:lnTo>
                    <a:lnTo>
                      <a:pt x="845" y="1505"/>
                    </a:lnTo>
                    <a:lnTo>
                      <a:pt x="849" y="1486"/>
                    </a:lnTo>
                    <a:lnTo>
                      <a:pt x="854" y="1508"/>
                    </a:lnTo>
                    <a:lnTo>
                      <a:pt x="860" y="1505"/>
                    </a:lnTo>
                    <a:lnTo>
                      <a:pt x="866" y="1504"/>
                    </a:lnTo>
                    <a:lnTo>
                      <a:pt x="871" y="1488"/>
                    </a:lnTo>
                    <a:lnTo>
                      <a:pt x="876" y="1469"/>
                    </a:lnTo>
                    <a:lnTo>
                      <a:pt x="880" y="1462"/>
                    </a:lnTo>
                    <a:lnTo>
                      <a:pt x="886" y="1435"/>
                    </a:lnTo>
                    <a:lnTo>
                      <a:pt x="892" y="1410"/>
                    </a:lnTo>
                    <a:lnTo>
                      <a:pt x="897" y="1363"/>
                    </a:lnTo>
                    <a:lnTo>
                      <a:pt x="902" y="1347"/>
                    </a:lnTo>
                    <a:lnTo>
                      <a:pt x="906" y="1300"/>
                    </a:lnTo>
                    <a:lnTo>
                      <a:pt x="912" y="1273"/>
                    </a:lnTo>
                    <a:lnTo>
                      <a:pt x="919" y="1273"/>
                    </a:lnTo>
                    <a:lnTo>
                      <a:pt x="924" y="1227"/>
                    </a:lnTo>
                    <a:lnTo>
                      <a:pt x="929" y="1238"/>
                    </a:lnTo>
                    <a:lnTo>
                      <a:pt x="933" y="1228"/>
                    </a:lnTo>
                    <a:lnTo>
                      <a:pt x="939" y="1249"/>
                    </a:lnTo>
                    <a:lnTo>
                      <a:pt x="944" y="1254"/>
                    </a:lnTo>
                    <a:lnTo>
                      <a:pt x="948" y="1252"/>
                    </a:lnTo>
                    <a:lnTo>
                      <a:pt x="951" y="1228"/>
                    </a:lnTo>
                  </a:path>
                </a:pathLst>
              </a:custGeom>
              <a:noFill/>
              <a:ln w="11113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50">
                <a:extLst>
                  <a:ext uri="{FF2B5EF4-FFF2-40B4-BE49-F238E27FC236}">
                    <a16:creationId xmlns:a16="http://schemas.microsoft.com/office/drawing/2014/main" xmlns="" id="{64ED8ACE-D835-441C-8E00-BC30534C2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2" y="3072"/>
                <a:ext cx="796" cy="305"/>
              </a:xfrm>
              <a:custGeom>
                <a:avLst/>
                <a:gdLst>
                  <a:gd name="T0" fmla="*/ 17 w 992"/>
                  <a:gd name="T1" fmla="*/ 333 h 380"/>
                  <a:gd name="T2" fmla="*/ 35 w 992"/>
                  <a:gd name="T3" fmla="*/ 352 h 380"/>
                  <a:gd name="T4" fmla="*/ 53 w 992"/>
                  <a:gd name="T5" fmla="*/ 371 h 380"/>
                  <a:gd name="T6" fmla="*/ 73 w 992"/>
                  <a:gd name="T7" fmla="*/ 302 h 380"/>
                  <a:gd name="T8" fmla="*/ 95 w 992"/>
                  <a:gd name="T9" fmla="*/ 105 h 380"/>
                  <a:gd name="T10" fmla="*/ 117 w 992"/>
                  <a:gd name="T11" fmla="*/ 0 h 380"/>
                  <a:gd name="T12" fmla="*/ 139 w 992"/>
                  <a:gd name="T13" fmla="*/ 71 h 380"/>
                  <a:gd name="T14" fmla="*/ 162 w 992"/>
                  <a:gd name="T15" fmla="*/ 26 h 380"/>
                  <a:gd name="T16" fmla="*/ 183 w 992"/>
                  <a:gd name="T17" fmla="*/ 39 h 380"/>
                  <a:gd name="T18" fmla="*/ 204 w 992"/>
                  <a:gd name="T19" fmla="*/ 70 h 380"/>
                  <a:gd name="T20" fmla="*/ 223 w 992"/>
                  <a:gd name="T21" fmla="*/ 87 h 380"/>
                  <a:gd name="T22" fmla="*/ 240 w 992"/>
                  <a:gd name="T23" fmla="*/ 125 h 380"/>
                  <a:gd name="T24" fmla="*/ 258 w 992"/>
                  <a:gd name="T25" fmla="*/ 177 h 380"/>
                  <a:gd name="T26" fmla="*/ 277 w 992"/>
                  <a:gd name="T27" fmla="*/ 197 h 380"/>
                  <a:gd name="T28" fmla="*/ 298 w 992"/>
                  <a:gd name="T29" fmla="*/ 220 h 380"/>
                  <a:gd name="T30" fmla="*/ 316 w 992"/>
                  <a:gd name="T31" fmla="*/ 232 h 380"/>
                  <a:gd name="T32" fmla="*/ 335 w 992"/>
                  <a:gd name="T33" fmla="*/ 213 h 380"/>
                  <a:gd name="T34" fmla="*/ 355 w 992"/>
                  <a:gd name="T35" fmla="*/ 194 h 380"/>
                  <a:gd name="T36" fmla="*/ 377 w 992"/>
                  <a:gd name="T37" fmla="*/ 159 h 380"/>
                  <a:gd name="T38" fmla="*/ 401 w 992"/>
                  <a:gd name="T39" fmla="*/ 183 h 380"/>
                  <a:gd name="T40" fmla="*/ 425 w 992"/>
                  <a:gd name="T41" fmla="*/ 177 h 380"/>
                  <a:gd name="T42" fmla="*/ 446 w 992"/>
                  <a:gd name="T43" fmla="*/ 257 h 380"/>
                  <a:gd name="T44" fmla="*/ 467 w 992"/>
                  <a:gd name="T45" fmla="*/ 251 h 380"/>
                  <a:gd name="T46" fmla="*/ 487 w 992"/>
                  <a:gd name="T47" fmla="*/ 198 h 380"/>
                  <a:gd name="T48" fmla="*/ 504 w 992"/>
                  <a:gd name="T49" fmla="*/ 193 h 380"/>
                  <a:gd name="T50" fmla="*/ 525 w 992"/>
                  <a:gd name="T51" fmla="*/ 225 h 380"/>
                  <a:gd name="T52" fmla="*/ 543 w 992"/>
                  <a:gd name="T53" fmla="*/ 195 h 380"/>
                  <a:gd name="T54" fmla="*/ 561 w 992"/>
                  <a:gd name="T55" fmla="*/ 199 h 380"/>
                  <a:gd name="T56" fmla="*/ 579 w 992"/>
                  <a:gd name="T57" fmla="*/ 198 h 380"/>
                  <a:gd name="T58" fmla="*/ 599 w 992"/>
                  <a:gd name="T59" fmla="*/ 181 h 380"/>
                  <a:gd name="T60" fmla="*/ 620 w 992"/>
                  <a:gd name="T61" fmla="*/ 186 h 380"/>
                  <a:gd name="T62" fmla="*/ 640 w 992"/>
                  <a:gd name="T63" fmla="*/ 191 h 380"/>
                  <a:gd name="T64" fmla="*/ 662 w 992"/>
                  <a:gd name="T65" fmla="*/ 169 h 380"/>
                  <a:gd name="T66" fmla="*/ 685 w 992"/>
                  <a:gd name="T67" fmla="*/ 107 h 380"/>
                  <a:gd name="T68" fmla="*/ 710 w 992"/>
                  <a:gd name="T69" fmla="*/ 114 h 380"/>
                  <a:gd name="T70" fmla="*/ 733 w 992"/>
                  <a:gd name="T71" fmla="*/ 81 h 380"/>
                  <a:gd name="T72" fmla="*/ 755 w 992"/>
                  <a:gd name="T73" fmla="*/ 51 h 380"/>
                  <a:gd name="T74" fmla="*/ 773 w 992"/>
                  <a:gd name="T75" fmla="*/ 55 h 380"/>
                  <a:gd name="T76" fmla="*/ 791 w 992"/>
                  <a:gd name="T77" fmla="*/ 47 h 380"/>
                  <a:gd name="T78" fmla="*/ 808 w 992"/>
                  <a:gd name="T79" fmla="*/ 82 h 380"/>
                  <a:gd name="T80" fmla="*/ 825 w 992"/>
                  <a:gd name="T81" fmla="*/ 57 h 380"/>
                  <a:gd name="T82" fmla="*/ 843 w 992"/>
                  <a:gd name="T83" fmla="*/ 95 h 380"/>
                  <a:gd name="T84" fmla="*/ 860 w 992"/>
                  <a:gd name="T85" fmla="*/ 71 h 380"/>
                  <a:gd name="T86" fmla="*/ 881 w 992"/>
                  <a:gd name="T87" fmla="*/ 117 h 380"/>
                  <a:gd name="T88" fmla="*/ 903 w 992"/>
                  <a:gd name="T89" fmla="*/ 63 h 380"/>
                  <a:gd name="T90" fmla="*/ 923 w 992"/>
                  <a:gd name="T91" fmla="*/ 84 h 380"/>
                  <a:gd name="T92" fmla="*/ 947 w 992"/>
                  <a:gd name="T93" fmla="*/ 54 h 380"/>
                  <a:gd name="T94" fmla="*/ 969 w 992"/>
                  <a:gd name="T95" fmla="*/ 29 h 380"/>
                  <a:gd name="T96" fmla="*/ 992 w 992"/>
                  <a:gd name="T97" fmla="*/ 45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92" h="380">
                    <a:moveTo>
                      <a:pt x="0" y="280"/>
                    </a:moveTo>
                    <a:lnTo>
                      <a:pt x="6" y="328"/>
                    </a:lnTo>
                    <a:lnTo>
                      <a:pt x="11" y="318"/>
                    </a:lnTo>
                    <a:lnTo>
                      <a:pt x="17" y="333"/>
                    </a:lnTo>
                    <a:lnTo>
                      <a:pt x="21" y="319"/>
                    </a:lnTo>
                    <a:lnTo>
                      <a:pt x="25" y="361"/>
                    </a:lnTo>
                    <a:lnTo>
                      <a:pt x="30" y="360"/>
                    </a:lnTo>
                    <a:lnTo>
                      <a:pt x="35" y="352"/>
                    </a:lnTo>
                    <a:lnTo>
                      <a:pt x="41" y="378"/>
                    </a:lnTo>
                    <a:lnTo>
                      <a:pt x="44" y="367"/>
                    </a:lnTo>
                    <a:lnTo>
                      <a:pt x="48" y="380"/>
                    </a:lnTo>
                    <a:lnTo>
                      <a:pt x="53" y="371"/>
                    </a:lnTo>
                    <a:lnTo>
                      <a:pt x="58" y="369"/>
                    </a:lnTo>
                    <a:lnTo>
                      <a:pt x="64" y="339"/>
                    </a:lnTo>
                    <a:lnTo>
                      <a:pt x="68" y="324"/>
                    </a:lnTo>
                    <a:lnTo>
                      <a:pt x="73" y="302"/>
                    </a:lnTo>
                    <a:lnTo>
                      <a:pt x="78" y="252"/>
                    </a:lnTo>
                    <a:lnTo>
                      <a:pt x="84" y="173"/>
                    </a:lnTo>
                    <a:lnTo>
                      <a:pt x="90" y="135"/>
                    </a:lnTo>
                    <a:lnTo>
                      <a:pt x="95" y="105"/>
                    </a:lnTo>
                    <a:lnTo>
                      <a:pt x="100" y="81"/>
                    </a:lnTo>
                    <a:lnTo>
                      <a:pt x="106" y="50"/>
                    </a:lnTo>
                    <a:lnTo>
                      <a:pt x="112" y="15"/>
                    </a:lnTo>
                    <a:lnTo>
                      <a:pt x="117" y="0"/>
                    </a:lnTo>
                    <a:lnTo>
                      <a:pt x="122" y="0"/>
                    </a:lnTo>
                    <a:lnTo>
                      <a:pt x="128" y="16"/>
                    </a:lnTo>
                    <a:lnTo>
                      <a:pt x="133" y="10"/>
                    </a:lnTo>
                    <a:lnTo>
                      <a:pt x="139" y="71"/>
                    </a:lnTo>
                    <a:lnTo>
                      <a:pt x="144" y="69"/>
                    </a:lnTo>
                    <a:lnTo>
                      <a:pt x="150" y="46"/>
                    </a:lnTo>
                    <a:lnTo>
                      <a:pt x="156" y="40"/>
                    </a:lnTo>
                    <a:lnTo>
                      <a:pt x="162" y="26"/>
                    </a:lnTo>
                    <a:lnTo>
                      <a:pt x="168" y="43"/>
                    </a:lnTo>
                    <a:lnTo>
                      <a:pt x="174" y="43"/>
                    </a:lnTo>
                    <a:lnTo>
                      <a:pt x="178" y="31"/>
                    </a:lnTo>
                    <a:lnTo>
                      <a:pt x="183" y="39"/>
                    </a:lnTo>
                    <a:lnTo>
                      <a:pt x="188" y="46"/>
                    </a:lnTo>
                    <a:lnTo>
                      <a:pt x="193" y="48"/>
                    </a:lnTo>
                    <a:lnTo>
                      <a:pt x="198" y="56"/>
                    </a:lnTo>
                    <a:lnTo>
                      <a:pt x="204" y="70"/>
                    </a:lnTo>
                    <a:lnTo>
                      <a:pt x="208" y="77"/>
                    </a:lnTo>
                    <a:lnTo>
                      <a:pt x="213" y="75"/>
                    </a:lnTo>
                    <a:lnTo>
                      <a:pt x="218" y="109"/>
                    </a:lnTo>
                    <a:lnTo>
                      <a:pt x="223" y="87"/>
                    </a:lnTo>
                    <a:lnTo>
                      <a:pt x="227" y="107"/>
                    </a:lnTo>
                    <a:lnTo>
                      <a:pt x="232" y="93"/>
                    </a:lnTo>
                    <a:lnTo>
                      <a:pt x="236" y="123"/>
                    </a:lnTo>
                    <a:lnTo>
                      <a:pt x="240" y="125"/>
                    </a:lnTo>
                    <a:lnTo>
                      <a:pt x="245" y="138"/>
                    </a:lnTo>
                    <a:lnTo>
                      <a:pt x="249" y="154"/>
                    </a:lnTo>
                    <a:lnTo>
                      <a:pt x="254" y="149"/>
                    </a:lnTo>
                    <a:lnTo>
                      <a:pt x="258" y="177"/>
                    </a:lnTo>
                    <a:lnTo>
                      <a:pt x="263" y="187"/>
                    </a:lnTo>
                    <a:lnTo>
                      <a:pt x="267" y="171"/>
                    </a:lnTo>
                    <a:lnTo>
                      <a:pt x="272" y="179"/>
                    </a:lnTo>
                    <a:lnTo>
                      <a:pt x="277" y="197"/>
                    </a:lnTo>
                    <a:lnTo>
                      <a:pt x="281" y="180"/>
                    </a:lnTo>
                    <a:lnTo>
                      <a:pt x="286" y="196"/>
                    </a:lnTo>
                    <a:lnTo>
                      <a:pt x="292" y="223"/>
                    </a:lnTo>
                    <a:lnTo>
                      <a:pt x="298" y="220"/>
                    </a:lnTo>
                    <a:lnTo>
                      <a:pt x="301" y="242"/>
                    </a:lnTo>
                    <a:lnTo>
                      <a:pt x="306" y="209"/>
                    </a:lnTo>
                    <a:lnTo>
                      <a:pt x="310" y="235"/>
                    </a:lnTo>
                    <a:lnTo>
                      <a:pt x="316" y="232"/>
                    </a:lnTo>
                    <a:lnTo>
                      <a:pt x="321" y="237"/>
                    </a:lnTo>
                    <a:lnTo>
                      <a:pt x="325" y="216"/>
                    </a:lnTo>
                    <a:lnTo>
                      <a:pt x="329" y="207"/>
                    </a:lnTo>
                    <a:lnTo>
                      <a:pt x="335" y="213"/>
                    </a:lnTo>
                    <a:lnTo>
                      <a:pt x="340" y="206"/>
                    </a:lnTo>
                    <a:lnTo>
                      <a:pt x="345" y="193"/>
                    </a:lnTo>
                    <a:lnTo>
                      <a:pt x="349" y="213"/>
                    </a:lnTo>
                    <a:lnTo>
                      <a:pt x="355" y="194"/>
                    </a:lnTo>
                    <a:lnTo>
                      <a:pt x="361" y="188"/>
                    </a:lnTo>
                    <a:lnTo>
                      <a:pt x="367" y="177"/>
                    </a:lnTo>
                    <a:lnTo>
                      <a:pt x="371" y="198"/>
                    </a:lnTo>
                    <a:lnTo>
                      <a:pt x="377" y="159"/>
                    </a:lnTo>
                    <a:lnTo>
                      <a:pt x="382" y="159"/>
                    </a:lnTo>
                    <a:lnTo>
                      <a:pt x="389" y="179"/>
                    </a:lnTo>
                    <a:lnTo>
                      <a:pt x="396" y="167"/>
                    </a:lnTo>
                    <a:lnTo>
                      <a:pt x="401" y="183"/>
                    </a:lnTo>
                    <a:lnTo>
                      <a:pt x="407" y="168"/>
                    </a:lnTo>
                    <a:lnTo>
                      <a:pt x="412" y="188"/>
                    </a:lnTo>
                    <a:lnTo>
                      <a:pt x="418" y="216"/>
                    </a:lnTo>
                    <a:lnTo>
                      <a:pt x="425" y="177"/>
                    </a:lnTo>
                    <a:lnTo>
                      <a:pt x="430" y="204"/>
                    </a:lnTo>
                    <a:lnTo>
                      <a:pt x="434" y="238"/>
                    </a:lnTo>
                    <a:lnTo>
                      <a:pt x="439" y="225"/>
                    </a:lnTo>
                    <a:lnTo>
                      <a:pt x="446" y="257"/>
                    </a:lnTo>
                    <a:lnTo>
                      <a:pt x="452" y="252"/>
                    </a:lnTo>
                    <a:lnTo>
                      <a:pt x="457" y="260"/>
                    </a:lnTo>
                    <a:lnTo>
                      <a:pt x="462" y="257"/>
                    </a:lnTo>
                    <a:lnTo>
                      <a:pt x="467" y="251"/>
                    </a:lnTo>
                    <a:lnTo>
                      <a:pt x="473" y="212"/>
                    </a:lnTo>
                    <a:lnTo>
                      <a:pt x="478" y="195"/>
                    </a:lnTo>
                    <a:lnTo>
                      <a:pt x="483" y="198"/>
                    </a:lnTo>
                    <a:lnTo>
                      <a:pt x="487" y="198"/>
                    </a:lnTo>
                    <a:lnTo>
                      <a:pt x="491" y="170"/>
                    </a:lnTo>
                    <a:lnTo>
                      <a:pt x="496" y="196"/>
                    </a:lnTo>
                    <a:lnTo>
                      <a:pt x="501" y="173"/>
                    </a:lnTo>
                    <a:lnTo>
                      <a:pt x="504" y="193"/>
                    </a:lnTo>
                    <a:lnTo>
                      <a:pt x="509" y="190"/>
                    </a:lnTo>
                    <a:lnTo>
                      <a:pt x="513" y="212"/>
                    </a:lnTo>
                    <a:lnTo>
                      <a:pt x="519" y="202"/>
                    </a:lnTo>
                    <a:lnTo>
                      <a:pt x="525" y="225"/>
                    </a:lnTo>
                    <a:lnTo>
                      <a:pt x="529" y="204"/>
                    </a:lnTo>
                    <a:lnTo>
                      <a:pt x="534" y="181"/>
                    </a:lnTo>
                    <a:lnTo>
                      <a:pt x="538" y="199"/>
                    </a:lnTo>
                    <a:lnTo>
                      <a:pt x="543" y="195"/>
                    </a:lnTo>
                    <a:lnTo>
                      <a:pt x="548" y="200"/>
                    </a:lnTo>
                    <a:lnTo>
                      <a:pt x="552" y="205"/>
                    </a:lnTo>
                    <a:lnTo>
                      <a:pt x="557" y="218"/>
                    </a:lnTo>
                    <a:lnTo>
                      <a:pt x="561" y="199"/>
                    </a:lnTo>
                    <a:lnTo>
                      <a:pt x="565" y="197"/>
                    </a:lnTo>
                    <a:lnTo>
                      <a:pt x="570" y="198"/>
                    </a:lnTo>
                    <a:lnTo>
                      <a:pt x="574" y="207"/>
                    </a:lnTo>
                    <a:lnTo>
                      <a:pt x="579" y="198"/>
                    </a:lnTo>
                    <a:lnTo>
                      <a:pt x="583" y="186"/>
                    </a:lnTo>
                    <a:lnTo>
                      <a:pt x="589" y="166"/>
                    </a:lnTo>
                    <a:lnTo>
                      <a:pt x="595" y="208"/>
                    </a:lnTo>
                    <a:lnTo>
                      <a:pt x="599" y="181"/>
                    </a:lnTo>
                    <a:lnTo>
                      <a:pt x="604" y="185"/>
                    </a:lnTo>
                    <a:lnTo>
                      <a:pt x="608" y="182"/>
                    </a:lnTo>
                    <a:lnTo>
                      <a:pt x="614" y="196"/>
                    </a:lnTo>
                    <a:lnTo>
                      <a:pt x="620" y="186"/>
                    </a:lnTo>
                    <a:lnTo>
                      <a:pt x="624" y="193"/>
                    </a:lnTo>
                    <a:lnTo>
                      <a:pt x="628" y="182"/>
                    </a:lnTo>
                    <a:lnTo>
                      <a:pt x="634" y="169"/>
                    </a:lnTo>
                    <a:lnTo>
                      <a:pt x="640" y="191"/>
                    </a:lnTo>
                    <a:lnTo>
                      <a:pt x="646" y="177"/>
                    </a:lnTo>
                    <a:lnTo>
                      <a:pt x="651" y="150"/>
                    </a:lnTo>
                    <a:lnTo>
                      <a:pt x="657" y="148"/>
                    </a:lnTo>
                    <a:lnTo>
                      <a:pt x="662" y="169"/>
                    </a:lnTo>
                    <a:lnTo>
                      <a:pt x="668" y="142"/>
                    </a:lnTo>
                    <a:lnTo>
                      <a:pt x="674" y="125"/>
                    </a:lnTo>
                    <a:lnTo>
                      <a:pt x="680" y="133"/>
                    </a:lnTo>
                    <a:lnTo>
                      <a:pt x="685" y="107"/>
                    </a:lnTo>
                    <a:lnTo>
                      <a:pt x="691" y="110"/>
                    </a:lnTo>
                    <a:lnTo>
                      <a:pt x="698" y="100"/>
                    </a:lnTo>
                    <a:lnTo>
                      <a:pt x="704" y="96"/>
                    </a:lnTo>
                    <a:lnTo>
                      <a:pt x="710" y="114"/>
                    </a:lnTo>
                    <a:lnTo>
                      <a:pt x="716" y="95"/>
                    </a:lnTo>
                    <a:lnTo>
                      <a:pt x="721" y="95"/>
                    </a:lnTo>
                    <a:lnTo>
                      <a:pt x="727" y="53"/>
                    </a:lnTo>
                    <a:lnTo>
                      <a:pt x="733" y="81"/>
                    </a:lnTo>
                    <a:lnTo>
                      <a:pt x="738" y="43"/>
                    </a:lnTo>
                    <a:lnTo>
                      <a:pt x="743" y="47"/>
                    </a:lnTo>
                    <a:lnTo>
                      <a:pt x="749" y="53"/>
                    </a:lnTo>
                    <a:lnTo>
                      <a:pt x="755" y="51"/>
                    </a:lnTo>
                    <a:lnTo>
                      <a:pt x="760" y="30"/>
                    </a:lnTo>
                    <a:lnTo>
                      <a:pt x="764" y="56"/>
                    </a:lnTo>
                    <a:lnTo>
                      <a:pt x="769" y="20"/>
                    </a:lnTo>
                    <a:lnTo>
                      <a:pt x="773" y="55"/>
                    </a:lnTo>
                    <a:lnTo>
                      <a:pt x="778" y="50"/>
                    </a:lnTo>
                    <a:lnTo>
                      <a:pt x="782" y="62"/>
                    </a:lnTo>
                    <a:lnTo>
                      <a:pt x="787" y="71"/>
                    </a:lnTo>
                    <a:lnTo>
                      <a:pt x="791" y="47"/>
                    </a:lnTo>
                    <a:lnTo>
                      <a:pt x="795" y="45"/>
                    </a:lnTo>
                    <a:lnTo>
                      <a:pt x="799" y="54"/>
                    </a:lnTo>
                    <a:lnTo>
                      <a:pt x="804" y="62"/>
                    </a:lnTo>
                    <a:lnTo>
                      <a:pt x="808" y="82"/>
                    </a:lnTo>
                    <a:lnTo>
                      <a:pt x="812" y="54"/>
                    </a:lnTo>
                    <a:lnTo>
                      <a:pt x="816" y="66"/>
                    </a:lnTo>
                    <a:lnTo>
                      <a:pt x="820" y="56"/>
                    </a:lnTo>
                    <a:lnTo>
                      <a:pt x="825" y="57"/>
                    </a:lnTo>
                    <a:lnTo>
                      <a:pt x="829" y="84"/>
                    </a:lnTo>
                    <a:lnTo>
                      <a:pt x="833" y="73"/>
                    </a:lnTo>
                    <a:lnTo>
                      <a:pt x="838" y="75"/>
                    </a:lnTo>
                    <a:lnTo>
                      <a:pt x="843" y="95"/>
                    </a:lnTo>
                    <a:lnTo>
                      <a:pt x="847" y="82"/>
                    </a:lnTo>
                    <a:lnTo>
                      <a:pt x="853" y="108"/>
                    </a:lnTo>
                    <a:lnTo>
                      <a:pt x="857" y="95"/>
                    </a:lnTo>
                    <a:lnTo>
                      <a:pt x="860" y="71"/>
                    </a:lnTo>
                    <a:lnTo>
                      <a:pt x="865" y="93"/>
                    </a:lnTo>
                    <a:lnTo>
                      <a:pt x="872" y="104"/>
                    </a:lnTo>
                    <a:lnTo>
                      <a:pt x="877" y="74"/>
                    </a:lnTo>
                    <a:lnTo>
                      <a:pt x="881" y="117"/>
                    </a:lnTo>
                    <a:lnTo>
                      <a:pt x="885" y="77"/>
                    </a:lnTo>
                    <a:lnTo>
                      <a:pt x="890" y="86"/>
                    </a:lnTo>
                    <a:lnTo>
                      <a:pt x="896" y="77"/>
                    </a:lnTo>
                    <a:lnTo>
                      <a:pt x="903" y="63"/>
                    </a:lnTo>
                    <a:lnTo>
                      <a:pt x="906" y="61"/>
                    </a:lnTo>
                    <a:lnTo>
                      <a:pt x="911" y="77"/>
                    </a:lnTo>
                    <a:lnTo>
                      <a:pt x="918" y="94"/>
                    </a:lnTo>
                    <a:lnTo>
                      <a:pt x="923" y="84"/>
                    </a:lnTo>
                    <a:lnTo>
                      <a:pt x="929" y="92"/>
                    </a:lnTo>
                    <a:lnTo>
                      <a:pt x="935" y="63"/>
                    </a:lnTo>
                    <a:lnTo>
                      <a:pt x="940" y="39"/>
                    </a:lnTo>
                    <a:lnTo>
                      <a:pt x="947" y="54"/>
                    </a:lnTo>
                    <a:lnTo>
                      <a:pt x="953" y="75"/>
                    </a:lnTo>
                    <a:lnTo>
                      <a:pt x="959" y="13"/>
                    </a:lnTo>
                    <a:lnTo>
                      <a:pt x="964" y="30"/>
                    </a:lnTo>
                    <a:lnTo>
                      <a:pt x="969" y="29"/>
                    </a:lnTo>
                    <a:lnTo>
                      <a:pt x="975" y="43"/>
                    </a:lnTo>
                    <a:lnTo>
                      <a:pt x="981" y="18"/>
                    </a:lnTo>
                    <a:lnTo>
                      <a:pt x="987" y="4"/>
                    </a:lnTo>
                    <a:lnTo>
                      <a:pt x="992" y="45"/>
                    </a:lnTo>
                  </a:path>
                </a:pathLst>
              </a:custGeom>
              <a:noFill/>
              <a:ln w="11113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51">
                <a:extLst>
                  <a:ext uri="{FF2B5EF4-FFF2-40B4-BE49-F238E27FC236}">
                    <a16:creationId xmlns:a16="http://schemas.microsoft.com/office/drawing/2014/main" xmlns="" id="{EAE07B2C-ACC0-45C0-9D8D-60DC54B17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8" y="2317"/>
                <a:ext cx="467" cy="791"/>
              </a:xfrm>
              <a:custGeom>
                <a:avLst/>
                <a:gdLst>
                  <a:gd name="T0" fmla="*/ 4 w 582"/>
                  <a:gd name="T1" fmla="*/ 913 h 986"/>
                  <a:gd name="T2" fmla="*/ 17 w 582"/>
                  <a:gd name="T3" fmla="*/ 928 h 986"/>
                  <a:gd name="T4" fmla="*/ 26 w 582"/>
                  <a:gd name="T5" fmla="*/ 916 h 986"/>
                  <a:gd name="T6" fmla="*/ 38 w 582"/>
                  <a:gd name="T7" fmla="*/ 902 h 986"/>
                  <a:gd name="T8" fmla="*/ 49 w 582"/>
                  <a:gd name="T9" fmla="*/ 914 h 986"/>
                  <a:gd name="T10" fmla="*/ 57 w 582"/>
                  <a:gd name="T11" fmla="*/ 886 h 986"/>
                  <a:gd name="T12" fmla="*/ 67 w 582"/>
                  <a:gd name="T13" fmla="*/ 870 h 986"/>
                  <a:gd name="T14" fmla="*/ 75 w 582"/>
                  <a:gd name="T15" fmla="*/ 862 h 986"/>
                  <a:gd name="T16" fmla="*/ 85 w 582"/>
                  <a:gd name="T17" fmla="*/ 838 h 986"/>
                  <a:gd name="T18" fmla="*/ 93 w 582"/>
                  <a:gd name="T19" fmla="*/ 833 h 986"/>
                  <a:gd name="T20" fmla="*/ 101 w 582"/>
                  <a:gd name="T21" fmla="*/ 832 h 986"/>
                  <a:gd name="T22" fmla="*/ 111 w 582"/>
                  <a:gd name="T23" fmla="*/ 811 h 986"/>
                  <a:gd name="T24" fmla="*/ 121 w 582"/>
                  <a:gd name="T25" fmla="*/ 797 h 986"/>
                  <a:gd name="T26" fmla="*/ 130 w 582"/>
                  <a:gd name="T27" fmla="*/ 815 h 986"/>
                  <a:gd name="T28" fmla="*/ 141 w 582"/>
                  <a:gd name="T29" fmla="*/ 818 h 986"/>
                  <a:gd name="T30" fmla="*/ 151 w 582"/>
                  <a:gd name="T31" fmla="*/ 705 h 986"/>
                  <a:gd name="T32" fmla="*/ 163 w 582"/>
                  <a:gd name="T33" fmla="*/ 772 h 986"/>
                  <a:gd name="T34" fmla="*/ 176 w 582"/>
                  <a:gd name="T35" fmla="*/ 749 h 986"/>
                  <a:gd name="T36" fmla="*/ 188 w 582"/>
                  <a:gd name="T37" fmla="*/ 732 h 986"/>
                  <a:gd name="T38" fmla="*/ 198 w 582"/>
                  <a:gd name="T39" fmla="*/ 746 h 986"/>
                  <a:gd name="T40" fmla="*/ 208 w 582"/>
                  <a:gd name="T41" fmla="*/ 709 h 986"/>
                  <a:gd name="T42" fmla="*/ 220 w 582"/>
                  <a:gd name="T43" fmla="*/ 652 h 986"/>
                  <a:gd name="T44" fmla="*/ 230 w 582"/>
                  <a:gd name="T45" fmla="*/ 662 h 986"/>
                  <a:gd name="T46" fmla="*/ 243 w 582"/>
                  <a:gd name="T47" fmla="*/ 642 h 986"/>
                  <a:gd name="T48" fmla="*/ 256 w 582"/>
                  <a:gd name="T49" fmla="*/ 639 h 986"/>
                  <a:gd name="T50" fmla="*/ 268 w 582"/>
                  <a:gd name="T51" fmla="*/ 565 h 986"/>
                  <a:gd name="T52" fmla="*/ 282 w 582"/>
                  <a:gd name="T53" fmla="*/ 609 h 986"/>
                  <a:gd name="T54" fmla="*/ 292 w 582"/>
                  <a:gd name="T55" fmla="*/ 494 h 986"/>
                  <a:gd name="T56" fmla="*/ 304 w 582"/>
                  <a:gd name="T57" fmla="*/ 498 h 986"/>
                  <a:gd name="T58" fmla="*/ 315 w 582"/>
                  <a:gd name="T59" fmla="*/ 472 h 986"/>
                  <a:gd name="T60" fmla="*/ 325 w 582"/>
                  <a:gd name="T61" fmla="*/ 428 h 986"/>
                  <a:gd name="T62" fmla="*/ 334 w 582"/>
                  <a:gd name="T63" fmla="*/ 489 h 986"/>
                  <a:gd name="T64" fmla="*/ 344 w 582"/>
                  <a:gd name="T65" fmla="*/ 433 h 986"/>
                  <a:gd name="T66" fmla="*/ 353 w 582"/>
                  <a:gd name="T67" fmla="*/ 385 h 986"/>
                  <a:gd name="T68" fmla="*/ 361 w 582"/>
                  <a:gd name="T69" fmla="*/ 336 h 986"/>
                  <a:gd name="T70" fmla="*/ 370 w 582"/>
                  <a:gd name="T71" fmla="*/ 377 h 986"/>
                  <a:gd name="T72" fmla="*/ 379 w 582"/>
                  <a:gd name="T73" fmla="*/ 355 h 986"/>
                  <a:gd name="T74" fmla="*/ 388 w 582"/>
                  <a:gd name="T75" fmla="*/ 409 h 986"/>
                  <a:gd name="T76" fmla="*/ 396 w 582"/>
                  <a:gd name="T77" fmla="*/ 275 h 986"/>
                  <a:gd name="T78" fmla="*/ 406 w 582"/>
                  <a:gd name="T79" fmla="*/ 312 h 986"/>
                  <a:gd name="T80" fmla="*/ 415 w 582"/>
                  <a:gd name="T81" fmla="*/ 276 h 986"/>
                  <a:gd name="T82" fmla="*/ 424 w 582"/>
                  <a:gd name="T83" fmla="*/ 281 h 986"/>
                  <a:gd name="T84" fmla="*/ 434 w 582"/>
                  <a:gd name="T85" fmla="*/ 271 h 986"/>
                  <a:gd name="T86" fmla="*/ 444 w 582"/>
                  <a:gd name="T87" fmla="*/ 238 h 986"/>
                  <a:gd name="T88" fmla="*/ 455 w 582"/>
                  <a:gd name="T89" fmla="*/ 212 h 986"/>
                  <a:gd name="T90" fmla="*/ 465 w 582"/>
                  <a:gd name="T91" fmla="*/ 255 h 986"/>
                  <a:gd name="T92" fmla="*/ 478 w 582"/>
                  <a:gd name="T93" fmla="*/ 141 h 986"/>
                  <a:gd name="T94" fmla="*/ 488 w 582"/>
                  <a:gd name="T95" fmla="*/ 184 h 986"/>
                  <a:gd name="T96" fmla="*/ 500 w 582"/>
                  <a:gd name="T97" fmla="*/ 69 h 986"/>
                  <a:gd name="T98" fmla="*/ 512 w 582"/>
                  <a:gd name="T99" fmla="*/ 154 h 986"/>
                  <a:gd name="T100" fmla="*/ 524 w 582"/>
                  <a:gd name="T101" fmla="*/ 85 h 986"/>
                  <a:gd name="T102" fmla="*/ 537 w 582"/>
                  <a:gd name="T103" fmla="*/ 76 h 986"/>
                  <a:gd name="T104" fmla="*/ 549 w 582"/>
                  <a:gd name="T105" fmla="*/ 54 h 986"/>
                  <a:gd name="T106" fmla="*/ 561 w 582"/>
                  <a:gd name="T107" fmla="*/ 0 h 986"/>
                  <a:gd name="T108" fmla="*/ 573 w 582"/>
                  <a:gd name="T109" fmla="*/ 32 h 986"/>
                  <a:gd name="T110" fmla="*/ 582 w 582"/>
                  <a:gd name="T111" fmla="*/ 34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82" h="986">
                    <a:moveTo>
                      <a:pt x="0" y="986"/>
                    </a:moveTo>
                    <a:lnTo>
                      <a:pt x="4" y="913"/>
                    </a:lnTo>
                    <a:lnTo>
                      <a:pt x="11" y="953"/>
                    </a:lnTo>
                    <a:lnTo>
                      <a:pt x="17" y="928"/>
                    </a:lnTo>
                    <a:lnTo>
                      <a:pt x="22" y="926"/>
                    </a:lnTo>
                    <a:lnTo>
                      <a:pt x="26" y="916"/>
                    </a:lnTo>
                    <a:lnTo>
                      <a:pt x="32" y="899"/>
                    </a:lnTo>
                    <a:lnTo>
                      <a:pt x="38" y="902"/>
                    </a:lnTo>
                    <a:lnTo>
                      <a:pt x="44" y="912"/>
                    </a:lnTo>
                    <a:lnTo>
                      <a:pt x="49" y="914"/>
                    </a:lnTo>
                    <a:lnTo>
                      <a:pt x="53" y="881"/>
                    </a:lnTo>
                    <a:lnTo>
                      <a:pt x="57" y="886"/>
                    </a:lnTo>
                    <a:lnTo>
                      <a:pt x="62" y="879"/>
                    </a:lnTo>
                    <a:lnTo>
                      <a:pt x="67" y="870"/>
                    </a:lnTo>
                    <a:lnTo>
                      <a:pt x="71" y="885"/>
                    </a:lnTo>
                    <a:lnTo>
                      <a:pt x="75" y="862"/>
                    </a:lnTo>
                    <a:lnTo>
                      <a:pt x="79" y="842"/>
                    </a:lnTo>
                    <a:lnTo>
                      <a:pt x="85" y="838"/>
                    </a:lnTo>
                    <a:lnTo>
                      <a:pt x="89" y="872"/>
                    </a:lnTo>
                    <a:lnTo>
                      <a:pt x="93" y="833"/>
                    </a:lnTo>
                    <a:lnTo>
                      <a:pt x="97" y="830"/>
                    </a:lnTo>
                    <a:lnTo>
                      <a:pt x="101" y="832"/>
                    </a:lnTo>
                    <a:lnTo>
                      <a:pt x="106" y="843"/>
                    </a:lnTo>
                    <a:lnTo>
                      <a:pt x="111" y="811"/>
                    </a:lnTo>
                    <a:lnTo>
                      <a:pt x="115" y="827"/>
                    </a:lnTo>
                    <a:lnTo>
                      <a:pt x="121" y="797"/>
                    </a:lnTo>
                    <a:lnTo>
                      <a:pt x="125" y="815"/>
                    </a:lnTo>
                    <a:lnTo>
                      <a:pt x="130" y="815"/>
                    </a:lnTo>
                    <a:lnTo>
                      <a:pt x="136" y="816"/>
                    </a:lnTo>
                    <a:lnTo>
                      <a:pt x="141" y="818"/>
                    </a:lnTo>
                    <a:lnTo>
                      <a:pt x="147" y="808"/>
                    </a:lnTo>
                    <a:lnTo>
                      <a:pt x="151" y="705"/>
                    </a:lnTo>
                    <a:lnTo>
                      <a:pt x="157" y="793"/>
                    </a:lnTo>
                    <a:lnTo>
                      <a:pt x="163" y="772"/>
                    </a:lnTo>
                    <a:lnTo>
                      <a:pt x="170" y="712"/>
                    </a:lnTo>
                    <a:lnTo>
                      <a:pt x="176" y="749"/>
                    </a:lnTo>
                    <a:lnTo>
                      <a:pt x="181" y="778"/>
                    </a:lnTo>
                    <a:lnTo>
                      <a:pt x="188" y="732"/>
                    </a:lnTo>
                    <a:lnTo>
                      <a:pt x="193" y="697"/>
                    </a:lnTo>
                    <a:lnTo>
                      <a:pt x="198" y="746"/>
                    </a:lnTo>
                    <a:lnTo>
                      <a:pt x="203" y="719"/>
                    </a:lnTo>
                    <a:lnTo>
                      <a:pt x="208" y="709"/>
                    </a:lnTo>
                    <a:lnTo>
                      <a:pt x="215" y="702"/>
                    </a:lnTo>
                    <a:lnTo>
                      <a:pt x="220" y="652"/>
                    </a:lnTo>
                    <a:lnTo>
                      <a:pt x="225" y="686"/>
                    </a:lnTo>
                    <a:lnTo>
                      <a:pt x="230" y="662"/>
                    </a:lnTo>
                    <a:lnTo>
                      <a:pt x="236" y="676"/>
                    </a:lnTo>
                    <a:lnTo>
                      <a:pt x="243" y="642"/>
                    </a:lnTo>
                    <a:lnTo>
                      <a:pt x="251" y="575"/>
                    </a:lnTo>
                    <a:lnTo>
                      <a:pt x="256" y="639"/>
                    </a:lnTo>
                    <a:lnTo>
                      <a:pt x="262" y="599"/>
                    </a:lnTo>
                    <a:lnTo>
                      <a:pt x="268" y="565"/>
                    </a:lnTo>
                    <a:lnTo>
                      <a:pt x="275" y="541"/>
                    </a:lnTo>
                    <a:lnTo>
                      <a:pt x="282" y="609"/>
                    </a:lnTo>
                    <a:lnTo>
                      <a:pt x="286" y="584"/>
                    </a:lnTo>
                    <a:lnTo>
                      <a:pt x="292" y="494"/>
                    </a:lnTo>
                    <a:lnTo>
                      <a:pt x="298" y="487"/>
                    </a:lnTo>
                    <a:lnTo>
                      <a:pt x="304" y="498"/>
                    </a:lnTo>
                    <a:lnTo>
                      <a:pt x="310" y="554"/>
                    </a:lnTo>
                    <a:lnTo>
                      <a:pt x="315" y="472"/>
                    </a:lnTo>
                    <a:lnTo>
                      <a:pt x="319" y="437"/>
                    </a:lnTo>
                    <a:lnTo>
                      <a:pt x="325" y="428"/>
                    </a:lnTo>
                    <a:lnTo>
                      <a:pt x="330" y="454"/>
                    </a:lnTo>
                    <a:lnTo>
                      <a:pt x="334" y="489"/>
                    </a:lnTo>
                    <a:lnTo>
                      <a:pt x="340" y="478"/>
                    </a:lnTo>
                    <a:lnTo>
                      <a:pt x="344" y="433"/>
                    </a:lnTo>
                    <a:lnTo>
                      <a:pt x="348" y="379"/>
                    </a:lnTo>
                    <a:lnTo>
                      <a:pt x="353" y="385"/>
                    </a:lnTo>
                    <a:lnTo>
                      <a:pt x="357" y="410"/>
                    </a:lnTo>
                    <a:lnTo>
                      <a:pt x="361" y="336"/>
                    </a:lnTo>
                    <a:lnTo>
                      <a:pt x="365" y="370"/>
                    </a:lnTo>
                    <a:lnTo>
                      <a:pt x="370" y="377"/>
                    </a:lnTo>
                    <a:lnTo>
                      <a:pt x="375" y="372"/>
                    </a:lnTo>
                    <a:lnTo>
                      <a:pt x="379" y="355"/>
                    </a:lnTo>
                    <a:lnTo>
                      <a:pt x="384" y="368"/>
                    </a:lnTo>
                    <a:lnTo>
                      <a:pt x="388" y="409"/>
                    </a:lnTo>
                    <a:lnTo>
                      <a:pt x="392" y="266"/>
                    </a:lnTo>
                    <a:lnTo>
                      <a:pt x="396" y="275"/>
                    </a:lnTo>
                    <a:lnTo>
                      <a:pt x="401" y="296"/>
                    </a:lnTo>
                    <a:lnTo>
                      <a:pt x="406" y="312"/>
                    </a:lnTo>
                    <a:lnTo>
                      <a:pt x="410" y="364"/>
                    </a:lnTo>
                    <a:lnTo>
                      <a:pt x="415" y="276"/>
                    </a:lnTo>
                    <a:lnTo>
                      <a:pt x="420" y="329"/>
                    </a:lnTo>
                    <a:lnTo>
                      <a:pt x="424" y="281"/>
                    </a:lnTo>
                    <a:lnTo>
                      <a:pt x="429" y="256"/>
                    </a:lnTo>
                    <a:lnTo>
                      <a:pt x="434" y="271"/>
                    </a:lnTo>
                    <a:lnTo>
                      <a:pt x="438" y="250"/>
                    </a:lnTo>
                    <a:lnTo>
                      <a:pt x="444" y="238"/>
                    </a:lnTo>
                    <a:lnTo>
                      <a:pt x="449" y="248"/>
                    </a:lnTo>
                    <a:lnTo>
                      <a:pt x="455" y="212"/>
                    </a:lnTo>
                    <a:lnTo>
                      <a:pt x="460" y="157"/>
                    </a:lnTo>
                    <a:lnTo>
                      <a:pt x="465" y="255"/>
                    </a:lnTo>
                    <a:lnTo>
                      <a:pt x="473" y="174"/>
                    </a:lnTo>
                    <a:lnTo>
                      <a:pt x="478" y="141"/>
                    </a:lnTo>
                    <a:lnTo>
                      <a:pt x="484" y="147"/>
                    </a:lnTo>
                    <a:lnTo>
                      <a:pt x="488" y="184"/>
                    </a:lnTo>
                    <a:lnTo>
                      <a:pt x="494" y="70"/>
                    </a:lnTo>
                    <a:lnTo>
                      <a:pt x="500" y="69"/>
                    </a:lnTo>
                    <a:lnTo>
                      <a:pt x="506" y="114"/>
                    </a:lnTo>
                    <a:lnTo>
                      <a:pt x="512" y="154"/>
                    </a:lnTo>
                    <a:lnTo>
                      <a:pt x="518" y="111"/>
                    </a:lnTo>
                    <a:lnTo>
                      <a:pt x="524" y="85"/>
                    </a:lnTo>
                    <a:lnTo>
                      <a:pt x="532" y="59"/>
                    </a:lnTo>
                    <a:lnTo>
                      <a:pt x="537" y="76"/>
                    </a:lnTo>
                    <a:lnTo>
                      <a:pt x="544" y="96"/>
                    </a:lnTo>
                    <a:lnTo>
                      <a:pt x="549" y="54"/>
                    </a:lnTo>
                    <a:lnTo>
                      <a:pt x="554" y="39"/>
                    </a:lnTo>
                    <a:lnTo>
                      <a:pt x="561" y="0"/>
                    </a:lnTo>
                    <a:lnTo>
                      <a:pt x="567" y="43"/>
                    </a:lnTo>
                    <a:lnTo>
                      <a:pt x="573" y="32"/>
                    </a:lnTo>
                    <a:lnTo>
                      <a:pt x="577" y="14"/>
                    </a:lnTo>
                    <a:lnTo>
                      <a:pt x="582" y="34"/>
                    </a:lnTo>
                  </a:path>
                </a:pathLst>
              </a:custGeom>
              <a:noFill/>
              <a:ln w="11113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53">
                <a:extLst>
                  <a:ext uri="{FF2B5EF4-FFF2-40B4-BE49-F238E27FC236}">
                    <a16:creationId xmlns:a16="http://schemas.microsoft.com/office/drawing/2014/main" xmlns="" id="{8C43A335-FA20-4772-8399-35D42AEB7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4" y="2481"/>
                <a:ext cx="149" cy="0"/>
              </a:xfrm>
              <a:prstGeom prst="line">
                <a:avLst/>
              </a:prstGeom>
              <a:noFill/>
              <a:ln w="11113">
                <a:solidFill>
                  <a:srgbClr val="FF404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Rectangle 58">
                <a:extLst>
                  <a:ext uri="{FF2B5EF4-FFF2-40B4-BE49-F238E27FC236}">
                    <a16:creationId xmlns:a16="http://schemas.microsoft.com/office/drawing/2014/main" xmlns="" id="{D68EE8E4-EAF3-4028-B91E-9DF098B27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7" y="2226"/>
                <a:ext cx="1430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4H-cyclopenta[def]</a:t>
                </a:r>
                <a:r>
                  <a:rPr kumimoji="0" lang="en-US" alt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phenanthrene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" name="Line 60">
                <a:extLst>
                  <a:ext uri="{FF2B5EF4-FFF2-40B4-BE49-F238E27FC236}">
                    <a16:creationId xmlns:a16="http://schemas.microsoft.com/office/drawing/2014/main" xmlns="" id="{D05E1971-BC6D-40B6-8C10-CBBF94949A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4" y="999"/>
                <a:ext cx="149" cy="0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Rectangle 61">
                <a:extLst>
                  <a:ext uri="{FF2B5EF4-FFF2-40B4-BE49-F238E27FC236}">
                    <a16:creationId xmlns:a16="http://schemas.microsoft.com/office/drawing/2014/main" xmlns="" id="{02A28A4A-8048-4E51-8064-861BB591C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5" y="951"/>
                <a:ext cx="372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C</a:t>
                </a:r>
                <a:r>
                  <a:rPr kumimoji="0" lang="en-US" altLang="en-US" sz="1400" b="0" i="0" u="none" strike="noStrike" cap="none" normalizeH="1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14</a:t>
                </a: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</a:t>
                </a:r>
                <a:r>
                  <a:rPr kumimoji="0" lang="en-US" altLang="en-US" sz="1400" b="0" i="0" u="none" strike="noStrike" cap="none" normalizeH="1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1400" b="0" i="0" u="none" strike="noStrike" cap="none" normalizeH="1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54">
                <a:extLst>
                  <a:ext uri="{FF2B5EF4-FFF2-40B4-BE49-F238E27FC236}">
                    <a16:creationId xmlns:a16="http://schemas.microsoft.com/office/drawing/2014/main" xmlns="" id="{CAF6B9F3-182F-4B03-AD51-0D3626455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79" y="2414"/>
                <a:ext cx="404" cy="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C</a:t>
                </a:r>
                <a:r>
                  <a:rPr kumimoji="0" lang="en-US" altLang="en-US" sz="1400" b="0" i="0" u="none" strike="noStrike" cap="none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15</a:t>
                </a:r>
                <a:r>
                  <a:rPr kumimoji="0" lang="en-US" altLang="en-US" sz="1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</a:t>
                </a:r>
                <a:r>
                  <a:rPr kumimoji="0" lang="en-US" altLang="en-US" sz="1400" b="0" i="0" u="none" strike="noStrike" cap="none" normalizeH="0" baseline="-2500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10</a:t>
                </a:r>
                <a:endParaRPr kumimoji="0" lang="en-US" altLang="en-US" sz="1400" b="0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30053" name="Rectangle 65">
                <a:extLst>
                  <a:ext uri="{FF2B5EF4-FFF2-40B4-BE49-F238E27FC236}">
                    <a16:creationId xmlns:a16="http://schemas.microsoft.com/office/drawing/2014/main" xmlns="" id="{6CB4D209-000D-4802-9CC5-FF38B424AF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080"/>
                <a:ext cx="675" cy="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2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  </a:t>
                </a:r>
                <a:r>
                  <a:rPr kumimoji="0" lang="en-US" altLang="en-US" sz="12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Phenanthrene</a:t>
                </a:r>
                <a:endParaRPr kumimoji="0" lang="en-US" altLang="en-US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130115" name="Picture 67">
              <a:extLst>
                <a:ext uri="{FF2B5EF4-FFF2-40B4-BE49-F238E27FC236}">
                  <a16:creationId xmlns:a16="http://schemas.microsoft.com/office/drawing/2014/main" xmlns="" id="{E791C69A-68CF-4BB7-ADE0-E6725101D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6" y="2354"/>
              <a:ext cx="449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0116" name="Picture 68">
              <a:extLst>
                <a:ext uri="{FF2B5EF4-FFF2-40B4-BE49-F238E27FC236}">
                  <a16:creationId xmlns:a16="http://schemas.microsoft.com/office/drawing/2014/main" xmlns="" id="{9AD23D06-ED5C-4630-A523-DEBAD454F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2" y="1187"/>
              <a:ext cx="41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0055" name="Group 71">
            <a:extLst>
              <a:ext uri="{FF2B5EF4-FFF2-40B4-BE49-F238E27FC236}">
                <a16:creationId xmlns:a16="http://schemas.microsoft.com/office/drawing/2014/main" xmlns="" id="{DF8920CC-8DF3-485B-A6E3-2317BE4CC1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876" y="2491650"/>
            <a:ext cx="5357813" cy="3236912"/>
            <a:chOff x="-22" y="938"/>
            <a:chExt cx="3375" cy="2039"/>
          </a:xfrm>
        </p:grpSpPr>
        <p:sp>
          <p:nvSpPr>
            <p:cNvPr id="130057" name="Line 72">
              <a:extLst>
                <a:ext uri="{FF2B5EF4-FFF2-40B4-BE49-F238E27FC236}">
                  <a16:creationId xmlns:a16="http://schemas.microsoft.com/office/drawing/2014/main" xmlns="" id="{8D276255-8AB5-4412-9052-E506F88A6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" y="988"/>
              <a:ext cx="0" cy="1762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58" name="Line 73">
              <a:extLst>
                <a:ext uri="{FF2B5EF4-FFF2-40B4-BE49-F238E27FC236}">
                  <a16:creationId xmlns:a16="http://schemas.microsoft.com/office/drawing/2014/main" xmlns="" id="{B3744D1E-C7AC-4979-9919-35F4B958E2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5" y="988"/>
              <a:ext cx="0" cy="1762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59" name="Line 74">
              <a:extLst>
                <a:ext uri="{FF2B5EF4-FFF2-40B4-BE49-F238E27FC236}">
                  <a16:creationId xmlns:a16="http://schemas.microsoft.com/office/drawing/2014/main" xmlns="" id="{A020B27A-59B6-4B2D-A967-A36C280B6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3" y="1031"/>
              <a:ext cx="5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60" name="Line 75">
              <a:extLst>
                <a:ext uri="{FF2B5EF4-FFF2-40B4-BE49-F238E27FC236}">
                  <a16:creationId xmlns:a16="http://schemas.microsoft.com/office/drawing/2014/main" xmlns="" id="{18E29674-8789-4802-A358-D713C3EEE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1031"/>
              <a:ext cx="5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61" name="Rectangle 76">
              <a:extLst>
                <a:ext uri="{FF2B5EF4-FFF2-40B4-BE49-F238E27FC236}">
                  <a16:creationId xmlns:a16="http://schemas.microsoft.com/office/drawing/2014/main" xmlns="" id="{EA4BA81D-CB3F-45BA-841C-BDB65A7AC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994"/>
              <a:ext cx="19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1400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62" name="Line 77">
              <a:extLst>
                <a:ext uri="{FF2B5EF4-FFF2-40B4-BE49-F238E27FC236}">
                  <a16:creationId xmlns:a16="http://schemas.microsoft.com/office/drawing/2014/main" xmlns="" id="{6A4CB105-C581-4A0B-8335-DA2EAE9659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3" y="1275"/>
              <a:ext cx="5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63" name="Line 78">
              <a:extLst>
                <a:ext uri="{FF2B5EF4-FFF2-40B4-BE49-F238E27FC236}">
                  <a16:creationId xmlns:a16="http://schemas.microsoft.com/office/drawing/2014/main" xmlns="" id="{6FADD21B-2092-4274-8C6F-3689AB7CE1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1275"/>
              <a:ext cx="5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64" name="Rectangle 79">
              <a:extLst>
                <a:ext uri="{FF2B5EF4-FFF2-40B4-BE49-F238E27FC236}">
                  <a16:creationId xmlns:a16="http://schemas.microsoft.com/office/drawing/2014/main" xmlns="" id="{5815EDC9-F3C1-41C5-81FA-E4A38DA1E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238"/>
              <a:ext cx="19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1200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65" name="Line 80">
              <a:extLst>
                <a:ext uri="{FF2B5EF4-FFF2-40B4-BE49-F238E27FC236}">
                  <a16:creationId xmlns:a16="http://schemas.microsoft.com/office/drawing/2014/main" xmlns="" id="{45CD1859-22D2-4276-AB9F-985E0A54BC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3" y="1520"/>
              <a:ext cx="5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66" name="Line 81">
              <a:extLst>
                <a:ext uri="{FF2B5EF4-FFF2-40B4-BE49-F238E27FC236}">
                  <a16:creationId xmlns:a16="http://schemas.microsoft.com/office/drawing/2014/main" xmlns="" id="{3464015C-E2D6-4DC6-94F4-DB534A9C96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1520"/>
              <a:ext cx="5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67" name="Rectangle 82">
              <a:extLst>
                <a:ext uri="{FF2B5EF4-FFF2-40B4-BE49-F238E27FC236}">
                  <a16:creationId xmlns:a16="http://schemas.microsoft.com/office/drawing/2014/main" xmlns="" id="{F788AC40-AC77-4DCA-8F13-F44FF63D6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" y="1483"/>
              <a:ext cx="19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68" name="Line 83">
              <a:extLst>
                <a:ext uri="{FF2B5EF4-FFF2-40B4-BE49-F238E27FC236}">
                  <a16:creationId xmlns:a16="http://schemas.microsoft.com/office/drawing/2014/main" xmlns="" id="{5389AAF8-C29A-42A0-93D4-DE0600FC9F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3" y="1765"/>
              <a:ext cx="5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69" name="Line 84">
              <a:extLst>
                <a:ext uri="{FF2B5EF4-FFF2-40B4-BE49-F238E27FC236}">
                  <a16:creationId xmlns:a16="http://schemas.microsoft.com/office/drawing/2014/main" xmlns="" id="{AACFA63A-0F28-44B2-8518-D1013ED68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1765"/>
              <a:ext cx="5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0" name="Rectangle 85">
              <a:extLst>
                <a:ext uri="{FF2B5EF4-FFF2-40B4-BE49-F238E27FC236}">
                  <a16:creationId xmlns:a16="http://schemas.microsoft.com/office/drawing/2014/main" xmlns="" id="{5FB63C41-0D6B-4CCD-A78C-E7C4C4157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" y="1728"/>
              <a:ext cx="1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800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71" name="Line 86">
              <a:extLst>
                <a:ext uri="{FF2B5EF4-FFF2-40B4-BE49-F238E27FC236}">
                  <a16:creationId xmlns:a16="http://schemas.microsoft.com/office/drawing/2014/main" xmlns="" id="{EE1EFEE5-2222-4120-B326-58F8B15DB5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3" y="2010"/>
              <a:ext cx="5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2" name="Line 87">
              <a:extLst>
                <a:ext uri="{FF2B5EF4-FFF2-40B4-BE49-F238E27FC236}">
                  <a16:creationId xmlns:a16="http://schemas.microsoft.com/office/drawing/2014/main" xmlns="" id="{09F11CEC-6D93-4B2D-A6BA-067FFFB4AE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2010"/>
              <a:ext cx="5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3" name="Rectangle 88">
              <a:extLst>
                <a:ext uri="{FF2B5EF4-FFF2-40B4-BE49-F238E27FC236}">
                  <a16:creationId xmlns:a16="http://schemas.microsoft.com/office/drawing/2014/main" xmlns="" id="{1C4364A7-93B0-4B38-81EB-2C2FE80169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" y="1973"/>
              <a:ext cx="1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600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74" name="Line 89">
              <a:extLst>
                <a:ext uri="{FF2B5EF4-FFF2-40B4-BE49-F238E27FC236}">
                  <a16:creationId xmlns:a16="http://schemas.microsoft.com/office/drawing/2014/main" xmlns="" id="{649FC0F3-6BD3-40BF-ADD7-978594FF09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3" y="2255"/>
              <a:ext cx="5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5" name="Line 90">
              <a:extLst>
                <a:ext uri="{FF2B5EF4-FFF2-40B4-BE49-F238E27FC236}">
                  <a16:creationId xmlns:a16="http://schemas.microsoft.com/office/drawing/2014/main" xmlns="" id="{4DA35486-FE6C-48F9-A61F-8604F330B8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2255"/>
              <a:ext cx="5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6" name="Rectangle 91">
              <a:extLst>
                <a:ext uri="{FF2B5EF4-FFF2-40B4-BE49-F238E27FC236}">
                  <a16:creationId xmlns:a16="http://schemas.microsoft.com/office/drawing/2014/main" xmlns="" id="{895AAC24-576C-45FD-880D-EE8EC7465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" y="2218"/>
              <a:ext cx="1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400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77" name="Line 92">
              <a:extLst>
                <a:ext uri="{FF2B5EF4-FFF2-40B4-BE49-F238E27FC236}">
                  <a16:creationId xmlns:a16="http://schemas.microsoft.com/office/drawing/2014/main" xmlns="" id="{3804B563-738F-4D65-A48E-0A77252050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3" y="2500"/>
              <a:ext cx="5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8" name="Line 93">
              <a:extLst>
                <a:ext uri="{FF2B5EF4-FFF2-40B4-BE49-F238E27FC236}">
                  <a16:creationId xmlns:a16="http://schemas.microsoft.com/office/drawing/2014/main" xmlns="" id="{A52BE217-65BD-45F5-A71B-E857DBFE3D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2500"/>
              <a:ext cx="5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79" name="Rectangle 94">
              <a:extLst>
                <a:ext uri="{FF2B5EF4-FFF2-40B4-BE49-F238E27FC236}">
                  <a16:creationId xmlns:a16="http://schemas.microsoft.com/office/drawing/2014/main" xmlns="" id="{F8F7D7B6-481F-4CE9-A67C-3C9124975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" y="2463"/>
              <a:ext cx="1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80" name="Line 95">
              <a:extLst>
                <a:ext uri="{FF2B5EF4-FFF2-40B4-BE49-F238E27FC236}">
                  <a16:creationId xmlns:a16="http://schemas.microsoft.com/office/drawing/2014/main" xmlns="" id="{036FA636-1EE2-4B0D-95A3-13D86B6976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03" y="2744"/>
              <a:ext cx="50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81" name="Line 96">
              <a:extLst>
                <a:ext uri="{FF2B5EF4-FFF2-40B4-BE49-F238E27FC236}">
                  <a16:creationId xmlns:a16="http://schemas.microsoft.com/office/drawing/2014/main" xmlns="" id="{DEDE4660-E76E-4809-8638-30D92948DF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" y="2744"/>
              <a:ext cx="51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82" name="Rectangle 97">
              <a:extLst>
                <a:ext uri="{FF2B5EF4-FFF2-40B4-BE49-F238E27FC236}">
                  <a16:creationId xmlns:a16="http://schemas.microsoft.com/office/drawing/2014/main" xmlns="" id="{F5984FCF-82A1-45AE-8206-D4B0B7D4DC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" y="2707"/>
              <a:ext cx="7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83" name="Rectangle 98">
              <a:extLst>
                <a:ext uri="{FF2B5EF4-FFF2-40B4-BE49-F238E27FC236}">
                  <a16:creationId xmlns:a16="http://schemas.microsoft.com/office/drawing/2014/main" xmlns="" id="{DFA2C48F-8431-4DA5-8D12-4F59DC30F1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259" y="1773"/>
              <a:ext cx="57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Intensity [counts]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84" name="Line 99">
              <a:extLst>
                <a:ext uri="{FF2B5EF4-FFF2-40B4-BE49-F238E27FC236}">
                  <a16:creationId xmlns:a16="http://schemas.microsoft.com/office/drawing/2014/main" xmlns="" id="{3B29A4C8-5075-4029-B2FE-74140A6C5A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" y="2752"/>
              <a:ext cx="305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85" name="Line 100">
              <a:extLst>
                <a:ext uri="{FF2B5EF4-FFF2-40B4-BE49-F238E27FC236}">
                  <a16:creationId xmlns:a16="http://schemas.microsoft.com/office/drawing/2014/main" xmlns="" id="{9F34011B-A006-4833-A420-5281E072C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" y="986"/>
              <a:ext cx="3053" cy="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86" name="Line 101">
              <a:extLst>
                <a:ext uri="{FF2B5EF4-FFF2-40B4-BE49-F238E27FC236}">
                  <a16:creationId xmlns:a16="http://schemas.microsoft.com/office/drawing/2014/main" xmlns="" id="{1791D9EA-D5C5-43DB-BD77-C69251055F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4" y="938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87" name="Line 102">
              <a:extLst>
                <a:ext uri="{FF2B5EF4-FFF2-40B4-BE49-F238E27FC236}">
                  <a16:creationId xmlns:a16="http://schemas.microsoft.com/office/drawing/2014/main" xmlns="" id="{EB8B2FFB-E342-4B80-AAA0-F08E79947C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4" y="2750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88" name="Rectangle 103">
              <a:extLst>
                <a:ext uri="{FF2B5EF4-FFF2-40B4-BE49-F238E27FC236}">
                  <a16:creationId xmlns:a16="http://schemas.microsoft.com/office/drawing/2014/main" xmlns="" id="{958B479E-C6D3-4C53-8137-EEB6BCA7C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" y="2825"/>
              <a:ext cx="1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200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89" name="Line 104">
              <a:extLst>
                <a:ext uri="{FF2B5EF4-FFF2-40B4-BE49-F238E27FC236}">
                  <a16:creationId xmlns:a16="http://schemas.microsoft.com/office/drawing/2014/main" xmlns="" id="{33771BAC-B45F-4BF0-851B-219D9D31E7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0" y="938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90" name="Line 105">
              <a:extLst>
                <a:ext uri="{FF2B5EF4-FFF2-40B4-BE49-F238E27FC236}">
                  <a16:creationId xmlns:a16="http://schemas.microsoft.com/office/drawing/2014/main" xmlns="" id="{94254772-C439-40C4-949D-C8AA49A6AE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0" y="2750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91" name="Rectangle 106">
              <a:extLst>
                <a:ext uri="{FF2B5EF4-FFF2-40B4-BE49-F238E27FC236}">
                  <a16:creationId xmlns:a16="http://schemas.microsoft.com/office/drawing/2014/main" xmlns="" id="{04EB8815-F8CA-49E6-A215-DF354E94E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5" y="2825"/>
              <a:ext cx="1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150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92" name="Line 107">
              <a:extLst>
                <a:ext uri="{FF2B5EF4-FFF2-40B4-BE49-F238E27FC236}">
                  <a16:creationId xmlns:a16="http://schemas.microsoft.com/office/drawing/2014/main" xmlns="" id="{1665A62E-5A2A-43A7-92E4-886AD54F8D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6" y="938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93" name="Line 108">
              <a:extLst>
                <a:ext uri="{FF2B5EF4-FFF2-40B4-BE49-F238E27FC236}">
                  <a16:creationId xmlns:a16="http://schemas.microsoft.com/office/drawing/2014/main" xmlns="" id="{CF9ED963-2885-4BA4-B5E1-53A14F47BF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76" y="2750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94" name="Rectangle 109">
              <a:extLst>
                <a:ext uri="{FF2B5EF4-FFF2-40B4-BE49-F238E27FC236}">
                  <a16:creationId xmlns:a16="http://schemas.microsoft.com/office/drawing/2014/main" xmlns="" id="{C96B9BDF-5342-46B3-9942-0EBA453A4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1" y="2825"/>
              <a:ext cx="1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100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95" name="Line 110">
              <a:extLst>
                <a:ext uri="{FF2B5EF4-FFF2-40B4-BE49-F238E27FC236}">
                  <a16:creationId xmlns:a16="http://schemas.microsoft.com/office/drawing/2014/main" xmlns="" id="{B5D77D7A-60B1-4F31-9C11-674E04989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1" y="938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96" name="Line 111">
              <a:extLst>
                <a:ext uri="{FF2B5EF4-FFF2-40B4-BE49-F238E27FC236}">
                  <a16:creationId xmlns:a16="http://schemas.microsoft.com/office/drawing/2014/main" xmlns="" id="{270D1E3C-05D7-40AC-90D1-5A907AF128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21" y="2750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97" name="Rectangle 112">
              <a:extLst>
                <a:ext uri="{FF2B5EF4-FFF2-40B4-BE49-F238E27FC236}">
                  <a16:creationId xmlns:a16="http://schemas.microsoft.com/office/drawing/2014/main" xmlns="" id="{805F2912-7B43-4ECA-9F8B-026FDF13E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" y="2825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50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098" name="Line 113">
              <a:extLst>
                <a:ext uri="{FF2B5EF4-FFF2-40B4-BE49-F238E27FC236}">
                  <a16:creationId xmlns:a16="http://schemas.microsoft.com/office/drawing/2014/main" xmlns="" id="{29DD2BFF-6636-4B6C-A9DA-3EBE8BBE87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" y="938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099" name="Line 114">
              <a:extLst>
                <a:ext uri="{FF2B5EF4-FFF2-40B4-BE49-F238E27FC236}">
                  <a16:creationId xmlns:a16="http://schemas.microsoft.com/office/drawing/2014/main" xmlns="" id="{481F7ED1-C20B-49B7-912D-1482F2E0C8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7" y="2750"/>
              <a:ext cx="0" cy="50"/>
            </a:xfrm>
            <a:prstGeom prst="line">
              <a:avLst/>
            </a:prstGeom>
            <a:noFill/>
            <a:ln w="7938" cap="flat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00" name="Rectangle 115">
              <a:extLst>
                <a:ext uri="{FF2B5EF4-FFF2-40B4-BE49-F238E27FC236}">
                  <a16:creationId xmlns:a16="http://schemas.microsoft.com/office/drawing/2014/main" xmlns="" id="{479CE061-204B-4D54-B14E-C2F26C032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" y="2825"/>
              <a:ext cx="7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0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101" name="Rectangle 116">
              <a:extLst>
                <a:ext uri="{FF2B5EF4-FFF2-40B4-BE49-F238E27FC236}">
                  <a16:creationId xmlns:a16="http://schemas.microsoft.com/office/drawing/2014/main" xmlns="" id="{F1495323-42F9-4318-AFF4-636EF045F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2880"/>
              <a:ext cx="2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M [</a:t>
              </a:r>
              <a:r>
                <a:rPr kumimoji="0" lang="en-US" altLang="en-US" sz="10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amu</a:t>
              </a:r>
              <a:r>
                <a:rPr kumimoji="0" lang="en-US" altLang="en-US" sz="1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]</a:t>
              </a:r>
              <a:endPara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102" name="Freeform 117">
              <a:extLst>
                <a:ext uri="{FF2B5EF4-FFF2-40B4-BE49-F238E27FC236}">
                  <a16:creationId xmlns:a16="http://schemas.microsoft.com/office/drawing/2014/main" xmlns="" id="{10DE1C71-260A-400A-8BDF-6F64358FB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2681"/>
              <a:ext cx="5" cy="39"/>
            </a:xfrm>
            <a:custGeom>
              <a:avLst/>
              <a:gdLst>
                <a:gd name="T0" fmla="*/ 0 w 8"/>
                <a:gd name="T1" fmla="*/ 41 h 60"/>
                <a:gd name="T2" fmla="*/ 0 w 8"/>
                <a:gd name="T3" fmla="*/ 55 h 60"/>
                <a:gd name="T4" fmla="*/ 0 w 8"/>
                <a:gd name="T5" fmla="*/ 6 h 60"/>
                <a:gd name="T6" fmla="*/ 0 w 8"/>
                <a:gd name="T7" fmla="*/ 15 h 60"/>
                <a:gd name="T8" fmla="*/ 1 w 8"/>
                <a:gd name="T9" fmla="*/ 26 h 60"/>
                <a:gd name="T10" fmla="*/ 1 w 8"/>
                <a:gd name="T11" fmla="*/ 53 h 60"/>
                <a:gd name="T12" fmla="*/ 1 w 8"/>
                <a:gd name="T13" fmla="*/ 9 h 60"/>
                <a:gd name="T14" fmla="*/ 1 w 8"/>
                <a:gd name="T15" fmla="*/ 32 h 60"/>
                <a:gd name="T16" fmla="*/ 2 w 8"/>
                <a:gd name="T17" fmla="*/ 26 h 60"/>
                <a:gd name="T18" fmla="*/ 2 w 8"/>
                <a:gd name="T19" fmla="*/ 53 h 60"/>
                <a:gd name="T20" fmla="*/ 2 w 8"/>
                <a:gd name="T21" fmla="*/ 0 h 60"/>
                <a:gd name="T22" fmla="*/ 2 w 8"/>
                <a:gd name="T23" fmla="*/ 39 h 60"/>
                <a:gd name="T24" fmla="*/ 3 w 8"/>
                <a:gd name="T25" fmla="*/ 30 h 60"/>
                <a:gd name="T26" fmla="*/ 3 w 8"/>
                <a:gd name="T27" fmla="*/ 51 h 60"/>
                <a:gd name="T28" fmla="*/ 3 w 8"/>
                <a:gd name="T29" fmla="*/ 15 h 60"/>
                <a:gd name="T30" fmla="*/ 3 w 8"/>
                <a:gd name="T31" fmla="*/ 38 h 60"/>
                <a:gd name="T32" fmla="*/ 4 w 8"/>
                <a:gd name="T33" fmla="*/ 32 h 60"/>
                <a:gd name="T34" fmla="*/ 4 w 8"/>
                <a:gd name="T35" fmla="*/ 60 h 60"/>
                <a:gd name="T36" fmla="*/ 4 w 8"/>
                <a:gd name="T37" fmla="*/ 11 h 60"/>
                <a:gd name="T38" fmla="*/ 4 w 8"/>
                <a:gd name="T39" fmla="*/ 32 h 60"/>
                <a:gd name="T40" fmla="*/ 5 w 8"/>
                <a:gd name="T41" fmla="*/ 36 h 60"/>
                <a:gd name="T42" fmla="*/ 5 w 8"/>
                <a:gd name="T43" fmla="*/ 60 h 60"/>
                <a:gd name="T44" fmla="*/ 5 w 8"/>
                <a:gd name="T45" fmla="*/ 19 h 60"/>
                <a:gd name="T46" fmla="*/ 5 w 8"/>
                <a:gd name="T47" fmla="*/ 34 h 60"/>
                <a:gd name="T48" fmla="*/ 6 w 8"/>
                <a:gd name="T49" fmla="*/ 19 h 60"/>
                <a:gd name="T50" fmla="*/ 6 w 8"/>
                <a:gd name="T51" fmla="*/ 55 h 60"/>
                <a:gd name="T52" fmla="*/ 6 w 8"/>
                <a:gd name="T53" fmla="*/ 15 h 60"/>
                <a:gd name="T54" fmla="*/ 6 w 8"/>
                <a:gd name="T55" fmla="*/ 53 h 60"/>
                <a:gd name="T56" fmla="*/ 7 w 8"/>
                <a:gd name="T57" fmla="*/ 26 h 60"/>
                <a:gd name="T58" fmla="*/ 7 w 8"/>
                <a:gd name="T59" fmla="*/ 53 h 60"/>
                <a:gd name="T60" fmla="*/ 7 w 8"/>
                <a:gd name="T61" fmla="*/ 15 h 60"/>
                <a:gd name="T62" fmla="*/ 7 w 8"/>
                <a:gd name="T63" fmla="*/ 41 h 60"/>
                <a:gd name="T64" fmla="*/ 8 w 8"/>
                <a:gd name="T65" fmla="*/ 34 h 60"/>
                <a:gd name="T66" fmla="*/ 8 w 8"/>
                <a:gd name="T67" fmla="*/ 51 h 60"/>
                <a:gd name="T68" fmla="*/ 8 w 8"/>
                <a:gd name="T69" fmla="*/ 11 h 60"/>
                <a:gd name="T70" fmla="*/ 8 w 8"/>
                <a:gd name="T71" fmla="*/ 47 h 60"/>
                <a:gd name="T72" fmla="*/ 8 w 8"/>
                <a:gd name="T7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" h="60">
                  <a:moveTo>
                    <a:pt x="0" y="41"/>
                  </a:moveTo>
                  <a:lnTo>
                    <a:pt x="0" y="55"/>
                  </a:lnTo>
                  <a:lnTo>
                    <a:pt x="0" y="6"/>
                  </a:lnTo>
                  <a:lnTo>
                    <a:pt x="0" y="15"/>
                  </a:lnTo>
                  <a:lnTo>
                    <a:pt x="1" y="26"/>
                  </a:lnTo>
                  <a:lnTo>
                    <a:pt x="1" y="53"/>
                  </a:lnTo>
                  <a:lnTo>
                    <a:pt x="1" y="9"/>
                  </a:lnTo>
                  <a:lnTo>
                    <a:pt x="1" y="32"/>
                  </a:lnTo>
                  <a:lnTo>
                    <a:pt x="2" y="26"/>
                  </a:lnTo>
                  <a:lnTo>
                    <a:pt x="2" y="53"/>
                  </a:lnTo>
                  <a:lnTo>
                    <a:pt x="2" y="0"/>
                  </a:lnTo>
                  <a:lnTo>
                    <a:pt x="2" y="39"/>
                  </a:lnTo>
                  <a:lnTo>
                    <a:pt x="3" y="30"/>
                  </a:lnTo>
                  <a:lnTo>
                    <a:pt x="3" y="51"/>
                  </a:lnTo>
                  <a:lnTo>
                    <a:pt x="3" y="15"/>
                  </a:lnTo>
                  <a:lnTo>
                    <a:pt x="3" y="38"/>
                  </a:lnTo>
                  <a:lnTo>
                    <a:pt x="4" y="32"/>
                  </a:lnTo>
                  <a:lnTo>
                    <a:pt x="4" y="60"/>
                  </a:lnTo>
                  <a:lnTo>
                    <a:pt x="4" y="11"/>
                  </a:lnTo>
                  <a:lnTo>
                    <a:pt x="4" y="32"/>
                  </a:lnTo>
                  <a:lnTo>
                    <a:pt x="5" y="36"/>
                  </a:lnTo>
                  <a:lnTo>
                    <a:pt x="5" y="60"/>
                  </a:lnTo>
                  <a:lnTo>
                    <a:pt x="5" y="19"/>
                  </a:lnTo>
                  <a:lnTo>
                    <a:pt x="5" y="34"/>
                  </a:lnTo>
                  <a:lnTo>
                    <a:pt x="6" y="19"/>
                  </a:lnTo>
                  <a:lnTo>
                    <a:pt x="6" y="55"/>
                  </a:lnTo>
                  <a:lnTo>
                    <a:pt x="6" y="15"/>
                  </a:lnTo>
                  <a:lnTo>
                    <a:pt x="6" y="53"/>
                  </a:lnTo>
                  <a:lnTo>
                    <a:pt x="7" y="26"/>
                  </a:lnTo>
                  <a:lnTo>
                    <a:pt x="7" y="53"/>
                  </a:lnTo>
                  <a:lnTo>
                    <a:pt x="7" y="15"/>
                  </a:lnTo>
                  <a:lnTo>
                    <a:pt x="7" y="41"/>
                  </a:lnTo>
                  <a:lnTo>
                    <a:pt x="8" y="34"/>
                  </a:lnTo>
                  <a:lnTo>
                    <a:pt x="8" y="51"/>
                  </a:lnTo>
                  <a:lnTo>
                    <a:pt x="8" y="11"/>
                  </a:lnTo>
                  <a:lnTo>
                    <a:pt x="8" y="47"/>
                  </a:lnTo>
                  <a:lnTo>
                    <a:pt x="8" y="23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03" name="Freeform 118">
              <a:extLst>
                <a:ext uri="{FF2B5EF4-FFF2-40B4-BE49-F238E27FC236}">
                  <a16:creationId xmlns:a16="http://schemas.microsoft.com/office/drawing/2014/main" xmlns="" id="{E544C988-2678-4521-B51D-CA62CE4E7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" y="2033"/>
              <a:ext cx="13" cy="685"/>
            </a:xfrm>
            <a:custGeom>
              <a:avLst/>
              <a:gdLst>
                <a:gd name="T0" fmla="*/ 0 w 20"/>
                <a:gd name="T1" fmla="*/ 1048 h 1057"/>
                <a:gd name="T2" fmla="*/ 1 w 20"/>
                <a:gd name="T3" fmla="*/ 1048 h 1057"/>
                <a:gd name="T4" fmla="*/ 1 w 20"/>
                <a:gd name="T5" fmla="*/ 1025 h 1057"/>
                <a:gd name="T6" fmla="*/ 2 w 20"/>
                <a:gd name="T7" fmla="*/ 1042 h 1057"/>
                <a:gd name="T8" fmla="*/ 3 w 20"/>
                <a:gd name="T9" fmla="*/ 1031 h 1057"/>
                <a:gd name="T10" fmla="*/ 3 w 20"/>
                <a:gd name="T11" fmla="*/ 1001 h 1057"/>
                <a:gd name="T12" fmla="*/ 4 w 20"/>
                <a:gd name="T13" fmla="*/ 1038 h 1057"/>
                <a:gd name="T14" fmla="*/ 4 w 20"/>
                <a:gd name="T15" fmla="*/ 1027 h 1057"/>
                <a:gd name="T16" fmla="*/ 5 w 20"/>
                <a:gd name="T17" fmla="*/ 1022 h 1057"/>
                <a:gd name="T18" fmla="*/ 5 w 20"/>
                <a:gd name="T19" fmla="*/ 1018 h 1057"/>
                <a:gd name="T20" fmla="*/ 6 w 20"/>
                <a:gd name="T21" fmla="*/ 1050 h 1057"/>
                <a:gd name="T22" fmla="*/ 6 w 20"/>
                <a:gd name="T23" fmla="*/ 1025 h 1057"/>
                <a:gd name="T24" fmla="*/ 7 w 20"/>
                <a:gd name="T25" fmla="*/ 1010 h 1057"/>
                <a:gd name="T26" fmla="*/ 8 w 20"/>
                <a:gd name="T27" fmla="*/ 1044 h 1057"/>
                <a:gd name="T28" fmla="*/ 8 w 20"/>
                <a:gd name="T29" fmla="*/ 1046 h 1057"/>
                <a:gd name="T30" fmla="*/ 9 w 20"/>
                <a:gd name="T31" fmla="*/ 1046 h 1057"/>
                <a:gd name="T32" fmla="*/ 9 w 20"/>
                <a:gd name="T33" fmla="*/ 1025 h 1057"/>
                <a:gd name="T34" fmla="*/ 10 w 20"/>
                <a:gd name="T35" fmla="*/ 929 h 1057"/>
                <a:gd name="T36" fmla="*/ 11 w 20"/>
                <a:gd name="T37" fmla="*/ 176 h 1057"/>
                <a:gd name="T38" fmla="*/ 12 w 20"/>
                <a:gd name="T39" fmla="*/ 0 h 1057"/>
                <a:gd name="T40" fmla="*/ 13 w 20"/>
                <a:gd name="T41" fmla="*/ 610 h 1057"/>
                <a:gd name="T42" fmla="*/ 13 w 20"/>
                <a:gd name="T43" fmla="*/ 1016 h 1057"/>
                <a:gd name="T44" fmla="*/ 14 w 20"/>
                <a:gd name="T45" fmla="*/ 1038 h 1057"/>
                <a:gd name="T46" fmla="*/ 14 w 20"/>
                <a:gd name="T47" fmla="*/ 1029 h 1057"/>
                <a:gd name="T48" fmla="*/ 15 w 20"/>
                <a:gd name="T49" fmla="*/ 1044 h 1057"/>
                <a:gd name="T50" fmla="*/ 16 w 20"/>
                <a:gd name="T51" fmla="*/ 1042 h 1057"/>
                <a:gd name="T52" fmla="*/ 16 w 20"/>
                <a:gd name="T53" fmla="*/ 1014 h 1057"/>
                <a:gd name="T54" fmla="*/ 17 w 20"/>
                <a:gd name="T55" fmla="*/ 1031 h 1057"/>
                <a:gd name="T56" fmla="*/ 17 w 20"/>
                <a:gd name="T57" fmla="*/ 1012 h 1057"/>
                <a:gd name="T58" fmla="*/ 18 w 20"/>
                <a:gd name="T59" fmla="*/ 1022 h 1057"/>
                <a:gd name="T60" fmla="*/ 18 w 20"/>
                <a:gd name="T61" fmla="*/ 1012 h 1057"/>
                <a:gd name="T62" fmla="*/ 19 w 20"/>
                <a:gd name="T63" fmla="*/ 1054 h 1057"/>
                <a:gd name="T64" fmla="*/ 20 w 20"/>
                <a:gd name="T65" fmla="*/ 1035 h 1057"/>
                <a:gd name="T66" fmla="*/ 20 w 20"/>
                <a:gd name="T67" fmla="*/ 1040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0" h="1057">
                  <a:moveTo>
                    <a:pt x="0" y="1022"/>
                  </a:moveTo>
                  <a:lnTo>
                    <a:pt x="0" y="1048"/>
                  </a:lnTo>
                  <a:lnTo>
                    <a:pt x="0" y="1029"/>
                  </a:lnTo>
                  <a:lnTo>
                    <a:pt x="1" y="1048"/>
                  </a:lnTo>
                  <a:lnTo>
                    <a:pt x="1" y="1006"/>
                  </a:lnTo>
                  <a:lnTo>
                    <a:pt x="1" y="1025"/>
                  </a:lnTo>
                  <a:lnTo>
                    <a:pt x="2" y="1022"/>
                  </a:lnTo>
                  <a:lnTo>
                    <a:pt x="2" y="1042"/>
                  </a:lnTo>
                  <a:lnTo>
                    <a:pt x="2" y="1027"/>
                  </a:lnTo>
                  <a:lnTo>
                    <a:pt x="3" y="1031"/>
                  </a:lnTo>
                  <a:lnTo>
                    <a:pt x="3" y="1042"/>
                  </a:lnTo>
                  <a:lnTo>
                    <a:pt x="3" y="1001"/>
                  </a:lnTo>
                  <a:lnTo>
                    <a:pt x="3" y="1035"/>
                  </a:lnTo>
                  <a:lnTo>
                    <a:pt x="4" y="1038"/>
                  </a:lnTo>
                  <a:lnTo>
                    <a:pt x="4" y="1048"/>
                  </a:lnTo>
                  <a:lnTo>
                    <a:pt x="4" y="1027"/>
                  </a:lnTo>
                  <a:lnTo>
                    <a:pt x="4" y="1037"/>
                  </a:lnTo>
                  <a:lnTo>
                    <a:pt x="5" y="1022"/>
                  </a:lnTo>
                  <a:lnTo>
                    <a:pt x="5" y="1048"/>
                  </a:lnTo>
                  <a:lnTo>
                    <a:pt x="5" y="1018"/>
                  </a:lnTo>
                  <a:lnTo>
                    <a:pt x="5" y="1020"/>
                  </a:lnTo>
                  <a:lnTo>
                    <a:pt x="6" y="1050"/>
                  </a:lnTo>
                  <a:lnTo>
                    <a:pt x="6" y="1018"/>
                  </a:lnTo>
                  <a:lnTo>
                    <a:pt x="6" y="1025"/>
                  </a:lnTo>
                  <a:lnTo>
                    <a:pt x="7" y="1029"/>
                  </a:lnTo>
                  <a:lnTo>
                    <a:pt x="7" y="1010"/>
                  </a:lnTo>
                  <a:lnTo>
                    <a:pt x="7" y="1054"/>
                  </a:lnTo>
                  <a:lnTo>
                    <a:pt x="8" y="1044"/>
                  </a:lnTo>
                  <a:lnTo>
                    <a:pt x="8" y="1025"/>
                  </a:lnTo>
                  <a:lnTo>
                    <a:pt x="8" y="1046"/>
                  </a:lnTo>
                  <a:lnTo>
                    <a:pt x="9" y="1035"/>
                  </a:lnTo>
                  <a:lnTo>
                    <a:pt x="9" y="1046"/>
                  </a:lnTo>
                  <a:lnTo>
                    <a:pt x="9" y="1016"/>
                  </a:lnTo>
                  <a:lnTo>
                    <a:pt x="9" y="1025"/>
                  </a:lnTo>
                  <a:lnTo>
                    <a:pt x="10" y="1037"/>
                  </a:lnTo>
                  <a:lnTo>
                    <a:pt x="10" y="929"/>
                  </a:lnTo>
                  <a:lnTo>
                    <a:pt x="11" y="886"/>
                  </a:lnTo>
                  <a:lnTo>
                    <a:pt x="11" y="176"/>
                  </a:lnTo>
                  <a:lnTo>
                    <a:pt x="12" y="31"/>
                  </a:lnTo>
                  <a:lnTo>
                    <a:pt x="12" y="0"/>
                  </a:lnTo>
                  <a:lnTo>
                    <a:pt x="12" y="576"/>
                  </a:lnTo>
                  <a:lnTo>
                    <a:pt x="13" y="610"/>
                  </a:lnTo>
                  <a:lnTo>
                    <a:pt x="13" y="1025"/>
                  </a:lnTo>
                  <a:lnTo>
                    <a:pt x="13" y="1016"/>
                  </a:lnTo>
                  <a:lnTo>
                    <a:pt x="14" y="1005"/>
                  </a:lnTo>
                  <a:lnTo>
                    <a:pt x="14" y="1038"/>
                  </a:lnTo>
                  <a:lnTo>
                    <a:pt x="14" y="1003"/>
                  </a:lnTo>
                  <a:lnTo>
                    <a:pt x="14" y="1029"/>
                  </a:lnTo>
                  <a:lnTo>
                    <a:pt x="15" y="1018"/>
                  </a:lnTo>
                  <a:lnTo>
                    <a:pt x="15" y="1044"/>
                  </a:lnTo>
                  <a:lnTo>
                    <a:pt x="15" y="1040"/>
                  </a:lnTo>
                  <a:lnTo>
                    <a:pt x="16" y="1042"/>
                  </a:lnTo>
                  <a:lnTo>
                    <a:pt x="16" y="1044"/>
                  </a:lnTo>
                  <a:lnTo>
                    <a:pt x="16" y="1014"/>
                  </a:lnTo>
                  <a:lnTo>
                    <a:pt x="16" y="1038"/>
                  </a:lnTo>
                  <a:lnTo>
                    <a:pt x="17" y="1031"/>
                  </a:lnTo>
                  <a:lnTo>
                    <a:pt x="17" y="1057"/>
                  </a:lnTo>
                  <a:lnTo>
                    <a:pt x="17" y="1012"/>
                  </a:lnTo>
                  <a:lnTo>
                    <a:pt x="17" y="1025"/>
                  </a:lnTo>
                  <a:lnTo>
                    <a:pt x="18" y="1022"/>
                  </a:lnTo>
                  <a:lnTo>
                    <a:pt x="18" y="1057"/>
                  </a:lnTo>
                  <a:lnTo>
                    <a:pt x="18" y="1012"/>
                  </a:lnTo>
                  <a:lnTo>
                    <a:pt x="19" y="1012"/>
                  </a:lnTo>
                  <a:lnTo>
                    <a:pt x="19" y="1054"/>
                  </a:lnTo>
                  <a:lnTo>
                    <a:pt x="19" y="1018"/>
                  </a:lnTo>
                  <a:lnTo>
                    <a:pt x="20" y="1035"/>
                  </a:lnTo>
                  <a:lnTo>
                    <a:pt x="20" y="1023"/>
                  </a:lnTo>
                  <a:lnTo>
                    <a:pt x="20" y="1040"/>
                  </a:lnTo>
                  <a:lnTo>
                    <a:pt x="20" y="1042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04" name="Freeform 119">
              <a:extLst>
                <a:ext uri="{FF2B5EF4-FFF2-40B4-BE49-F238E27FC236}">
                  <a16:creationId xmlns:a16="http://schemas.microsoft.com/office/drawing/2014/main" xmlns="" id="{333ECD12-9BB8-4DC0-AE7B-AC154E108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" y="2683"/>
              <a:ext cx="22" cy="38"/>
            </a:xfrm>
            <a:custGeom>
              <a:avLst/>
              <a:gdLst>
                <a:gd name="T0" fmla="*/ 1 w 33"/>
                <a:gd name="T1" fmla="*/ 34 h 58"/>
                <a:gd name="T2" fmla="*/ 1 w 33"/>
                <a:gd name="T3" fmla="*/ 19 h 58"/>
                <a:gd name="T4" fmla="*/ 2 w 33"/>
                <a:gd name="T5" fmla="*/ 20 h 58"/>
                <a:gd name="T6" fmla="*/ 2 w 33"/>
                <a:gd name="T7" fmla="*/ 34 h 58"/>
                <a:gd name="T8" fmla="*/ 3 w 33"/>
                <a:gd name="T9" fmla="*/ 17 h 58"/>
                <a:gd name="T10" fmla="*/ 4 w 33"/>
                <a:gd name="T11" fmla="*/ 30 h 58"/>
                <a:gd name="T12" fmla="*/ 4 w 33"/>
                <a:gd name="T13" fmla="*/ 13 h 58"/>
                <a:gd name="T14" fmla="*/ 5 w 33"/>
                <a:gd name="T15" fmla="*/ 37 h 58"/>
                <a:gd name="T16" fmla="*/ 5 w 33"/>
                <a:gd name="T17" fmla="*/ 11 h 58"/>
                <a:gd name="T18" fmla="*/ 6 w 33"/>
                <a:gd name="T19" fmla="*/ 28 h 58"/>
                <a:gd name="T20" fmla="*/ 6 w 33"/>
                <a:gd name="T21" fmla="*/ 15 h 58"/>
                <a:gd name="T22" fmla="*/ 7 w 33"/>
                <a:gd name="T23" fmla="*/ 32 h 58"/>
                <a:gd name="T24" fmla="*/ 7 w 33"/>
                <a:gd name="T25" fmla="*/ 11 h 58"/>
                <a:gd name="T26" fmla="*/ 8 w 33"/>
                <a:gd name="T27" fmla="*/ 35 h 58"/>
                <a:gd name="T28" fmla="*/ 8 w 33"/>
                <a:gd name="T29" fmla="*/ 20 h 58"/>
                <a:gd name="T30" fmla="*/ 9 w 33"/>
                <a:gd name="T31" fmla="*/ 51 h 58"/>
                <a:gd name="T32" fmla="*/ 9 w 33"/>
                <a:gd name="T33" fmla="*/ 32 h 58"/>
                <a:gd name="T34" fmla="*/ 10 w 33"/>
                <a:gd name="T35" fmla="*/ 37 h 58"/>
                <a:gd name="T36" fmla="*/ 10 w 33"/>
                <a:gd name="T37" fmla="*/ 26 h 58"/>
                <a:gd name="T38" fmla="*/ 11 w 33"/>
                <a:gd name="T39" fmla="*/ 43 h 58"/>
                <a:gd name="T40" fmla="*/ 11 w 33"/>
                <a:gd name="T41" fmla="*/ 20 h 58"/>
                <a:gd name="T42" fmla="*/ 12 w 33"/>
                <a:gd name="T43" fmla="*/ 35 h 58"/>
                <a:gd name="T44" fmla="*/ 12 w 33"/>
                <a:gd name="T45" fmla="*/ 20 h 58"/>
                <a:gd name="T46" fmla="*/ 13 w 33"/>
                <a:gd name="T47" fmla="*/ 49 h 58"/>
                <a:gd name="T48" fmla="*/ 13 w 33"/>
                <a:gd name="T49" fmla="*/ 28 h 58"/>
                <a:gd name="T50" fmla="*/ 14 w 33"/>
                <a:gd name="T51" fmla="*/ 22 h 58"/>
                <a:gd name="T52" fmla="*/ 15 w 33"/>
                <a:gd name="T53" fmla="*/ 26 h 58"/>
                <a:gd name="T54" fmla="*/ 15 w 33"/>
                <a:gd name="T55" fmla="*/ 37 h 58"/>
                <a:gd name="T56" fmla="*/ 16 w 33"/>
                <a:gd name="T57" fmla="*/ 45 h 58"/>
                <a:gd name="T58" fmla="*/ 16 w 33"/>
                <a:gd name="T59" fmla="*/ 37 h 58"/>
                <a:gd name="T60" fmla="*/ 17 w 33"/>
                <a:gd name="T61" fmla="*/ 58 h 58"/>
                <a:gd name="T62" fmla="*/ 18 w 33"/>
                <a:gd name="T63" fmla="*/ 30 h 58"/>
                <a:gd name="T64" fmla="*/ 18 w 33"/>
                <a:gd name="T65" fmla="*/ 43 h 58"/>
                <a:gd name="T66" fmla="*/ 19 w 33"/>
                <a:gd name="T67" fmla="*/ 45 h 58"/>
                <a:gd name="T68" fmla="*/ 20 w 33"/>
                <a:gd name="T69" fmla="*/ 39 h 58"/>
                <a:gd name="T70" fmla="*/ 20 w 33"/>
                <a:gd name="T71" fmla="*/ 39 h 58"/>
                <a:gd name="T72" fmla="*/ 21 w 33"/>
                <a:gd name="T73" fmla="*/ 35 h 58"/>
                <a:gd name="T74" fmla="*/ 21 w 33"/>
                <a:gd name="T75" fmla="*/ 26 h 58"/>
                <a:gd name="T76" fmla="*/ 22 w 33"/>
                <a:gd name="T77" fmla="*/ 17 h 58"/>
                <a:gd name="T78" fmla="*/ 23 w 33"/>
                <a:gd name="T79" fmla="*/ 28 h 58"/>
                <a:gd name="T80" fmla="*/ 23 w 33"/>
                <a:gd name="T81" fmla="*/ 22 h 58"/>
                <a:gd name="T82" fmla="*/ 24 w 33"/>
                <a:gd name="T83" fmla="*/ 22 h 58"/>
                <a:gd name="T84" fmla="*/ 24 w 33"/>
                <a:gd name="T85" fmla="*/ 2 h 58"/>
                <a:gd name="T86" fmla="*/ 25 w 33"/>
                <a:gd name="T87" fmla="*/ 15 h 58"/>
                <a:gd name="T88" fmla="*/ 26 w 33"/>
                <a:gd name="T89" fmla="*/ 28 h 58"/>
                <a:gd name="T90" fmla="*/ 26 w 33"/>
                <a:gd name="T91" fmla="*/ 43 h 58"/>
                <a:gd name="T92" fmla="*/ 27 w 33"/>
                <a:gd name="T93" fmla="*/ 41 h 58"/>
                <a:gd name="T94" fmla="*/ 27 w 33"/>
                <a:gd name="T95" fmla="*/ 37 h 58"/>
                <a:gd name="T96" fmla="*/ 28 w 33"/>
                <a:gd name="T97" fmla="*/ 37 h 58"/>
                <a:gd name="T98" fmla="*/ 29 w 33"/>
                <a:gd name="T99" fmla="*/ 11 h 58"/>
                <a:gd name="T100" fmla="*/ 30 w 33"/>
                <a:gd name="T101" fmla="*/ 39 h 58"/>
                <a:gd name="T102" fmla="*/ 30 w 33"/>
                <a:gd name="T103" fmla="*/ 28 h 58"/>
                <a:gd name="T104" fmla="*/ 31 w 33"/>
                <a:gd name="T105" fmla="*/ 22 h 58"/>
                <a:gd name="T106" fmla="*/ 31 w 33"/>
                <a:gd name="T107" fmla="*/ 39 h 58"/>
                <a:gd name="T108" fmla="*/ 32 w 33"/>
                <a:gd name="T109" fmla="*/ 13 h 58"/>
                <a:gd name="T110" fmla="*/ 33 w 33"/>
                <a:gd name="T111" fmla="*/ 4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" h="58">
                  <a:moveTo>
                    <a:pt x="0" y="39"/>
                  </a:moveTo>
                  <a:lnTo>
                    <a:pt x="1" y="34"/>
                  </a:lnTo>
                  <a:lnTo>
                    <a:pt x="1" y="47"/>
                  </a:lnTo>
                  <a:lnTo>
                    <a:pt x="1" y="19"/>
                  </a:lnTo>
                  <a:lnTo>
                    <a:pt x="1" y="20"/>
                  </a:lnTo>
                  <a:lnTo>
                    <a:pt x="2" y="20"/>
                  </a:lnTo>
                  <a:lnTo>
                    <a:pt x="2" y="13"/>
                  </a:lnTo>
                  <a:lnTo>
                    <a:pt x="2" y="34"/>
                  </a:lnTo>
                  <a:lnTo>
                    <a:pt x="3" y="24"/>
                  </a:lnTo>
                  <a:lnTo>
                    <a:pt x="3" y="17"/>
                  </a:lnTo>
                  <a:lnTo>
                    <a:pt x="3" y="49"/>
                  </a:lnTo>
                  <a:lnTo>
                    <a:pt x="4" y="30"/>
                  </a:lnTo>
                  <a:lnTo>
                    <a:pt x="4" y="43"/>
                  </a:lnTo>
                  <a:lnTo>
                    <a:pt x="4" y="13"/>
                  </a:lnTo>
                  <a:lnTo>
                    <a:pt x="4" y="22"/>
                  </a:lnTo>
                  <a:lnTo>
                    <a:pt x="5" y="37"/>
                  </a:lnTo>
                  <a:lnTo>
                    <a:pt x="5" y="43"/>
                  </a:lnTo>
                  <a:lnTo>
                    <a:pt x="5" y="11"/>
                  </a:lnTo>
                  <a:lnTo>
                    <a:pt x="5" y="37"/>
                  </a:lnTo>
                  <a:lnTo>
                    <a:pt x="6" y="28"/>
                  </a:lnTo>
                  <a:lnTo>
                    <a:pt x="6" y="37"/>
                  </a:lnTo>
                  <a:lnTo>
                    <a:pt x="6" y="15"/>
                  </a:lnTo>
                  <a:lnTo>
                    <a:pt x="6" y="17"/>
                  </a:lnTo>
                  <a:lnTo>
                    <a:pt x="7" y="32"/>
                  </a:lnTo>
                  <a:lnTo>
                    <a:pt x="7" y="35"/>
                  </a:lnTo>
                  <a:lnTo>
                    <a:pt x="7" y="11"/>
                  </a:lnTo>
                  <a:lnTo>
                    <a:pt x="7" y="32"/>
                  </a:lnTo>
                  <a:lnTo>
                    <a:pt x="8" y="35"/>
                  </a:lnTo>
                  <a:lnTo>
                    <a:pt x="8" y="13"/>
                  </a:lnTo>
                  <a:lnTo>
                    <a:pt x="8" y="20"/>
                  </a:lnTo>
                  <a:lnTo>
                    <a:pt x="9" y="22"/>
                  </a:lnTo>
                  <a:lnTo>
                    <a:pt x="9" y="51"/>
                  </a:lnTo>
                  <a:lnTo>
                    <a:pt x="9" y="11"/>
                  </a:lnTo>
                  <a:lnTo>
                    <a:pt x="9" y="32"/>
                  </a:lnTo>
                  <a:lnTo>
                    <a:pt x="10" y="24"/>
                  </a:lnTo>
                  <a:lnTo>
                    <a:pt x="10" y="37"/>
                  </a:lnTo>
                  <a:lnTo>
                    <a:pt x="10" y="5"/>
                  </a:lnTo>
                  <a:lnTo>
                    <a:pt x="10" y="26"/>
                  </a:lnTo>
                  <a:lnTo>
                    <a:pt x="11" y="30"/>
                  </a:lnTo>
                  <a:lnTo>
                    <a:pt x="11" y="43"/>
                  </a:lnTo>
                  <a:lnTo>
                    <a:pt x="11" y="9"/>
                  </a:lnTo>
                  <a:lnTo>
                    <a:pt x="11" y="20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2" y="11"/>
                  </a:lnTo>
                  <a:lnTo>
                    <a:pt x="12" y="20"/>
                  </a:lnTo>
                  <a:lnTo>
                    <a:pt x="13" y="26"/>
                  </a:lnTo>
                  <a:lnTo>
                    <a:pt x="13" y="49"/>
                  </a:lnTo>
                  <a:lnTo>
                    <a:pt x="13" y="3"/>
                  </a:lnTo>
                  <a:lnTo>
                    <a:pt x="13" y="28"/>
                  </a:lnTo>
                  <a:lnTo>
                    <a:pt x="14" y="41"/>
                  </a:lnTo>
                  <a:lnTo>
                    <a:pt x="14" y="22"/>
                  </a:lnTo>
                  <a:lnTo>
                    <a:pt x="14" y="52"/>
                  </a:lnTo>
                  <a:lnTo>
                    <a:pt x="15" y="26"/>
                  </a:lnTo>
                  <a:lnTo>
                    <a:pt x="15" y="0"/>
                  </a:lnTo>
                  <a:lnTo>
                    <a:pt x="15" y="37"/>
                  </a:lnTo>
                  <a:lnTo>
                    <a:pt x="16" y="30"/>
                  </a:lnTo>
                  <a:lnTo>
                    <a:pt x="16" y="45"/>
                  </a:lnTo>
                  <a:lnTo>
                    <a:pt x="16" y="24"/>
                  </a:lnTo>
                  <a:lnTo>
                    <a:pt x="16" y="37"/>
                  </a:lnTo>
                  <a:lnTo>
                    <a:pt x="17" y="32"/>
                  </a:lnTo>
                  <a:lnTo>
                    <a:pt x="17" y="58"/>
                  </a:lnTo>
                  <a:lnTo>
                    <a:pt x="17" y="15"/>
                  </a:lnTo>
                  <a:lnTo>
                    <a:pt x="18" y="30"/>
                  </a:lnTo>
                  <a:lnTo>
                    <a:pt x="18" y="19"/>
                  </a:lnTo>
                  <a:lnTo>
                    <a:pt x="18" y="43"/>
                  </a:lnTo>
                  <a:lnTo>
                    <a:pt x="19" y="15"/>
                  </a:lnTo>
                  <a:lnTo>
                    <a:pt x="19" y="45"/>
                  </a:lnTo>
                  <a:lnTo>
                    <a:pt x="19" y="15"/>
                  </a:lnTo>
                  <a:lnTo>
                    <a:pt x="20" y="39"/>
                  </a:lnTo>
                  <a:lnTo>
                    <a:pt x="20" y="7"/>
                  </a:lnTo>
                  <a:lnTo>
                    <a:pt x="20" y="39"/>
                  </a:lnTo>
                  <a:lnTo>
                    <a:pt x="21" y="20"/>
                  </a:lnTo>
                  <a:lnTo>
                    <a:pt x="21" y="35"/>
                  </a:lnTo>
                  <a:lnTo>
                    <a:pt x="21" y="15"/>
                  </a:lnTo>
                  <a:lnTo>
                    <a:pt x="21" y="26"/>
                  </a:lnTo>
                  <a:lnTo>
                    <a:pt x="22" y="45"/>
                  </a:lnTo>
                  <a:lnTo>
                    <a:pt x="22" y="17"/>
                  </a:lnTo>
                  <a:lnTo>
                    <a:pt x="22" y="30"/>
                  </a:lnTo>
                  <a:lnTo>
                    <a:pt x="23" y="28"/>
                  </a:lnTo>
                  <a:lnTo>
                    <a:pt x="23" y="54"/>
                  </a:lnTo>
                  <a:lnTo>
                    <a:pt x="23" y="22"/>
                  </a:lnTo>
                  <a:lnTo>
                    <a:pt x="23" y="28"/>
                  </a:lnTo>
                  <a:lnTo>
                    <a:pt x="24" y="22"/>
                  </a:lnTo>
                  <a:lnTo>
                    <a:pt x="24" y="41"/>
                  </a:lnTo>
                  <a:lnTo>
                    <a:pt x="24" y="2"/>
                  </a:lnTo>
                  <a:lnTo>
                    <a:pt x="25" y="37"/>
                  </a:lnTo>
                  <a:lnTo>
                    <a:pt x="25" y="15"/>
                  </a:lnTo>
                  <a:lnTo>
                    <a:pt x="25" y="39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6" y="43"/>
                  </a:lnTo>
                  <a:lnTo>
                    <a:pt x="27" y="9"/>
                  </a:lnTo>
                  <a:lnTo>
                    <a:pt x="27" y="41"/>
                  </a:lnTo>
                  <a:lnTo>
                    <a:pt x="27" y="2"/>
                  </a:lnTo>
                  <a:lnTo>
                    <a:pt x="27" y="37"/>
                  </a:lnTo>
                  <a:lnTo>
                    <a:pt x="28" y="26"/>
                  </a:lnTo>
                  <a:lnTo>
                    <a:pt x="28" y="37"/>
                  </a:lnTo>
                  <a:lnTo>
                    <a:pt x="28" y="20"/>
                  </a:lnTo>
                  <a:lnTo>
                    <a:pt x="29" y="11"/>
                  </a:lnTo>
                  <a:lnTo>
                    <a:pt x="29" y="30"/>
                  </a:lnTo>
                  <a:lnTo>
                    <a:pt x="30" y="39"/>
                  </a:lnTo>
                  <a:lnTo>
                    <a:pt x="30" y="45"/>
                  </a:lnTo>
                  <a:lnTo>
                    <a:pt x="30" y="28"/>
                  </a:lnTo>
                  <a:lnTo>
                    <a:pt x="30" y="30"/>
                  </a:lnTo>
                  <a:lnTo>
                    <a:pt x="31" y="22"/>
                  </a:lnTo>
                  <a:lnTo>
                    <a:pt x="31" y="13"/>
                  </a:lnTo>
                  <a:lnTo>
                    <a:pt x="31" y="39"/>
                  </a:lnTo>
                  <a:lnTo>
                    <a:pt x="32" y="35"/>
                  </a:lnTo>
                  <a:lnTo>
                    <a:pt x="32" y="13"/>
                  </a:lnTo>
                  <a:lnTo>
                    <a:pt x="32" y="35"/>
                  </a:lnTo>
                  <a:lnTo>
                    <a:pt x="33" y="41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05" name="Freeform 120">
              <a:extLst>
                <a:ext uri="{FF2B5EF4-FFF2-40B4-BE49-F238E27FC236}">
                  <a16:creationId xmlns:a16="http://schemas.microsoft.com/office/drawing/2014/main" xmlns="" id="{1442C8BC-11C1-46DB-B4D4-3A81D59D9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" y="2682"/>
              <a:ext cx="28" cy="44"/>
            </a:xfrm>
            <a:custGeom>
              <a:avLst/>
              <a:gdLst>
                <a:gd name="T0" fmla="*/ 0 w 44"/>
                <a:gd name="T1" fmla="*/ 17 h 68"/>
                <a:gd name="T2" fmla="*/ 1 w 44"/>
                <a:gd name="T3" fmla="*/ 45 h 68"/>
                <a:gd name="T4" fmla="*/ 2 w 44"/>
                <a:gd name="T5" fmla="*/ 22 h 68"/>
                <a:gd name="T6" fmla="*/ 3 w 44"/>
                <a:gd name="T7" fmla="*/ 15 h 68"/>
                <a:gd name="T8" fmla="*/ 4 w 44"/>
                <a:gd name="T9" fmla="*/ 15 h 68"/>
                <a:gd name="T10" fmla="*/ 4 w 44"/>
                <a:gd name="T11" fmla="*/ 15 h 68"/>
                <a:gd name="T12" fmla="*/ 5 w 44"/>
                <a:gd name="T13" fmla="*/ 49 h 68"/>
                <a:gd name="T14" fmla="*/ 6 w 44"/>
                <a:gd name="T15" fmla="*/ 49 h 68"/>
                <a:gd name="T16" fmla="*/ 6 w 44"/>
                <a:gd name="T17" fmla="*/ 49 h 68"/>
                <a:gd name="T18" fmla="*/ 7 w 44"/>
                <a:gd name="T19" fmla="*/ 43 h 68"/>
                <a:gd name="T20" fmla="*/ 7 w 44"/>
                <a:gd name="T21" fmla="*/ 13 h 68"/>
                <a:gd name="T22" fmla="*/ 8 w 44"/>
                <a:gd name="T23" fmla="*/ 45 h 68"/>
                <a:gd name="T24" fmla="*/ 9 w 44"/>
                <a:gd name="T25" fmla="*/ 45 h 68"/>
                <a:gd name="T26" fmla="*/ 9 w 44"/>
                <a:gd name="T27" fmla="*/ 45 h 68"/>
                <a:gd name="T28" fmla="*/ 10 w 44"/>
                <a:gd name="T29" fmla="*/ 11 h 68"/>
                <a:gd name="T30" fmla="*/ 11 w 44"/>
                <a:gd name="T31" fmla="*/ 5 h 68"/>
                <a:gd name="T32" fmla="*/ 12 w 44"/>
                <a:gd name="T33" fmla="*/ 34 h 68"/>
                <a:gd name="T34" fmla="*/ 12 w 44"/>
                <a:gd name="T35" fmla="*/ 56 h 68"/>
                <a:gd name="T36" fmla="*/ 13 w 44"/>
                <a:gd name="T37" fmla="*/ 39 h 68"/>
                <a:gd name="T38" fmla="*/ 14 w 44"/>
                <a:gd name="T39" fmla="*/ 43 h 68"/>
                <a:gd name="T40" fmla="*/ 14 w 44"/>
                <a:gd name="T41" fmla="*/ 24 h 68"/>
                <a:gd name="T42" fmla="*/ 15 w 44"/>
                <a:gd name="T43" fmla="*/ 36 h 68"/>
                <a:gd name="T44" fmla="*/ 16 w 44"/>
                <a:gd name="T45" fmla="*/ 24 h 68"/>
                <a:gd name="T46" fmla="*/ 17 w 44"/>
                <a:gd name="T47" fmla="*/ 36 h 68"/>
                <a:gd name="T48" fmla="*/ 17 w 44"/>
                <a:gd name="T49" fmla="*/ 68 h 68"/>
                <a:gd name="T50" fmla="*/ 18 w 44"/>
                <a:gd name="T51" fmla="*/ 54 h 68"/>
                <a:gd name="T52" fmla="*/ 19 w 44"/>
                <a:gd name="T53" fmla="*/ 24 h 68"/>
                <a:gd name="T54" fmla="*/ 20 w 44"/>
                <a:gd name="T55" fmla="*/ 17 h 68"/>
                <a:gd name="T56" fmla="*/ 20 w 44"/>
                <a:gd name="T57" fmla="*/ 37 h 68"/>
                <a:gd name="T58" fmla="*/ 21 w 44"/>
                <a:gd name="T59" fmla="*/ 56 h 68"/>
                <a:gd name="T60" fmla="*/ 22 w 44"/>
                <a:gd name="T61" fmla="*/ 19 h 68"/>
                <a:gd name="T62" fmla="*/ 22 w 44"/>
                <a:gd name="T63" fmla="*/ 43 h 68"/>
                <a:gd name="T64" fmla="*/ 23 w 44"/>
                <a:gd name="T65" fmla="*/ 47 h 68"/>
                <a:gd name="T66" fmla="*/ 24 w 44"/>
                <a:gd name="T67" fmla="*/ 30 h 68"/>
                <a:gd name="T68" fmla="*/ 24 w 44"/>
                <a:gd name="T69" fmla="*/ 32 h 68"/>
                <a:gd name="T70" fmla="*/ 25 w 44"/>
                <a:gd name="T71" fmla="*/ 54 h 68"/>
                <a:gd name="T72" fmla="*/ 26 w 44"/>
                <a:gd name="T73" fmla="*/ 37 h 68"/>
                <a:gd name="T74" fmla="*/ 26 w 44"/>
                <a:gd name="T75" fmla="*/ 32 h 68"/>
                <a:gd name="T76" fmla="*/ 27 w 44"/>
                <a:gd name="T77" fmla="*/ 45 h 68"/>
                <a:gd name="T78" fmla="*/ 28 w 44"/>
                <a:gd name="T79" fmla="*/ 21 h 68"/>
                <a:gd name="T80" fmla="*/ 29 w 44"/>
                <a:gd name="T81" fmla="*/ 22 h 68"/>
                <a:gd name="T82" fmla="*/ 30 w 44"/>
                <a:gd name="T83" fmla="*/ 26 h 68"/>
                <a:gd name="T84" fmla="*/ 30 w 44"/>
                <a:gd name="T85" fmla="*/ 43 h 68"/>
                <a:gd name="T86" fmla="*/ 31 w 44"/>
                <a:gd name="T87" fmla="*/ 47 h 68"/>
                <a:gd name="T88" fmla="*/ 32 w 44"/>
                <a:gd name="T89" fmla="*/ 34 h 68"/>
                <a:gd name="T90" fmla="*/ 32 w 44"/>
                <a:gd name="T91" fmla="*/ 13 h 68"/>
                <a:gd name="T92" fmla="*/ 33 w 44"/>
                <a:gd name="T93" fmla="*/ 19 h 68"/>
                <a:gd name="T94" fmla="*/ 34 w 44"/>
                <a:gd name="T95" fmla="*/ 9 h 68"/>
                <a:gd name="T96" fmla="*/ 34 w 44"/>
                <a:gd name="T97" fmla="*/ 26 h 68"/>
                <a:gd name="T98" fmla="*/ 35 w 44"/>
                <a:gd name="T99" fmla="*/ 51 h 68"/>
                <a:gd name="T100" fmla="*/ 36 w 44"/>
                <a:gd name="T101" fmla="*/ 34 h 68"/>
                <a:gd name="T102" fmla="*/ 37 w 44"/>
                <a:gd name="T103" fmla="*/ 37 h 68"/>
                <a:gd name="T104" fmla="*/ 37 w 44"/>
                <a:gd name="T105" fmla="*/ 26 h 68"/>
                <a:gd name="T106" fmla="*/ 38 w 44"/>
                <a:gd name="T107" fmla="*/ 49 h 68"/>
                <a:gd name="T108" fmla="*/ 39 w 44"/>
                <a:gd name="T109" fmla="*/ 22 h 68"/>
                <a:gd name="T110" fmla="*/ 39 w 44"/>
                <a:gd name="T111" fmla="*/ 30 h 68"/>
                <a:gd name="T112" fmla="*/ 40 w 44"/>
                <a:gd name="T113" fmla="*/ 24 h 68"/>
                <a:gd name="T114" fmla="*/ 41 w 44"/>
                <a:gd name="T115" fmla="*/ 53 h 68"/>
                <a:gd name="T116" fmla="*/ 41 w 44"/>
                <a:gd name="T117" fmla="*/ 36 h 68"/>
                <a:gd name="T118" fmla="*/ 42 w 44"/>
                <a:gd name="T119" fmla="*/ 11 h 68"/>
                <a:gd name="T120" fmla="*/ 43 w 44"/>
                <a:gd name="T121" fmla="*/ 47 h 68"/>
                <a:gd name="T122" fmla="*/ 44 w 44"/>
                <a:gd name="T123" fmla="*/ 1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4" h="68">
                  <a:moveTo>
                    <a:pt x="0" y="43"/>
                  </a:moveTo>
                  <a:lnTo>
                    <a:pt x="0" y="17"/>
                  </a:lnTo>
                  <a:lnTo>
                    <a:pt x="1" y="37"/>
                  </a:lnTo>
                  <a:lnTo>
                    <a:pt x="1" y="45"/>
                  </a:lnTo>
                  <a:lnTo>
                    <a:pt x="1" y="17"/>
                  </a:lnTo>
                  <a:lnTo>
                    <a:pt x="2" y="22"/>
                  </a:lnTo>
                  <a:lnTo>
                    <a:pt x="2" y="41"/>
                  </a:lnTo>
                  <a:lnTo>
                    <a:pt x="3" y="15"/>
                  </a:lnTo>
                  <a:lnTo>
                    <a:pt x="3" y="45"/>
                  </a:lnTo>
                  <a:lnTo>
                    <a:pt x="4" y="15"/>
                  </a:lnTo>
                  <a:lnTo>
                    <a:pt x="4" y="43"/>
                  </a:lnTo>
                  <a:lnTo>
                    <a:pt x="4" y="15"/>
                  </a:lnTo>
                  <a:lnTo>
                    <a:pt x="5" y="11"/>
                  </a:lnTo>
                  <a:lnTo>
                    <a:pt x="5" y="49"/>
                  </a:lnTo>
                  <a:lnTo>
                    <a:pt x="5" y="37"/>
                  </a:lnTo>
                  <a:lnTo>
                    <a:pt x="6" y="49"/>
                  </a:lnTo>
                  <a:lnTo>
                    <a:pt x="6" y="13"/>
                  </a:lnTo>
                  <a:lnTo>
                    <a:pt x="6" y="49"/>
                  </a:lnTo>
                  <a:lnTo>
                    <a:pt x="7" y="15"/>
                  </a:lnTo>
                  <a:lnTo>
                    <a:pt x="7" y="43"/>
                  </a:lnTo>
                  <a:lnTo>
                    <a:pt x="7" y="4"/>
                  </a:lnTo>
                  <a:lnTo>
                    <a:pt x="7" y="13"/>
                  </a:lnTo>
                  <a:lnTo>
                    <a:pt x="8" y="24"/>
                  </a:lnTo>
                  <a:lnTo>
                    <a:pt x="8" y="45"/>
                  </a:lnTo>
                  <a:lnTo>
                    <a:pt x="8" y="30"/>
                  </a:lnTo>
                  <a:lnTo>
                    <a:pt x="9" y="45"/>
                  </a:lnTo>
                  <a:lnTo>
                    <a:pt x="9" y="7"/>
                  </a:lnTo>
                  <a:lnTo>
                    <a:pt x="9" y="45"/>
                  </a:lnTo>
                  <a:lnTo>
                    <a:pt x="10" y="41"/>
                  </a:lnTo>
                  <a:lnTo>
                    <a:pt x="10" y="11"/>
                  </a:lnTo>
                  <a:lnTo>
                    <a:pt x="10" y="37"/>
                  </a:lnTo>
                  <a:lnTo>
                    <a:pt x="11" y="5"/>
                  </a:lnTo>
                  <a:lnTo>
                    <a:pt x="11" y="37"/>
                  </a:lnTo>
                  <a:lnTo>
                    <a:pt x="12" y="34"/>
                  </a:lnTo>
                  <a:lnTo>
                    <a:pt x="12" y="30"/>
                  </a:lnTo>
                  <a:lnTo>
                    <a:pt x="12" y="56"/>
                  </a:lnTo>
                  <a:lnTo>
                    <a:pt x="13" y="30"/>
                  </a:lnTo>
                  <a:lnTo>
                    <a:pt x="13" y="39"/>
                  </a:lnTo>
                  <a:lnTo>
                    <a:pt x="13" y="21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24"/>
                  </a:lnTo>
                  <a:lnTo>
                    <a:pt x="15" y="13"/>
                  </a:lnTo>
                  <a:lnTo>
                    <a:pt x="15" y="36"/>
                  </a:lnTo>
                  <a:lnTo>
                    <a:pt x="16" y="47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7" y="36"/>
                  </a:lnTo>
                  <a:lnTo>
                    <a:pt x="17" y="26"/>
                  </a:lnTo>
                  <a:lnTo>
                    <a:pt x="17" y="68"/>
                  </a:lnTo>
                  <a:lnTo>
                    <a:pt x="18" y="43"/>
                  </a:lnTo>
                  <a:lnTo>
                    <a:pt x="18" y="54"/>
                  </a:lnTo>
                  <a:lnTo>
                    <a:pt x="18" y="13"/>
                  </a:lnTo>
                  <a:lnTo>
                    <a:pt x="19" y="24"/>
                  </a:lnTo>
                  <a:lnTo>
                    <a:pt x="19" y="47"/>
                  </a:lnTo>
                  <a:lnTo>
                    <a:pt x="20" y="17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34"/>
                  </a:lnTo>
                  <a:lnTo>
                    <a:pt x="21" y="56"/>
                  </a:lnTo>
                  <a:lnTo>
                    <a:pt x="21" y="21"/>
                  </a:lnTo>
                  <a:lnTo>
                    <a:pt x="22" y="19"/>
                  </a:lnTo>
                  <a:lnTo>
                    <a:pt x="22" y="47"/>
                  </a:lnTo>
                  <a:lnTo>
                    <a:pt x="22" y="43"/>
                  </a:lnTo>
                  <a:lnTo>
                    <a:pt x="23" y="24"/>
                  </a:lnTo>
                  <a:lnTo>
                    <a:pt x="23" y="47"/>
                  </a:lnTo>
                  <a:lnTo>
                    <a:pt x="23" y="26"/>
                  </a:lnTo>
                  <a:lnTo>
                    <a:pt x="24" y="30"/>
                  </a:lnTo>
                  <a:lnTo>
                    <a:pt x="24" y="45"/>
                  </a:lnTo>
                  <a:lnTo>
                    <a:pt x="24" y="32"/>
                  </a:lnTo>
                  <a:lnTo>
                    <a:pt x="25" y="28"/>
                  </a:lnTo>
                  <a:lnTo>
                    <a:pt x="25" y="54"/>
                  </a:lnTo>
                  <a:lnTo>
                    <a:pt x="25" y="21"/>
                  </a:lnTo>
                  <a:lnTo>
                    <a:pt x="26" y="37"/>
                  </a:lnTo>
                  <a:lnTo>
                    <a:pt x="26" y="24"/>
                  </a:lnTo>
                  <a:lnTo>
                    <a:pt x="26" y="32"/>
                  </a:lnTo>
                  <a:lnTo>
                    <a:pt x="27" y="26"/>
                  </a:lnTo>
                  <a:lnTo>
                    <a:pt x="27" y="45"/>
                  </a:lnTo>
                  <a:lnTo>
                    <a:pt x="28" y="49"/>
                  </a:lnTo>
                  <a:lnTo>
                    <a:pt x="28" y="21"/>
                  </a:lnTo>
                  <a:lnTo>
                    <a:pt x="28" y="36"/>
                  </a:lnTo>
                  <a:lnTo>
                    <a:pt x="29" y="22"/>
                  </a:lnTo>
                  <a:lnTo>
                    <a:pt x="29" y="45"/>
                  </a:lnTo>
                  <a:lnTo>
                    <a:pt x="30" y="26"/>
                  </a:lnTo>
                  <a:lnTo>
                    <a:pt x="30" y="45"/>
                  </a:lnTo>
                  <a:lnTo>
                    <a:pt x="30" y="43"/>
                  </a:lnTo>
                  <a:lnTo>
                    <a:pt x="31" y="24"/>
                  </a:lnTo>
                  <a:lnTo>
                    <a:pt x="31" y="47"/>
                  </a:lnTo>
                  <a:lnTo>
                    <a:pt x="31" y="22"/>
                  </a:lnTo>
                  <a:lnTo>
                    <a:pt x="32" y="34"/>
                  </a:lnTo>
                  <a:lnTo>
                    <a:pt x="32" y="0"/>
                  </a:lnTo>
                  <a:lnTo>
                    <a:pt x="32" y="13"/>
                  </a:lnTo>
                  <a:lnTo>
                    <a:pt x="33" y="36"/>
                  </a:lnTo>
                  <a:lnTo>
                    <a:pt x="33" y="19"/>
                  </a:lnTo>
                  <a:lnTo>
                    <a:pt x="33" y="34"/>
                  </a:lnTo>
                  <a:lnTo>
                    <a:pt x="34" y="9"/>
                  </a:lnTo>
                  <a:lnTo>
                    <a:pt x="34" y="41"/>
                  </a:lnTo>
                  <a:lnTo>
                    <a:pt x="34" y="26"/>
                  </a:lnTo>
                  <a:lnTo>
                    <a:pt x="35" y="30"/>
                  </a:lnTo>
                  <a:lnTo>
                    <a:pt x="35" y="51"/>
                  </a:lnTo>
                  <a:lnTo>
                    <a:pt x="35" y="37"/>
                  </a:lnTo>
                  <a:lnTo>
                    <a:pt x="36" y="34"/>
                  </a:lnTo>
                  <a:lnTo>
                    <a:pt x="36" y="24"/>
                  </a:lnTo>
                  <a:lnTo>
                    <a:pt x="37" y="37"/>
                  </a:lnTo>
                  <a:lnTo>
                    <a:pt x="37" y="41"/>
                  </a:lnTo>
                  <a:lnTo>
                    <a:pt x="37" y="26"/>
                  </a:lnTo>
                  <a:lnTo>
                    <a:pt x="38" y="7"/>
                  </a:lnTo>
                  <a:lnTo>
                    <a:pt x="38" y="49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41"/>
                  </a:lnTo>
                  <a:lnTo>
                    <a:pt x="39" y="30"/>
                  </a:lnTo>
                  <a:lnTo>
                    <a:pt x="40" y="49"/>
                  </a:lnTo>
                  <a:lnTo>
                    <a:pt x="40" y="24"/>
                  </a:lnTo>
                  <a:lnTo>
                    <a:pt x="40" y="37"/>
                  </a:lnTo>
                  <a:lnTo>
                    <a:pt x="41" y="53"/>
                  </a:lnTo>
                  <a:lnTo>
                    <a:pt x="41" y="13"/>
                  </a:lnTo>
                  <a:lnTo>
                    <a:pt x="41" y="36"/>
                  </a:lnTo>
                  <a:lnTo>
                    <a:pt x="42" y="34"/>
                  </a:lnTo>
                  <a:lnTo>
                    <a:pt x="42" y="11"/>
                  </a:lnTo>
                  <a:lnTo>
                    <a:pt x="43" y="17"/>
                  </a:lnTo>
                  <a:lnTo>
                    <a:pt x="43" y="47"/>
                  </a:lnTo>
                  <a:lnTo>
                    <a:pt x="44" y="24"/>
                  </a:lnTo>
                  <a:lnTo>
                    <a:pt x="44" y="11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06" name="Freeform 121">
              <a:extLst>
                <a:ext uri="{FF2B5EF4-FFF2-40B4-BE49-F238E27FC236}">
                  <a16:creationId xmlns:a16="http://schemas.microsoft.com/office/drawing/2014/main" xmlns="" id="{15DF04B8-0AD5-4D83-9D96-818D28C6F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2674"/>
              <a:ext cx="37" cy="50"/>
            </a:xfrm>
            <a:custGeom>
              <a:avLst/>
              <a:gdLst>
                <a:gd name="T0" fmla="*/ 1 w 56"/>
                <a:gd name="T1" fmla="*/ 55 h 76"/>
                <a:gd name="T2" fmla="*/ 2 w 56"/>
                <a:gd name="T3" fmla="*/ 16 h 76"/>
                <a:gd name="T4" fmla="*/ 3 w 56"/>
                <a:gd name="T5" fmla="*/ 59 h 76"/>
                <a:gd name="T6" fmla="*/ 4 w 56"/>
                <a:gd name="T7" fmla="*/ 61 h 76"/>
                <a:gd name="T8" fmla="*/ 5 w 56"/>
                <a:gd name="T9" fmla="*/ 27 h 76"/>
                <a:gd name="T10" fmla="*/ 6 w 56"/>
                <a:gd name="T11" fmla="*/ 46 h 76"/>
                <a:gd name="T12" fmla="*/ 7 w 56"/>
                <a:gd name="T13" fmla="*/ 51 h 76"/>
                <a:gd name="T14" fmla="*/ 8 w 56"/>
                <a:gd name="T15" fmla="*/ 49 h 76"/>
                <a:gd name="T16" fmla="*/ 9 w 56"/>
                <a:gd name="T17" fmla="*/ 40 h 76"/>
                <a:gd name="T18" fmla="*/ 10 w 56"/>
                <a:gd name="T19" fmla="*/ 38 h 76"/>
                <a:gd name="T20" fmla="*/ 10 w 56"/>
                <a:gd name="T21" fmla="*/ 53 h 76"/>
                <a:gd name="T22" fmla="*/ 11 w 56"/>
                <a:gd name="T23" fmla="*/ 12 h 76"/>
                <a:gd name="T24" fmla="*/ 12 w 56"/>
                <a:gd name="T25" fmla="*/ 53 h 76"/>
                <a:gd name="T26" fmla="*/ 13 w 56"/>
                <a:gd name="T27" fmla="*/ 29 h 76"/>
                <a:gd name="T28" fmla="*/ 14 w 56"/>
                <a:gd name="T29" fmla="*/ 44 h 76"/>
                <a:gd name="T30" fmla="*/ 15 w 56"/>
                <a:gd name="T31" fmla="*/ 31 h 76"/>
                <a:gd name="T32" fmla="*/ 16 w 56"/>
                <a:gd name="T33" fmla="*/ 42 h 76"/>
                <a:gd name="T34" fmla="*/ 18 w 56"/>
                <a:gd name="T35" fmla="*/ 44 h 76"/>
                <a:gd name="T36" fmla="*/ 19 w 56"/>
                <a:gd name="T37" fmla="*/ 29 h 76"/>
                <a:gd name="T38" fmla="*/ 20 w 56"/>
                <a:gd name="T39" fmla="*/ 27 h 76"/>
                <a:gd name="T40" fmla="*/ 21 w 56"/>
                <a:gd name="T41" fmla="*/ 40 h 76"/>
                <a:gd name="T42" fmla="*/ 22 w 56"/>
                <a:gd name="T43" fmla="*/ 55 h 76"/>
                <a:gd name="T44" fmla="*/ 23 w 56"/>
                <a:gd name="T45" fmla="*/ 46 h 76"/>
                <a:gd name="T46" fmla="*/ 24 w 56"/>
                <a:gd name="T47" fmla="*/ 14 h 76"/>
                <a:gd name="T48" fmla="*/ 25 w 56"/>
                <a:gd name="T49" fmla="*/ 46 h 76"/>
                <a:gd name="T50" fmla="*/ 26 w 56"/>
                <a:gd name="T51" fmla="*/ 38 h 76"/>
                <a:gd name="T52" fmla="*/ 27 w 56"/>
                <a:gd name="T53" fmla="*/ 33 h 76"/>
                <a:gd name="T54" fmla="*/ 28 w 56"/>
                <a:gd name="T55" fmla="*/ 55 h 76"/>
                <a:gd name="T56" fmla="*/ 29 w 56"/>
                <a:gd name="T57" fmla="*/ 59 h 76"/>
                <a:gd name="T58" fmla="*/ 30 w 56"/>
                <a:gd name="T59" fmla="*/ 40 h 76"/>
                <a:gd name="T60" fmla="*/ 31 w 56"/>
                <a:gd name="T61" fmla="*/ 31 h 76"/>
                <a:gd name="T62" fmla="*/ 32 w 56"/>
                <a:gd name="T63" fmla="*/ 36 h 76"/>
                <a:gd name="T64" fmla="*/ 33 w 56"/>
                <a:gd name="T65" fmla="*/ 72 h 76"/>
                <a:gd name="T66" fmla="*/ 34 w 56"/>
                <a:gd name="T67" fmla="*/ 29 h 76"/>
                <a:gd name="T68" fmla="*/ 35 w 56"/>
                <a:gd name="T69" fmla="*/ 33 h 76"/>
                <a:gd name="T70" fmla="*/ 36 w 56"/>
                <a:gd name="T71" fmla="*/ 29 h 76"/>
                <a:gd name="T72" fmla="*/ 38 w 56"/>
                <a:gd name="T73" fmla="*/ 36 h 76"/>
                <a:gd name="T74" fmla="*/ 39 w 56"/>
                <a:gd name="T75" fmla="*/ 42 h 76"/>
                <a:gd name="T76" fmla="*/ 40 w 56"/>
                <a:gd name="T77" fmla="*/ 49 h 76"/>
                <a:gd name="T78" fmla="*/ 41 w 56"/>
                <a:gd name="T79" fmla="*/ 33 h 76"/>
                <a:gd name="T80" fmla="*/ 42 w 56"/>
                <a:gd name="T81" fmla="*/ 0 h 76"/>
                <a:gd name="T82" fmla="*/ 43 w 56"/>
                <a:gd name="T83" fmla="*/ 36 h 76"/>
                <a:gd name="T84" fmla="*/ 44 w 56"/>
                <a:gd name="T85" fmla="*/ 40 h 76"/>
                <a:gd name="T86" fmla="*/ 46 w 56"/>
                <a:gd name="T87" fmla="*/ 55 h 76"/>
                <a:gd name="T88" fmla="*/ 47 w 56"/>
                <a:gd name="T89" fmla="*/ 46 h 76"/>
                <a:gd name="T90" fmla="*/ 48 w 56"/>
                <a:gd name="T91" fmla="*/ 33 h 76"/>
                <a:gd name="T92" fmla="*/ 49 w 56"/>
                <a:gd name="T93" fmla="*/ 53 h 76"/>
                <a:gd name="T94" fmla="*/ 51 w 56"/>
                <a:gd name="T95" fmla="*/ 40 h 76"/>
                <a:gd name="T96" fmla="*/ 52 w 56"/>
                <a:gd name="T97" fmla="*/ 31 h 76"/>
                <a:gd name="T98" fmla="*/ 53 w 56"/>
                <a:gd name="T99" fmla="*/ 48 h 76"/>
                <a:gd name="T100" fmla="*/ 54 w 56"/>
                <a:gd name="T101" fmla="*/ 23 h 76"/>
                <a:gd name="T102" fmla="*/ 55 w 56"/>
                <a:gd name="T103" fmla="*/ 46 h 76"/>
                <a:gd name="T104" fmla="*/ 56 w 56"/>
                <a:gd name="T105" fmla="*/ 2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" h="76">
                  <a:moveTo>
                    <a:pt x="0" y="23"/>
                  </a:moveTo>
                  <a:lnTo>
                    <a:pt x="0" y="38"/>
                  </a:lnTo>
                  <a:lnTo>
                    <a:pt x="1" y="55"/>
                  </a:lnTo>
                  <a:lnTo>
                    <a:pt x="1" y="17"/>
                  </a:lnTo>
                  <a:lnTo>
                    <a:pt x="2" y="38"/>
                  </a:lnTo>
                  <a:lnTo>
                    <a:pt x="2" y="16"/>
                  </a:lnTo>
                  <a:lnTo>
                    <a:pt x="2" y="40"/>
                  </a:lnTo>
                  <a:lnTo>
                    <a:pt x="3" y="49"/>
                  </a:lnTo>
                  <a:lnTo>
                    <a:pt x="3" y="59"/>
                  </a:lnTo>
                  <a:lnTo>
                    <a:pt x="3" y="25"/>
                  </a:lnTo>
                  <a:lnTo>
                    <a:pt x="3" y="38"/>
                  </a:lnTo>
                  <a:lnTo>
                    <a:pt x="4" y="61"/>
                  </a:lnTo>
                  <a:lnTo>
                    <a:pt x="4" y="27"/>
                  </a:lnTo>
                  <a:lnTo>
                    <a:pt x="4" y="46"/>
                  </a:lnTo>
                  <a:lnTo>
                    <a:pt x="5" y="27"/>
                  </a:lnTo>
                  <a:lnTo>
                    <a:pt x="5" y="48"/>
                  </a:lnTo>
                  <a:lnTo>
                    <a:pt x="5" y="21"/>
                  </a:lnTo>
                  <a:lnTo>
                    <a:pt x="6" y="46"/>
                  </a:lnTo>
                  <a:lnTo>
                    <a:pt x="6" y="25"/>
                  </a:lnTo>
                  <a:lnTo>
                    <a:pt x="7" y="27"/>
                  </a:lnTo>
                  <a:lnTo>
                    <a:pt x="7" y="51"/>
                  </a:lnTo>
                  <a:lnTo>
                    <a:pt x="7" y="12"/>
                  </a:lnTo>
                  <a:lnTo>
                    <a:pt x="8" y="25"/>
                  </a:lnTo>
                  <a:lnTo>
                    <a:pt x="8" y="49"/>
                  </a:lnTo>
                  <a:lnTo>
                    <a:pt x="8" y="46"/>
                  </a:lnTo>
                  <a:lnTo>
                    <a:pt x="9" y="33"/>
                  </a:lnTo>
                  <a:lnTo>
                    <a:pt x="9" y="40"/>
                  </a:lnTo>
                  <a:lnTo>
                    <a:pt x="9" y="25"/>
                  </a:lnTo>
                  <a:lnTo>
                    <a:pt x="9" y="36"/>
                  </a:lnTo>
                  <a:lnTo>
                    <a:pt x="10" y="38"/>
                  </a:lnTo>
                  <a:lnTo>
                    <a:pt x="10" y="57"/>
                  </a:lnTo>
                  <a:lnTo>
                    <a:pt x="10" y="29"/>
                  </a:lnTo>
                  <a:lnTo>
                    <a:pt x="10" y="53"/>
                  </a:lnTo>
                  <a:lnTo>
                    <a:pt x="11" y="25"/>
                  </a:lnTo>
                  <a:lnTo>
                    <a:pt x="11" y="42"/>
                  </a:lnTo>
                  <a:lnTo>
                    <a:pt x="11" y="12"/>
                  </a:lnTo>
                  <a:lnTo>
                    <a:pt x="12" y="27"/>
                  </a:lnTo>
                  <a:lnTo>
                    <a:pt x="12" y="12"/>
                  </a:lnTo>
                  <a:lnTo>
                    <a:pt x="12" y="53"/>
                  </a:lnTo>
                  <a:lnTo>
                    <a:pt x="13" y="44"/>
                  </a:lnTo>
                  <a:lnTo>
                    <a:pt x="13" y="61"/>
                  </a:lnTo>
                  <a:lnTo>
                    <a:pt x="13" y="29"/>
                  </a:lnTo>
                  <a:lnTo>
                    <a:pt x="13" y="48"/>
                  </a:lnTo>
                  <a:lnTo>
                    <a:pt x="14" y="53"/>
                  </a:lnTo>
                  <a:lnTo>
                    <a:pt x="14" y="44"/>
                  </a:lnTo>
                  <a:lnTo>
                    <a:pt x="14" y="48"/>
                  </a:lnTo>
                  <a:lnTo>
                    <a:pt x="15" y="46"/>
                  </a:lnTo>
                  <a:lnTo>
                    <a:pt x="15" y="31"/>
                  </a:lnTo>
                  <a:lnTo>
                    <a:pt x="16" y="38"/>
                  </a:lnTo>
                  <a:lnTo>
                    <a:pt x="16" y="46"/>
                  </a:lnTo>
                  <a:lnTo>
                    <a:pt x="16" y="42"/>
                  </a:lnTo>
                  <a:lnTo>
                    <a:pt x="17" y="53"/>
                  </a:lnTo>
                  <a:lnTo>
                    <a:pt x="17" y="44"/>
                  </a:lnTo>
                  <a:lnTo>
                    <a:pt x="18" y="44"/>
                  </a:lnTo>
                  <a:lnTo>
                    <a:pt x="18" y="34"/>
                  </a:lnTo>
                  <a:lnTo>
                    <a:pt x="18" y="53"/>
                  </a:lnTo>
                  <a:lnTo>
                    <a:pt x="19" y="29"/>
                  </a:lnTo>
                  <a:lnTo>
                    <a:pt x="19" y="55"/>
                  </a:lnTo>
                  <a:lnTo>
                    <a:pt x="19" y="49"/>
                  </a:lnTo>
                  <a:lnTo>
                    <a:pt x="20" y="27"/>
                  </a:lnTo>
                  <a:lnTo>
                    <a:pt x="20" y="36"/>
                  </a:lnTo>
                  <a:lnTo>
                    <a:pt x="21" y="42"/>
                  </a:lnTo>
                  <a:lnTo>
                    <a:pt x="21" y="40"/>
                  </a:lnTo>
                  <a:lnTo>
                    <a:pt x="21" y="44"/>
                  </a:lnTo>
                  <a:lnTo>
                    <a:pt x="22" y="34"/>
                  </a:lnTo>
                  <a:lnTo>
                    <a:pt x="22" y="55"/>
                  </a:lnTo>
                  <a:lnTo>
                    <a:pt x="22" y="38"/>
                  </a:lnTo>
                  <a:lnTo>
                    <a:pt x="23" y="49"/>
                  </a:lnTo>
                  <a:lnTo>
                    <a:pt x="23" y="46"/>
                  </a:lnTo>
                  <a:lnTo>
                    <a:pt x="23" y="51"/>
                  </a:lnTo>
                  <a:lnTo>
                    <a:pt x="24" y="46"/>
                  </a:lnTo>
                  <a:lnTo>
                    <a:pt x="24" y="14"/>
                  </a:lnTo>
                  <a:lnTo>
                    <a:pt x="24" y="53"/>
                  </a:lnTo>
                  <a:lnTo>
                    <a:pt x="25" y="44"/>
                  </a:lnTo>
                  <a:lnTo>
                    <a:pt x="25" y="46"/>
                  </a:lnTo>
                  <a:lnTo>
                    <a:pt x="25" y="36"/>
                  </a:lnTo>
                  <a:lnTo>
                    <a:pt x="26" y="40"/>
                  </a:lnTo>
                  <a:lnTo>
                    <a:pt x="26" y="38"/>
                  </a:lnTo>
                  <a:lnTo>
                    <a:pt x="26" y="65"/>
                  </a:lnTo>
                  <a:lnTo>
                    <a:pt x="27" y="40"/>
                  </a:lnTo>
                  <a:lnTo>
                    <a:pt x="27" y="33"/>
                  </a:lnTo>
                  <a:lnTo>
                    <a:pt x="27" y="57"/>
                  </a:lnTo>
                  <a:lnTo>
                    <a:pt x="28" y="48"/>
                  </a:lnTo>
                  <a:lnTo>
                    <a:pt x="28" y="55"/>
                  </a:lnTo>
                  <a:lnTo>
                    <a:pt x="28" y="51"/>
                  </a:lnTo>
                  <a:lnTo>
                    <a:pt x="29" y="57"/>
                  </a:lnTo>
                  <a:lnTo>
                    <a:pt x="29" y="59"/>
                  </a:lnTo>
                  <a:lnTo>
                    <a:pt x="29" y="51"/>
                  </a:lnTo>
                  <a:lnTo>
                    <a:pt x="30" y="38"/>
                  </a:lnTo>
                  <a:lnTo>
                    <a:pt x="30" y="40"/>
                  </a:lnTo>
                  <a:lnTo>
                    <a:pt x="30" y="31"/>
                  </a:lnTo>
                  <a:lnTo>
                    <a:pt x="30" y="38"/>
                  </a:lnTo>
                  <a:lnTo>
                    <a:pt x="31" y="31"/>
                  </a:lnTo>
                  <a:lnTo>
                    <a:pt x="31" y="49"/>
                  </a:lnTo>
                  <a:lnTo>
                    <a:pt x="31" y="33"/>
                  </a:lnTo>
                  <a:lnTo>
                    <a:pt x="32" y="36"/>
                  </a:lnTo>
                  <a:lnTo>
                    <a:pt x="32" y="76"/>
                  </a:lnTo>
                  <a:lnTo>
                    <a:pt x="33" y="14"/>
                  </a:lnTo>
                  <a:lnTo>
                    <a:pt x="33" y="72"/>
                  </a:lnTo>
                  <a:lnTo>
                    <a:pt x="33" y="33"/>
                  </a:lnTo>
                  <a:lnTo>
                    <a:pt x="34" y="61"/>
                  </a:lnTo>
                  <a:lnTo>
                    <a:pt x="34" y="29"/>
                  </a:lnTo>
                  <a:lnTo>
                    <a:pt x="34" y="53"/>
                  </a:lnTo>
                  <a:lnTo>
                    <a:pt x="35" y="44"/>
                  </a:lnTo>
                  <a:lnTo>
                    <a:pt x="35" y="33"/>
                  </a:lnTo>
                  <a:lnTo>
                    <a:pt x="35" y="65"/>
                  </a:lnTo>
                  <a:lnTo>
                    <a:pt x="36" y="42"/>
                  </a:lnTo>
                  <a:lnTo>
                    <a:pt x="36" y="29"/>
                  </a:lnTo>
                  <a:lnTo>
                    <a:pt x="37" y="51"/>
                  </a:lnTo>
                  <a:lnTo>
                    <a:pt x="37" y="66"/>
                  </a:lnTo>
                  <a:lnTo>
                    <a:pt x="38" y="36"/>
                  </a:lnTo>
                  <a:lnTo>
                    <a:pt x="38" y="53"/>
                  </a:lnTo>
                  <a:lnTo>
                    <a:pt x="39" y="5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40" y="12"/>
                  </a:lnTo>
                  <a:lnTo>
                    <a:pt x="40" y="49"/>
                  </a:lnTo>
                  <a:lnTo>
                    <a:pt x="40" y="38"/>
                  </a:lnTo>
                  <a:lnTo>
                    <a:pt x="41" y="61"/>
                  </a:lnTo>
                  <a:lnTo>
                    <a:pt x="41" y="33"/>
                  </a:lnTo>
                  <a:lnTo>
                    <a:pt x="41" y="48"/>
                  </a:lnTo>
                  <a:lnTo>
                    <a:pt x="42" y="65"/>
                  </a:lnTo>
                  <a:lnTo>
                    <a:pt x="42" y="0"/>
                  </a:lnTo>
                  <a:lnTo>
                    <a:pt x="43" y="42"/>
                  </a:lnTo>
                  <a:lnTo>
                    <a:pt x="43" y="61"/>
                  </a:lnTo>
                  <a:lnTo>
                    <a:pt x="43" y="36"/>
                  </a:lnTo>
                  <a:lnTo>
                    <a:pt x="44" y="31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5" y="61"/>
                  </a:lnTo>
                  <a:lnTo>
                    <a:pt x="45" y="44"/>
                  </a:lnTo>
                  <a:lnTo>
                    <a:pt x="46" y="55"/>
                  </a:lnTo>
                  <a:lnTo>
                    <a:pt x="46" y="59"/>
                  </a:lnTo>
                  <a:lnTo>
                    <a:pt x="46" y="55"/>
                  </a:lnTo>
                  <a:lnTo>
                    <a:pt x="47" y="46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8" y="33"/>
                  </a:lnTo>
                  <a:lnTo>
                    <a:pt x="48" y="40"/>
                  </a:lnTo>
                  <a:lnTo>
                    <a:pt x="49" y="36"/>
                  </a:lnTo>
                  <a:lnTo>
                    <a:pt x="49" y="53"/>
                  </a:lnTo>
                  <a:lnTo>
                    <a:pt x="50" y="29"/>
                  </a:lnTo>
                  <a:lnTo>
                    <a:pt x="50" y="33"/>
                  </a:lnTo>
                  <a:lnTo>
                    <a:pt x="51" y="40"/>
                  </a:lnTo>
                  <a:lnTo>
                    <a:pt x="51" y="49"/>
                  </a:lnTo>
                  <a:lnTo>
                    <a:pt x="51" y="38"/>
                  </a:lnTo>
                  <a:lnTo>
                    <a:pt x="52" y="31"/>
                  </a:lnTo>
                  <a:lnTo>
                    <a:pt x="52" y="21"/>
                  </a:lnTo>
                  <a:lnTo>
                    <a:pt x="52" y="49"/>
                  </a:lnTo>
                  <a:lnTo>
                    <a:pt x="53" y="48"/>
                  </a:lnTo>
                  <a:lnTo>
                    <a:pt x="53" y="57"/>
                  </a:lnTo>
                  <a:lnTo>
                    <a:pt x="53" y="33"/>
                  </a:lnTo>
                  <a:lnTo>
                    <a:pt x="54" y="23"/>
                  </a:lnTo>
                  <a:lnTo>
                    <a:pt x="54" y="44"/>
                  </a:lnTo>
                  <a:lnTo>
                    <a:pt x="55" y="49"/>
                  </a:lnTo>
                  <a:lnTo>
                    <a:pt x="55" y="46"/>
                  </a:lnTo>
                  <a:lnTo>
                    <a:pt x="55" y="48"/>
                  </a:lnTo>
                  <a:lnTo>
                    <a:pt x="56" y="36"/>
                  </a:lnTo>
                  <a:lnTo>
                    <a:pt x="56" y="27"/>
                  </a:lnTo>
                  <a:lnTo>
                    <a:pt x="56" y="38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07" name="Freeform 122">
              <a:extLst>
                <a:ext uri="{FF2B5EF4-FFF2-40B4-BE49-F238E27FC236}">
                  <a16:creationId xmlns:a16="http://schemas.microsoft.com/office/drawing/2014/main" xmlns="" id="{13D2EBBF-D96D-4F99-A04E-A60EB53B5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" y="2669"/>
              <a:ext cx="44" cy="48"/>
            </a:xfrm>
            <a:custGeom>
              <a:avLst/>
              <a:gdLst>
                <a:gd name="T0" fmla="*/ 1 w 69"/>
                <a:gd name="T1" fmla="*/ 53 h 75"/>
                <a:gd name="T2" fmla="*/ 2 w 69"/>
                <a:gd name="T3" fmla="*/ 36 h 75"/>
                <a:gd name="T4" fmla="*/ 3 w 69"/>
                <a:gd name="T5" fmla="*/ 51 h 75"/>
                <a:gd name="T6" fmla="*/ 4 w 69"/>
                <a:gd name="T7" fmla="*/ 43 h 75"/>
                <a:gd name="T8" fmla="*/ 5 w 69"/>
                <a:gd name="T9" fmla="*/ 36 h 75"/>
                <a:gd name="T10" fmla="*/ 6 w 69"/>
                <a:gd name="T11" fmla="*/ 66 h 75"/>
                <a:gd name="T12" fmla="*/ 7 w 69"/>
                <a:gd name="T13" fmla="*/ 19 h 75"/>
                <a:gd name="T14" fmla="*/ 8 w 69"/>
                <a:gd name="T15" fmla="*/ 64 h 75"/>
                <a:gd name="T16" fmla="*/ 9 w 69"/>
                <a:gd name="T17" fmla="*/ 68 h 75"/>
                <a:gd name="T18" fmla="*/ 11 w 69"/>
                <a:gd name="T19" fmla="*/ 36 h 75"/>
                <a:gd name="T20" fmla="*/ 12 w 69"/>
                <a:gd name="T21" fmla="*/ 43 h 75"/>
                <a:gd name="T22" fmla="*/ 14 w 69"/>
                <a:gd name="T23" fmla="*/ 51 h 75"/>
                <a:gd name="T24" fmla="*/ 15 w 69"/>
                <a:gd name="T25" fmla="*/ 40 h 75"/>
                <a:gd name="T26" fmla="*/ 16 w 69"/>
                <a:gd name="T27" fmla="*/ 55 h 75"/>
                <a:gd name="T28" fmla="*/ 17 w 69"/>
                <a:gd name="T29" fmla="*/ 49 h 75"/>
                <a:gd name="T30" fmla="*/ 18 w 69"/>
                <a:gd name="T31" fmla="*/ 55 h 75"/>
                <a:gd name="T32" fmla="*/ 19 w 69"/>
                <a:gd name="T33" fmla="*/ 47 h 75"/>
                <a:gd name="T34" fmla="*/ 20 w 69"/>
                <a:gd name="T35" fmla="*/ 32 h 75"/>
                <a:gd name="T36" fmla="*/ 22 w 69"/>
                <a:gd name="T37" fmla="*/ 57 h 75"/>
                <a:gd name="T38" fmla="*/ 23 w 69"/>
                <a:gd name="T39" fmla="*/ 68 h 75"/>
                <a:gd name="T40" fmla="*/ 25 w 69"/>
                <a:gd name="T41" fmla="*/ 38 h 75"/>
                <a:gd name="T42" fmla="*/ 26 w 69"/>
                <a:gd name="T43" fmla="*/ 62 h 75"/>
                <a:gd name="T44" fmla="*/ 27 w 69"/>
                <a:gd name="T45" fmla="*/ 57 h 75"/>
                <a:gd name="T46" fmla="*/ 29 w 69"/>
                <a:gd name="T47" fmla="*/ 36 h 75"/>
                <a:gd name="T48" fmla="*/ 30 w 69"/>
                <a:gd name="T49" fmla="*/ 47 h 75"/>
                <a:gd name="T50" fmla="*/ 31 w 69"/>
                <a:gd name="T51" fmla="*/ 47 h 75"/>
                <a:gd name="T52" fmla="*/ 32 w 69"/>
                <a:gd name="T53" fmla="*/ 72 h 75"/>
                <a:gd name="T54" fmla="*/ 33 w 69"/>
                <a:gd name="T55" fmla="*/ 36 h 75"/>
                <a:gd name="T56" fmla="*/ 34 w 69"/>
                <a:gd name="T57" fmla="*/ 53 h 75"/>
                <a:gd name="T58" fmla="*/ 36 w 69"/>
                <a:gd name="T59" fmla="*/ 60 h 75"/>
                <a:gd name="T60" fmla="*/ 37 w 69"/>
                <a:gd name="T61" fmla="*/ 28 h 75"/>
                <a:gd name="T62" fmla="*/ 38 w 69"/>
                <a:gd name="T63" fmla="*/ 64 h 75"/>
                <a:gd name="T64" fmla="*/ 39 w 69"/>
                <a:gd name="T65" fmla="*/ 42 h 75"/>
                <a:gd name="T66" fmla="*/ 40 w 69"/>
                <a:gd name="T67" fmla="*/ 57 h 75"/>
                <a:gd name="T68" fmla="*/ 42 w 69"/>
                <a:gd name="T69" fmla="*/ 47 h 75"/>
                <a:gd name="T70" fmla="*/ 43 w 69"/>
                <a:gd name="T71" fmla="*/ 66 h 75"/>
                <a:gd name="T72" fmla="*/ 44 w 69"/>
                <a:gd name="T73" fmla="*/ 60 h 75"/>
                <a:gd name="T74" fmla="*/ 45 w 69"/>
                <a:gd name="T75" fmla="*/ 62 h 75"/>
                <a:gd name="T76" fmla="*/ 46 w 69"/>
                <a:gd name="T77" fmla="*/ 30 h 75"/>
                <a:gd name="T78" fmla="*/ 47 w 69"/>
                <a:gd name="T79" fmla="*/ 55 h 75"/>
                <a:gd name="T80" fmla="*/ 49 w 69"/>
                <a:gd name="T81" fmla="*/ 43 h 75"/>
                <a:gd name="T82" fmla="*/ 50 w 69"/>
                <a:gd name="T83" fmla="*/ 47 h 75"/>
                <a:gd name="T84" fmla="*/ 51 w 69"/>
                <a:gd name="T85" fmla="*/ 55 h 75"/>
                <a:gd name="T86" fmla="*/ 52 w 69"/>
                <a:gd name="T87" fmla="*/ 53 h 75"/>
                <a:gd name="T88" fmla="*/ 53 w 69"/>
                <a:gd name="T89" fmla="*/ 49 h 75"/>
                <a:gd name="T90" fmla="*/ 54 w 69"/>
                <a:gd name="T91" fmla="*/ 62 h 75"/>
                <a:gd name="T92" fmla="*/ 55 w 69"/>
                <a:gd name="T93" fmla="*/ 45 h 75"/>
                <a:gd name="T94" fmla="*/ 56 w 69"/>
                <a:gd name="T95" fmla="*/ 55 h 75"/>
                <a:gd name="T96" fmla="*/ 58 w 69"/>
                <a:gd name="T97" fmla="*/ 62 h 75"/>
                <a:gd name="T98" fmla="*/ 59 w 69"/>
                <a:gd name="T99" fmla="*/ 49 h 75"/>
                <a:gd name="T100" fmla="*/ 60 w 69"/>
                <a:gd name="T101" fmla="*/ 62 h 75"/>
                <a:gd name="T102" fmla="*/ 61 w 69"/>
                <a:gd name="T103" fmla="*/ 40 h 75"/>
                <a:gd name="T104" fmla="*/ 62 w 69"/>
                <a:gd name="T105" fmla="*/ 49 h 75"/>
                <a:gd name="T106" fmla="*/ 64 w 69"/>
                <a:gd name="T107" fmla="*/ 68 h 75"/>
                <a:gd name="T108" fmla="*/ 65 w 69"/>
                <a:gd name="T109" fmla="*/ 53 h 75"/>
                <a:gd name="T110" fmla="*/ 66 w 69"/>
                <a:gd name="T111" fmla="*/ 62 h 75"/>
                <a:gd name="T112" fmla="*/ 67 w 69"/>
                <a:gd name="T113" fmla="*/ 42 h 75"/>
                <a:gd name="T114" fmla="*/ 69 w 69"/>
                <a:gd name="T115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9" h="75">
                  <a:moveTo>
                    <a:pt x="0" y="47"/>
                  </a:moveTo>
                  <a:lnTo>
                    <a:pt x="1" y="74"/>
                  </a:lnTo>
                  <a:lnTo>
                    <a:pt x="1" y="53"/>
                  </a:lnTo>
                  <a:lnTo>
                    <a:pt x="1" y="64"/>
                  </a:lnTo>
                  <a:lnTo>
                    <a:pt x="2" y="58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3" y="38"/>
                  </a:lnTo>
                  <a:lnTo>
                    <a:pt x="3" y="51"/>
                  </a:lnTo>
                  <a:lnTo>
                    <a:pt x="3" y="43"/>
                  </a:lnTo>
                  <a:lnTo>
                    <a:pt x="4" y="74"/>
                  </a:lnTo>
                  <a:lnTo>
                    <a:pt x="4" y="43"/>
                  </a:lnTo>
                  <a:lnTo>
                    <a:pt x="4" y="66"/>
                  </a:lnTo>
                  <a:lnTo>
                    <a:pt x="5" y="43"/>
                  </a:lnTo>
                  <a:lnTo>
                    <a:pt x="5" y="36"/>
                  </a:lnTo>
                  <a:lnTo>
                    <a:pt x="5" y="43"/>
                  </a:lnTo>
                  <a:lnTo>
                    <a:pt x="6" y="51"/>
                  </a:lnTo>
                  <a:lnTo>
                    <a:pt x="6" y="66"/>
                  </a:lnTo>
                  <a:lnTo>
                    <a:pt x="6" y="43"/>
                  </a:lnTo>
                  <a:lnTo>
                    <a:pt x="7" y="53"/>
                  </a:lnTo>
                  <a:lnTo>
                    <a:pt x="7" y="19"/>
                  </a:lnTo>
                  <a:lnTo>
                    <a:pt x="7" y="53"/>
                  </a:lnTo>
                  <a:lnTo>
                    <a:pt x="8" y="42"/>
                  </a:lnTo>
                  <a:lnTo>
                    <a:pt x="8" y="64"/>
                  </a:lnTo>
                  <a:lnTo>
                    <a:pt x="8" y="55"/>
                  </a:lnTo>
                  <a:lnTo>
                    <a:pt x="9" y="53"/>
                  </a:lnTo>
                  <a:lnTo>
                    <a:pt x="9" y="68"/>
                  </a:lnTo>
                  <a:lnTo>
                    <a:pt x="10" y="68"/>
                  </a:lnTo>
                  <a:lnTo>
                    <a:pt x="10" y="47"/>
                  </a:lnTo>
                  <a:lnTo>
                    <a:pt x="11" y="36"/>
                  </a:lnTo>
                  <a:lnTo>
                    <a:pt x="11" y="51"/>
                  </a:lnTo>
                  <a:lnTo>
                    <a:pt x="12" y="55"/>
                  </a:lnTo>
                  <a:lnTo>
                    <a:pt x="12" y="43"/>
                  </a:lnTo>
                  <a:lnTo>
                    <a:pt x="13" y="40"/>
                  </a:lnTo>
                  <a:lnTo>
                    <a:pt x="13" y="55"/>
                  </a:lnTo>
                  <a:lnTo>
                    <a:pt x="14" y="51"/>
                  </a:lnTo>
                  <a:lnTo>
                    <a:pt x="14" y="23"/>
                  </a:lnTo>
                  <a:lnTo>
                    <a:pt x="14" y="32"/>
                  </a:lnTo>
                  <a:lnTo>
                    <a:pt x="15" y="40"/>
                  </a:lnTo>
                  <a:lnTo>
                    <a:pt x="15" y="62"/>
                  </a:lnTo>
                  <a:lnTo>
                    <a:pt x="15" y="55"/>
                  </a:lnTo>
                  <a:lnTo>
                    <a:pt x="16" y="55"/>
                  </a:lnTo>
                  <a:lnTo>
                    <a:pt x="16" y="58"/>
                  </a:lnTo>
                  <a:lnTo>
                    <a:pt x="17" y="64"/>
                  </a:lnTo>
                  <a:lnTo>
                    <a:pt x="17" y="49"/>
                  </a:lnTo>
                  <a:lnTo>
                    <a:pt x="17" y="57"/>
                  </a:lnTo>
                  <a:lnTo>
                    <a:pt x="18" y="38"/>
                  </a:lnTo>
                  <a:lnTo>
                    <a:pt x="18" y="55"/>
                  </a:lnTo>
                  <a:lnTo>
                    <a:pt x="18" y="43"/>
                  </a:lnTo>
                  <a:lnTo>
                    <a:pt x="19" y="51"/>
                  </a:lnTo>
                  <a:lnTo>
                    <a:pt x="19" y="47"/>
                  </a:lnTo>
                  <a:lnTo>
                    <a:pt x="19" y="58"/>
                  </a:lnTo>
                  <a:lnTo>
                    <a:pt x="20" y="47"/>
                  </a:lnTo>
                  <a:lnTo>
                    <a:pt x="20" y="32"/>
                  </a:lnTo>
                  <a:lnTo>
                    <a:pt x="21" y="0"/>
                  </a:lnTo>
                  <a:lnTo>
                    <a:pt x="21" y="70"/>
                  </a:lnTo>
                  <a:lnTo>
                    <a:pt x="22" y="57"/>
                  </a:lnTo>
                  <a:lnTo>
                    <a:pt x="22" y="40"/>
                  </a:lnTo>
                  <a:lnTo>
                    <a:pt x="23" y="45"/>
                  </a:lnTo>
                  <a:lnTo>
                    <a:pt x="23" y="68"/>
                  </a:lnTo>
                  <a:lnTo>
                    <a:pt x="24" y="28"/>
                  </a:lnTo>
                  <a:lnTo>
                    <a:pt x="24" y="47"/>
                  </a:lnTo>
                  <a:lnTo>
                    <a:pt x="25" y="38"/>
                  </a:lnTo>
                  <a:lnTo>
                    <a:pt x="25" y="75"/>
                  </a:lnTo>
                  <a:lnTo>
                    <a:pt x="26" y="49"/>
                  </a:lnTo>
                  <a:lnTo>
                    <a:pt x="26" y="62"/>
                  </a:lnTo>
                  <a:lnTo>
                    <a:pt x="27" y="58"/>
                  </a:lnTo>
                  <a:lnTo>
                    <a:pt x="27" y="53"/>
                  </a:lnTo>
                  <a:lnTo>
                    <a:pt x="27" y="57"/>
                  </a:lnTo>
                  <a:lnTo>
                    <a:pt x="28" y="36"/>
                  </a:lnTo>
                  <a:lnTo>
                    <a:pt x="28" y="66"/>
                  </a:lnTo>
                  <a:lnTo>
                    <a:pt x="29" y="36"/>
                  </a:lnTo>
                  <a:lnTo>
                    <a:pt x="29" y="60"/>
                  </a:lnTo>
                  <a:lnTo>
                    <a:pt x="30" y="70"/>
                  </a:lnTo>
                  <a:lnTo>
                    <a:pt x="30" y="47"/>
                  </a:lnTo>
                  <a:lnTo>
                    <a:pt x="30" y="60"/>
                  </a:lnTo>
                  <a:lnTo>
                    <a:pt x="31" y="75"/>
                  </a:lnTo>
                  <a:lnTo>
                    <a:pt x="31" y="47"/>
                  </a:lnTo>
                  <a:lnTo>
                    <a:pt x="31" y="66"/>
                  </a:lnTo>
                  <a:lnTo>
                    <a:pt x="32" y="30"/>
                  </a:lnTo>
                  <a:lnTo>
                    <a:pt x="32" y="72"/>
                  </a:lnTo>
                  <a:lnTo>
                    <a:pt x="32" y="36"/>
                  </a:lnTo>
                  <a:lnTo>
                    <a:pt x="33" y="43"/>
                  </a:lnTo>
                  <a:lnTo>
                    <a:pt x="33" y="36"/>
                  </a:lnTo>
                  <a:lnTo>
                    <a:pt x="33" y="45"/>
                  </a:lnTo>
                  <a:lnTo>
                    <a:pt x="34" y="43"/>
                  </a:lnTo>
                  <a:lnTo>
                    <a:pt x="34" y="53"/>
                  </a:lnTo>
                  <a:lnTo>
                    <a:pt x="35" y="55"/>
                  </a:lnTo>
                  <a:lnTo>
                    <a:pt x="35" y="60"/>
                  </a:lnTo>
                  <a:lnTo>
                    <a:pt x="36" y="60"/>
                  </a:lnTo>
                  <a:lnTo>
                    <a:pt x="36" y="53"/>
                  </a:lnTo>
                  <a:lnTo>
                    <a:pt x="37" y="55"/>
                  </a:lnTo>
                  <a:lnTo>
                    <a:pt x="37" y="28"/>
                  </a:lnTo>
                  <a:lnTo>
                    <a:pt x="37" y="51"/>
                  </a:lnTo>
                  <a:lnTo>
                    <a:pt x="38" y="51"/>
                  </a:lnTo>
                  <a:lnTo>
                    <a:pt x="38" y="64"/>
                  </a:lnTo>
                  <a:lnTo>
                    <a:pt x="38" y="62"/>
                  </a:lnTo>
                  <a:lnTo>
                    <a:pt x="39" y="62"/>
                  </a:lnTo>
                  <a:lnTo>
                    <a:pt x="39" y="42"/>
                  </a:lnTo>
                  <a:lnTo>
                    <a:pt x="40" y="70"/>
                  </a:lnTo>
                  <a:lnTo>
                    <a:pt x="40" y="49"/>
                  </a:lnTo>
                  <a:lnTo>
                    <a:pt x="40" y="57"/>
                  </a:lnTo>
                  <a:lnTo>
                    <a:pt x="41" y="51"/>
                  </a:lnTo>
                  <a:lnTo>
                    <a:pt x="41" y="75"/>
                  </a:lnTo>
                  <a:lnTo>
                    <a:pt x="42" y="47"/>
                  </a:lnTo>
                  <a:lnTo>
                    <a:pt x="42" y="34"/>
                  </a:lnTo>
                  <a:lnTo>
                    <a:pt x="42" y="68"/>
                  </a:lnTo>
                  <a:lnTo>
                    <a:pt x="43" y="66"/>
                  </a:lnTo>
                  <a:lnTo>
                    <a:pt x="43" y="60"/>
                  </a:lnTo>
                  <a:lnTo>
                    <a:pt x="44" y="40"/>
                  </a:lnTo>
                  <a:lnTo>
                    <a:pt x="44" y="60"/>
                  </a:lnTo>
                  <a:lnTo>
                    <a:pt x="44" y="53"/>
                  </a:lnTo>
                  <a:lnTo>
                    <a:pt x="45" y="58"/>
                  </a:lnTo>
                  <a:lnTo>
                    <a:pt x="45" y="62"/>
                  </a:lnTo>
                  <a:lnTo>
                    <a:pt x="45" y="47"/>
                  </a:lnTo>
                  <a:lnTo>
                    <a:pt x="46" y="51"/>
                  </a:lnTo>
                  <a:lnTo>
                    <a:pt x="46" y="30"/>
                  </a:lnTo>
                  <a:lnTo>
                    <a:pt x="47" y="55"/>
                  </a:lnTo>
                  <a:lnTo>
                    <a:pt x="47" y="49"/>
                  </a:lnTo>
                  <a:lnTo>
                    <a:pt x="47" y="55"/>
                  </a:lnTo>
                  <a:lnTo>
                    <a:pt x="48" y="49"/>
                  </a:lnTo>
                  <a:lnTo>
                    <a:pt x="48" y="62"/>
                  </a:lnTo>
                  <a:lnTo>
                    <a:pt x="49" y="43"/>
                  </a:lnTo>
                  <a:lnTo>
                    <a:pt x="49" y="58"/>
                  </a:lnTo>
                  <a:lnTo>
                    <a:pt x="49" y="45"/>
                  </a:lnTo>
                  <a:lnTo>
                    <a:pt x="50" y="47"/>
                  </a:lnTo>
                  <a:lnTo>
                    <a:pt x="50" y="42"/>
                  </a:lnTo>
                  <a:lnTo>
                    <a:pt x="51" y="51"/>
                  </a:lnTo>
                  <a:lnTo>
                    <a:pt x="51" y="55"/>
                  </a:lnTo>
                  <a:lnTo>
                    <a:pt x="51" y="51"/>
                  </a:lnTo>
                  <a:lnTo>
                    <a:pt x="52" y="62"/>
                  </a:lnTo>
                  <a:lnTo>
                    <a:pt x="52" y="53"/>
                  </a:lnTo>
                  <a:lnTo>
                    <a:pt x="52" y="62"/>
                  </a:lnTo>
                  <a:lnTo>
                    <a:pt x="53" y="68"/>
                  </a:lnTo>
                  <a:lnTo>
                    <a:pt x="53" y="49"/>
                  </a:lnTo>
                  <a:lnTo>
                    <a:pt x="54" y="64"/>
                  </a:lnTo>
                  <a:lnTo>
                    <a:pt x="54" y="47"/>
                  </a:lnTo>
                  <a:lnTo>
                    <a:pt x="54" y="62"/>
                  </a:lnTo>
                  <a:lnTo>
                    <a:pt x="55" y="57"/>
                  </a:lnTo>
                  <a:lnTo>
                    <a:pt x="55" y="42"/>
                  </a:lnTo>
                  <a:lnTo>
                    <a:pt x="55" y="45"/>
                  </a:lnTo>
                  <a:lnTo>
                    <a:pt x="56" y="49"/>
                  </a:lnTo>
                  <a:lnTo>
                    <a:pt x="56" y="64"/>
                  </a:lnTo>
                  <a:lnTo>
                    <a:pt x="56" y="55"/>
                  </a:lnTo>
                  <a:lnTo>
                    <a:pt x="57" y="55"/>
                  </a:lnTo>
                  <a:lnTo>
                    <a:pt x="57" y="60"/>
                  </a:lnTo>
                  <a:lnTo>
                    <a:pt x="58" y="62"/>
                  </a:lnTo>
                  <a:lnTo>
                    <a:pt x="58" y="43"/>
                  </a:lnTo>
                  <a:lnTo>
                    <a:pt x="58" y="57"/>
                  </a:lnTo>
                  <a:lnTo>
                    <a:pt x="59" y="49"/>
                  </a:lnTo>
                  <a:lnTo>
                    <a:pt x="59" y="45"/>
                  </a:lnTo>
                  <a:lnTo>
                    <a:pt x="59" y="53"/>
                  </a:lnTo>
                  <a:lnTo>
                    <a:pt x="60" y="62"/>
                  </a:lnTo>
                  <a:lnTo>
                    <a:pt x="60" y="42"/>
                  </a:lnTo>
                  <a:lnTo>
                    <a:pt x="61" y="58"/>
                  </a:lnTo>
                  <a:lnTo>
                    <a:pt x="61" y="40"/>
                  </a:lnTo>
                  <a:lnTo>
                    <a:pt x="61" y="55"/>
                  </a:lnTo>
                  <a:lnTo>
                    <a:pt x="62" y="60"/>
                  </a:lnTo>
                  <a:lnTo>
                    <a:pt x="62" y="49"/>
                  </a:lnTo>
                  <a:lnTo>
                    <a:pt x="62" y="66"/>
                  </a:lnTo>
                  <a:lnTo>
                    <a:pt x="63" y="43"/>
                  </a:lnTo>
                  <a:lnTo>
                    <a:pt x="64" y="68"/>
                  </a:lnTo>
                  <a:lnTo>
                    <a:pt x="64" y="42"/>
                  </a:lnTo>
                  <a:lnTo>
                    <a:pt x="65" y="72"/>
                  </a:lnTo>
                  <a:lnTo>
                    <a:pt x="65" y="53"/>
                  </a:lnTo>
                  <a:lnTo>
                    <a:pt x="65" y="70"/>
                  </a:lnTo>
                  <a:lnTo>
                    <a:pt x="66" y="55"/>
                  </a:lnTo>
                  <a:lnTo>
                    <a:pt x="66" y="62"/>
                  </a:lnTo>
                  <a:lnTo>
                    <a:pt x="67" y="38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57"/>
                  </a:lnTo>
                  <a:lnTo>
                    <a:pt x="68" y="74"/>
                  </a:lnTo>
                  <a:lnTo>
                    <a:pt x="69" y="45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08" name="Freeform 123">
              <a:extLst>
                <a:ext uri="{FF2B5EF4-FFF2-40B4-BE49-F238E27FC236}">
                  <a16:creationId xmlns:a16="http://schemas.microsoft.com/office/drawing/2014/main" xmlns="" id="{09395D5F-10F5-4B63-9730-2E3DA10CC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" y="2674"/>
              <a:ext cx="52" cy="47"/>
            </a:xfrm>
            <a:custGeom>
              <a:avLst/>
              <a:gdLst>
                <a:gd name="T0" fmla="*/ 0 w 80"/>
                <a:gd name="T1" fmla="*/ 33 h 72"/>
                <a:gd name="T2" fmla="*/ 1 w 80"/>
                <a:gd name="T3" fmla="*/ 49 h 72"/>
                <a:gd name="T4" fmla="*/ 3 w 80"/>
                <a:gd name="T5" fmla="*/ 27 h 72"/>
                <a:gd name="T6" fmla="*/ 4 w 80"/>
                <a:gd name="T7" fmla="*/ 23 h 72"/>
                <a:gd name="T8" fmla="*/ 5 w 80"/>
                <a:gd name="T9" fmla="*/ 72 h 72"/>
                <a:gd name="T10" fmla="*/ 7 w 80"/>
                <a:gd name="T11" fmla="*/ 44 h 72"/>
                <a:gd name="T12" fmla="*/ 8 w 80"/>
                <a:gd name="T13" fmla="*/ 53 h 72"/>
                <a:gd name="T14" fmla="*/ 9 w 80"/>
                <a:gd name="T15" fmla="*/ 34 h 72"/>
                <a:gd name="T16" fmla="*/ 10 w 80"/>
                <a:gd name="T17" fmla="*/ 46 h 72"/>
                <a:gd name="T18" fmla="*/ 11 w 80"/>
                <a:gd name="T19" fmla="*/ 33 h 72"/>
                <a:gd name="T20" fmla="*/ 13 w 80"/>
                <a:gd name="T21" fmla="*/ 42 h 72"/>
                <a:gd name="T22" fmla="*/ 14 w 80"/>
                <a:gd name="T23" fmla="*/ 46 h 72"/>
                <a:gd name="T24" fmla="*/ 15 w 80"/>
                <a:gd name="T25" fmla="*/ 59 h 72"/>
                <a:gd name="T26" fmla="*/ 17 w 80"/>
                <a:gd name="T27" fmla="*/ 46 h 72"/>
                <a:gd name="T28" fmla="*/ 18 w 80"/>
                <a:gd name="T29" fmla="*/ 53 h 72"/>
                <a:gd name="T30" fmla="*/ 19 w 80"/>
                <a:gd name="T31" fmla="*/ 23 h 72"/>
                <a:gd name="T32" fmla="*/ 21 w 80"/>
                <a:gd name="T33" fmla="*/ 29 h 72"/>
                <a:gd name="T34" fmla="*/ 22 w 80"/>
                <a:gd name="T35" fmla="*/ 65 h 72"/>
                <a:gd name="T36" fmla="*/ 23 w 80"/>
                <a:gd name="T37" fmla="*/ 40 h 72"/>
                <a:gd name="T38" fmla="*/ 25 w 80"/>
                <a:gd name="T39" fmla="*/ 55 h 72"/>
                <a:gd name="T40" fmla="*/ 27 w 80"/>
                <a:gd name="T41" fmla="*/ 42 h 72"/>
                <a:gd name="T42" fmla="*/ 28 w 80"/>
                <a:gd name="T43" fmla="*/ 46 h 72"/>
                <a:gd name="T44" fmla="*/ 29 w 80"/>
                <a:gd name="T45" fmla="*/ 31 h 72"/>
                <a:gd name="T46" fmla="*/ 31 w 80"/>
                <a:gd name="T47" fmla="*/ 44 h 72"/>
                <a:gd name="T48" fmla="*/ 33 w 80"/>
                <a:gd name="T49" fmla="*/ 48 h 72"/>
                <a:gd name="T50" fmla="*/ 34 w 80"/>
                <a:gd name="T51" fmla="*/ 57 h 72"/>
                <a:gd name="T52" fmla="*/ 36 w 80"/>
                <a:gd name="T53" fmla="*/ 55 h 72"/>
                <a:gd name="T54" fmla="*/ 37 w 80"/>
                <a:gd name="T55" fmla="*/ 27 h 72"/>
                <a:gd name="T56" fmla="*/ 38 w 80"/>
                <a:gd name="T57" fmla="*/ 29 h 72"/>
                <a:gd name="T58" fmla="*/ 40 w 80"/>
                <a:gd name="T59" fmla="*/ 29 h 72"/>
                <a:gd name="T60" fmla="*/ 41 w 80"/>
                <a:gd name="T61" fmla="*/ 29 h 72"/>
                <a:gd name="T62" fmla="*/ 42 w 80"/>
                <a:gd name="T63" fmla="*/ 31 h 72"/>
                <a:gd name="T64" fmla="*/ 43 w 80"/>
                <a:gd name="T65" fmla="*/ 17 h 72"/>
                <a:gd name="T66" fmla="*/ 45 w 80"/>
                <a:gd name="T67" fmla="*/ 40 h 72"/>
                <a:gd name="T68" fmla="*/ 46 w 80"/>
                <a:gd name="T69" fmla="*/ 31 h 72"/>
                <a:gd name="T70" fmla="*/ 47 w 80"/>
                <a:gd name="T71" fmla="*/ 16 h 72"/>
                <a:gd name="T72" fmla="*/ 49 w 80"/>
                <a:gd name="T73" fmla="*/ 10 h 72"/>
                <a:gd name="T74" fmla="*/ 50 w 80"/>
                <a:gd name="T75" fmla="*/ 38 h 72"/>
                <a:gd name="T76" fmla="*/ 51 w 80"/>
                <a:gd name="T77" fmla="*/ 48 h 72"/>
                <a:gd name="T78" fmla="*/ 53 w 80"/>
                <a:gd name="T79" fmla="*/ 27 h 72"/>
                <a:gd name="T80" fmla="*/ 54 w 80"/>
                <a:gd name="T81" fmla="*/ 34 h 72"/>
                <a:gd name="T82" fmla="*/ 56 w 80"/>
                <a:gd name="T83" fmla="*/ 42 h 72"/>
                <a:gd name="T84" fmla="*/ 57 w 80"/>
                <a:gd name="T85" fmla="*/ 29 h 72"/>
                <a:gd name="T86" fmla="*/ 58 w 80"/>
                <a:gd name="T87" fmla="*/ 25 h 72"/>
                <a:gd name="T88" fmla="*/ 59 w 80"/>
                <a:gd name="T89" fmla="*/ 34 h 72"/>
                <a:gd name="T90" fmla="*/ 61 w 80"/>
                <a:gd name="T91" fmla="*/ 38 h 72"/>
                <a:gd name="T92" fmla="*/ 62 w 80"/>
                <a:gd name="T93" fmla="*/ 34 h 72"/>
                <a:gd name="T94" fmla="*/ 63 w 80"/>
                <a:gd name="T95" fmla="*/ 44 h 72"/>
                <a:gd name="T96" fmla="*/ 65 w 80"/>
                <a:gd name="T97" fmla="*/ 40 h 72"/>
                <a:gd name="T98" fmla="*/ 66 w 80"/>
                <a:gd name="T99" fmla="*/ 25 h 72"/>
                <a:gd name="T100" fmla="*/ 67 w 80"/>
                <a:gd name="T101" fmla="*/ 31 h 72"/>
                <a:gd name="T102" fmla="*/ 68 w 80"/>
                <a:gd name="T103" fmla="*/ 16 h 72"/>
                <a:gd name="T104" fmla="*/ 70 w 80"/>
                <a:gd name="T105" fmla="*/ 27 h 72"/>
                <a:gd name="T106" fmla="*/ 71 w 80"/>
                <a:gd name="T107" fmla="*/ 0 h 72"/>
                <a:gd name="T108" fmla="*/ 73 w 80"/>
                <a:gd name="T109" fmla="*/ 0 h 72"/>
                <a:gd name="T110" fmla="*/ 74 w 80"/>
                <a:gd name="T111" fmla="*/ 40 h 72"/>
                <a:gd name="T112" fmla="*/ 76 w 80"/>
                <a:gd name="T113" fmla="*/ 8 h 72"/>
                <a:gd name="T114" fmla="*/ 77 w 80"/>
                <a:gd name="T115" fmla="*/ 19 h 72"/>
                <a:gd name="T116" fmla="*/ 79 w 80"/>
                <a:gd name="T117" fmla="*/ 4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" h="72">
                  <a:moveTo>
                    <a:pt x="0" y="36"/>
                  </a:moveTo>
                  <a:lnTo>
                    <a:pt x="0" y="51"/>
                  </a:lnTo>
                  <a:lnTo>
                    <a:pt x="0" y="33"/>
                  </a:lnTo>
                  <a:lnTo>
                    <a:pt x="1" y="46"/>
                  </a:lnTo>
                  <a:lnTo>
                    <a:pt x="1" y="59"/>
                  </a:lnTo>
                  <a:lnTo>
                    <a:pt x="1" y="49"/>
                  </a:lnTo>
                  <a:lnTo>
                    <a:pt x="2" y="34"/>
                  </a:lnTo>
                  <a:lnTo>
                    <a:pt x="2" y="57"/>
                  </a:lnTo>
                  <a:lnTo>
                    <a:pt x="3" y="27"/>
                  </a:lnTo>
                  <a:lnTo>
                    <a:pt x="3" y="61"/>
                  </a:lnTo>
                  <a:lnTo>
                    <a:pt x="4" y="25"/>
                  </a:lnTo>
                  <a:lnTo>
                    <a:pt x="4" y="23"/>
                  </a:lnTo>
                  <a:lnTo>
                    <a:pt x="4" y="51"/>
                  </a:lnTo>
                  <a:lnTo>
                    <a:pt x="5" y="44"/>
                  </a:lnTo>
                  <a:lnTo>
                    <a:pt x="5" y="72"/>
                  </a:lnTo>
                  <a:lnTo>
                    <a:pt x="6" y="42"/>
                  </a:lnTo>
                  <a:lnTo>
                    <a:pt x="6" y="53"/>
                  </a:lnTo>
                  <a:lnTo>
                    <a:pt x="7" y="44"/>
                  </a:lnTo>
                  <a:lnTo>
                    <a:pt x="7" y="48"/>
                  </a:lnTo>
                  <a:lnTo>
                    <a:pt x="8" y="38"/>
                  </a:lnTo>
                  <a:lnTo>
                    <a:pt x="8" y="53"/>
                  </a:lnTo>
                  <a:lnTo>
                    <a:pt x="8" y="46"/>
                  </a:lnTo>
                  <a:lnTo>
                    <a:pt x="9" y="46"/>
                  </a:lnTo>
                  <a:lnTo>
                    <a:pt x="9" y="34"/>
                  </a:lnTo>
                  <a:lnTo>
                    <a:pt x="10" y="46"/>
                  </a:lnTo>
                  <a:lnTo>
                    <a:pt x="10" y="27"/>
                  </a:lnTo>
                  <a:lnTo>
                    <a:pt x="10" y="46"/>
                  </a:lnTo>
                  <a:lnTo>
                    <a:pt x="11" y="31"/>
                  </a:lnTo>
                  <a:lnTo>
                    <a:pt x="11" y="66"/>
                  </a:lnTo>
                  <a:lnTo>
                    <a:pt x="11" y="33"/>
                  </a:lnTo>
                  <a:lnTo>
                    <a:pt x="12" y="48"/>
                  </a:lnTo>
                  <a:lnTo>
                    <a:pt x="12" y="34"/>
                  </a:lnTo>
                  <a:lnTo>
                    <a:pt x="13" y="42"/>
                  </a:lnTo>
                  <a:lnTo>
                    <a:pt x="13" y="40"/>
                  </a:lnTo>
                  <a:lnTo>
                    <a:pt x="13" y="42"/>
                  </a:lnTo>
                  <a:lnTo>
                    <a:pt x="14" y="46"/>
                  </a:lnTo>
                  <a:lnTo>
                    <a:pt x="14" y="17"/>
                  </a:lnTo>
                  <a:lnTo>
                    <a:pt x="15" y="33"/>
                  </a:lnTo>
                  <a:lnTo>
                    <a:pt x="15" y="59"/>
                  </a:lnTo>
                  <a:lnTo>
                    <a:pt x="16" y="23"/>
                  </a:lnTo>
                  <a:lnTo>
                    <a:pt x="16" y="53"/>
                  </a:lnTo>
                  <a:lnTo>
                    <a:pt x="17" y="46"/>
                  </a:lnTo>
                  <a:lnTo>
                    <a:pt x="17" y="25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27"/>
                  </a:lnTo>
                  <a:lnTo>
                    <a:pt x="19" y="27"/>
                  </a:lnTo>
                  <a:lnTo>
                    <a:pt x="19" y="23"/>
                  </a:lnTo>
                  <a:lnTo>
                    <a:pt x="20" y="17"/>
                  </a:lnTo>
                  <a:lnTo>
                    <a:pt x="20" y="36"/>
                  </a:lnTo>
                  <a:lnTo>
                    <a:pt x="21" y="29"/>
                  </a:lnTo>
                  <a:lnTo>
                    <a:pt x="21" y="44"/>
                  </a:lnTo>
                  <a:lnTo>
                    <a:pt x="22" y="44"/>
                  </a:lnTo>
                  <a:lnTo>
                    <a:pt x="22" y="65"/>
                  </a:lnTo>
                  <a:lnTo>
                    <a:pt x="23" y="40"/>
                  </a:lnTo>
                  <a:lnTo>
                    <a:pt x="23" y="42"/>
                  </a:lnTo>
                  <a:lnTo>
                    <a:pt x="23" y="40"/>
                  </a:lnTo>
                  <a:lnTo>
                    <a:pt x="24" y="36"/>
                  </a:lnTo>
                  <a:lnTo>
                    <a:pt x="24" y="48"/>
                  </a:lnTo>
                  <a:lnTo>
                    <a:pt x="25" y="55"/>
                  </a:lnTo>
                  <a:lnTo>
                    <a:pt x="25" y="61"/>
                  </a:lnTo>
                  <a:lnTo>
                    <a:pt x="26" y="40"/>
                  </a:lnTo>
                  <a:lnTo>
                    <a:pt x="27" y="42"/>
                  </a:lnTo>
                  <a:lnTo>
                    <a:pt x="27" y="31"/>
                  </a:lnTo>
                  <a:lnTo>
                    <a:pt x="27" y="34"/>
                  </a:lnTo>
                  <a:lnTo>
                    <a:pt x="28" y="46"/>
                  </a:lnTo>
                  <a:lnTo>
                    <a:pt x="28" y="51"/>
                  </a:lnTo>
                  <a:lnTo>
                    <a:pt x="29" y="53"/>
                  </a:lnTo>
                  <a:lnTo>
                    <a:pt x="29" y="31"/>
                  </a:lnTo>
                  <a:lnTo>
                    <a:pt x="30" y="34"/>
                  </a:lnTo>
                  <a:lnTo>
                    <a:pt x="31" y="23"/>
                  </a:lnTo>
                  <a:lnTo>
                    <a:pt x="31" y="44"/>
                  </a:lnTo>
                  <a:lnTo>
                    <a:pt x="32" y="46"/>
                  </a:lnTo>
                  <a:lnTo>
                    <a:pt x="33" y="21"/>
                  </a:lnTo>
                  <a:lnTo>
                    <a:pt x="33" y="48"/>
                  </a:lnTo>
                  <a:lnTo>
                    <a:pt x="33" y="33"/>
                  </a:lnTo>
                  <a:lnTo>
                    <a:pt x="34" y="40"/>
                  </a:lnTo>
                  <a:lnTo>
                    <a:pt x="34" y="57"/>
                  </a:lnTo>
                  <a:lnTo>
                    <a:pt x="35" y="68"/>
                  </a:lnTo>
                  <a:lnTo>
                    <a:pt x="35" y="29"/>
                  </a:lnTo>
                  <a:lnTo>
                    <a:pt x="36" y="55"/>
                  </a:lnTo>
                  <a:lnTo>
                    <a:pt x="36" y="48"/>
                  </a:lnTo>
                  <a:lnTo>
                    <a:pt x="37" y="31"/>
                  </a:lnTo>
                  <a:lnTo>
                    <a:pt x="37" y="27"/>
                  </a:lnTo>
                  <a:lnTo>
                    <a:pt x="38" y="29"/>
                  </a:lnTo>
                  <a:lnTo>
                    <a:pt x="38" y="34"/>
                  </a:lnTo>
                  <a:lnTo>
                    <a:pt x="38" y="29"/>
                  </a:lnTo>
                  <a:lnTo>
                    <a:pt x="39" y="31"/>
                  </a:lnTo>
                  <a:lnTo>
                    <a:pt x="39" y="40"/>
                  </a:lnTo>
                  <a:lnTo>
                    <a:pt x="40" y="29"/>
                  </a:lnTo>
                  <a:lnTo>
                    <a:pt x="40" y="16"/>
                  </a:lnTo>
                  <a:lnTo>
                    <a:pt x="40" y="42"/>
                  </a:lnTo>
                  <a:lnTo>
                    <a:pt x="41" y="29"/>
                  </a:lnTo>
                  <a:lnTo>
                    <a:pt x="41" y="38"/>
                  </a:lnTo>
                  <a:lnTo>
                    <a:pt x="42" y="36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25"/>
                  </a:lnTo>
                  <a:lnTo>
                    <a:pt x="43" y="17"/>
                  </a:lnTo>
                  <a:lnTo>
                    <a:pt x="44" y="49"/>
                  </a:lnTo>
                  <a:lnTo>
                    <a:pt x="44" y="27"/>
                  </a:lnTo>
                  <a:lnTo>
                    <a:pt x="45" y="40"/>
                  </a:lnTo>
                  <a:lnTo>
                    <a:pt x="45" y="19"/>
                  </a:lnTo>
                  <a:lnTo>
                    <a:pt x="45" y="53"/>
                  </a:lnTo>
                  <a:lnTo>
                    <a:pt x="46" y="31"/>
                  </a:lnTo>
                  <a:lnTo>
                    <a:pt x="46" y="23"/>
                  </a:lnTo>
                  <a:lnTo>
                    <a:pt x="47" y="0"/>
                  </a:lnTo>
                  <a:lnTo>
                    <a:pt x="47" y="16"/>
                  </a:lnTo>
                  <a:lnTo>
                    <a:pt x="48" y="2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9"/>
                  </a:lnTo>
                  <a:lnTo>
                    <a:pt x="50" y="19"/>
                  </a:lnTo>
                  <a:lnTo>
                    <a:pt x="50" y="38"/>
                  </a:lnTo>
                  <a:lnTo>
                    <a:pt x="50" y="17"/>
                  </a:lnTo>
                  <a:lnTo>
                    <a:pt x="51" y="25"/>
                  </a:lnTo>
                  <a:lnTo>
                    <a:pt x="51" y="48"/>
                  </a:lnTo>
                  <a:lnTo>
                    <a:pt x="52" y="25"/>
                  </a:lnTo>
                  <a:lnTo>
                    <a:pt x="52" y="6"/>
                  </a:lnTo>
                  <a:lnTo>
                    <a:pt x="53" y="27"/>
                  </a:lnTo>
                  <a:lnTo>
                    <a:pt x="53" y="57"/>
                  </a:lnTo>
                  <a:lnTo>
                    <a:pt x="54" y="29"/>
                  </a:lnTo>
                  <a:lnTo>
                    <a:pt x="54" y="34"/>
                  </a:lnTo>
                  <a:lnTo>
                    <a:pt x="55" y="34"/>
                  </a:lnTo>
                  <a:lnTo>
                    <a:pt x="55" y="25"/>
                  </a:lnTo>
                  <a:lnTo>
                    <a:pt x="56" y="42"/>
                  </a:lnTo>
                  <a:lnTo>
                    <a:pt x="56" y="34"/>
                  </a:lnTo>
                  <a:lnTo>
                    <a:pt x="56" y="48"/>
                  </a:lnTo>
                  <a:lnTo>
                    <a:pt x="57" y="29"/>
                  </a:lnTo>
                  <a:lnTo>
                    <a:pt x="57" y="42"/>
                  </a:lnTo>
                  <a:lnTo>
                    <a:pt x="58" y="21"/>
                  </a:lnTo>
                  <a:lnTo>
                    <a:pt x="58" y="25"/>
                  </a:lnTo>
                  <a:lnTo>
                    <a:pt x="59" y="27"/>
                  </a:lnTo>
                  <a:lnTo>
                    <a:pt x="59" y="53"/>
                  </a:lnTo>
                  <a:lnTo>
                    <a:pt x="59" y="34"/>
                  </a:lnTo>
                  <a:lnTo>
                    <a:pt x="60" y="42"/>
                  </a:lnTo>
                  <a:lnTo>
                    <a:pt x="60" y="44"/>
                  </a:lnTo>
                  <a:lnTo>
                    <a:pt x="61" y="38"/>
                  </a:lnTo>
                  <a:lnTo>
                    <a:pt x="61" y="27"/>
                  </a:lnTo>
                  <a:lnTo>
                    <a:pt x="62" y="38"/>
                  </a:lnTo>
                  <a:lnTo>
                    <a:pt x="62" y="34"/>
                  </a:lnTo>
                  <a:lnTo>
                    <a:pt x="62" y="55"/>
                  </a:lnTo>
                  <a:lnTo>
                    <a:pt x="63" y="38"/>
                  </a:lnTo>
                  <a:lnTo>
                    <a:pt x="63" y="44"/>
                  </a:lnTo>
                  <a:lnTo>
                    <a:pt x="64" y="36"/>
                  </a:lnTo>
                  <a:lnTo>
                    <a:pt x="64" y="42"/>
                  </a:lnTo>
                  <a:lnTo>
                    <a:pt x="65" y="40"/>
                  </a:lnTo>
                  <a:lnTo>
                    <a:pt x="65" y="21"/>
                  </a:lnTo>
                  <a:lnTo>
                    <a:pt x="65" y="34"/>
                  </a:lnTo>
                  <a:lnTo>
                    <a:pt x="66" y="25"/>
                  </a:lnTo>
                  <a:lnTo>
                    <a:pt x="66" y="46"/>
                  </a:lnTo>
                  <a:lnTo>
                    <a:pt x="67" y="25"/>
                  </a:lnTo>
                  <a:lnTo>
                    <a:pt x="67" y="31"/>
                  </a:lnTo>
                  <a:lnTo>
                    <a:pt x="68" y="17"/>
                  </a:lnTo>
                  <a:lnTo>
                    <a:pt x="68" y="25"/>
                  </a:lnTo>
                  <a:lnTo>
                    <a:pt x="68" y="16"/>
                  </a:lnTo>
                  <a:lnTo>
                    <a:pt x="69" y="27"/>
                  </a:lnTo>
                  <a:lnTo>
                    <a:pt x="69" y="33"/>
                  </a:lnTo>
                  <a:lnTo>
                    <a:pt x="70" y="27"/>
                  </a:lnTo>
                  <a:lnTo>
                    <a:pt x="70" y="12"/>
                  </a:lnTo>
                  <a:lnTo>
                    <a:pt x="71" y="29"/>
                  </a:lnTo>
                  <a:lnTo>
                    <a:pt x="71" y="0"/>
                  </a:lnTo>
                  <a:lnTo>
                    <a:pt x="72" y="25"/>
                  </a:lnTo>
                  <a:lnTo>
                    <a:pt x="72" y="12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4" y="25"/>
                  </a:lnTo>
                  <a:lnTo>
                    <a:pt x="74" y="40"/>
                  </a:lnTo>
                  <a:lnTo>
                    <a:pt x="75" y="25"/>
                  </a:lnTo>
                  <a:lnTo>
                    <a:pt x="75" y="2"/>
                  </a:lnTo>
                  <a:lnTo>
                    <a:pt x="76" y="8"/>
                  </a:lnTo>
                  <a:lnTo>
                    <a:pt x="76" y="46"/>
                  </a:lnTo>
                  <a:lnTo>
                    <a:pt x="77" y="29"/>
                  </a:lnTo>
                  <a:lnTo>
                    <a:pt x="77" y="19"/>
                  </a:lnTo>
                  <a:lnTo>
                    <a:pt x="78" y="0"/>
                  </a:lnTo>
                  <a:lnTo>
                    <a:pt x="78" y="8"/>
                  </a:lnTo>
                  <a:lnTo>
                    <a:pt x="79" y="40"/>
                  </a:lnTo>
                  <a:lnTo>
                    <a:pt x="79" y="34"/>
                  </a:lnTo>
                  <a:lnTo>
                    <a:pt x="80" y="46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09" name="Freeform 124">
              <a:extLst>
                <a:ext uri="{FF2B5EF4-FFF2-40B4-BE49-F238E27FC236}">
                  <a16:creationId xmlns:a16="http://schemas.microsoft.com/office/drawing/2014/main" xmlns="" id="{4E5C2B3A-C5FC-421C-B7FD-F089F11E6C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496"/>
              <a:ext cx="60" cy="222"/>
            </a:xfrm>
            <a:custGeom>
              <a:avLst/>
              <a:gdLst>
                <a:gd name="T0" fmla="*/ 1 w 92"/>
                <a:gd name="T1" fmla="*/ 330 h 343"/>
                <a:gd name="T2" fmla="*/ 2 w 92"/>
                <a:gd name="T3" fmla="*/ 326 h 343"/>
                <a:gd name="T4" fmla="*/ 4 w 92"/>
                <a:gd name="T5" fmla="*/ 324 h 343"/>
                <a:gd name="T6" fmla="*/ 5 w 92"/>
                <a:gd name="T7" fmla="*/ 302 h 343"/>
                <a:gd name="T8" fmla="*/ 6 w 92"/>
                <a:gd name="T9" fmla="*/ 289 h 343"/>
                <a:gd name="T10" fmla="*/ 8 w 92"/>
                <a:gd name="T11" fmla="*/ 294 h 343"/>
                <a:gd name="T12" fmla="*/ 9 w 92"/>
                <a:gd name="T13" fmla="*/ 251 h 343"/>
                <a:gd name="T14" fmla="*/ 11 w 92"/>
                <a:gd name="T15" fmla="*/ 245 h 343"/>
                <a:gd name="T16" fmla="*/ 12 w 92"/>
                <a:gd name="T17" fmla="*/ 236 h 343"/>
                <a:gd name="T18" fmla="*/ 14 w 92"/>
                <a:gd name="T19" fmla="*/ 262 h 343"/>
                <a:gd name="T20" fmla="*/ 15 w 92"/>
                <a:gd name="T21" fmla="*/ 240 h 343"/>
                <a:gd name="T22" fmla="*/ 16 w 92"/>
                <a:gd name="T23" fmla="*/ 306 h 343"/>
                <a:gd name="T24" fmla="*/ 18 w 92"/>
                <a:gd name="T25" fmla="*/ 304 h 343"/>
                <a:gd name="T26" fmla="*/ 19 w 92"/>
                <a:gd name="T27" fmla="*/ 315 h 343"/>
                <a:gd name="T28" fmla="*/ 21 w 92"/>
                <a:gd name="T29" fmla="*/ 319 h 343"/>
                <a:gd name="T30" fmla="*/ 22 w 92"/>
                <a:gd name="T31" fmla="*/ 321 h 343"/>
                <a:gd name="T32" fmla="*/ 24 w 92"/>
                <a:gd name="T33" fmla="*/ 319 h 343"/>
                <a:gd name="T34" fmla="*/ 26 w 92"/>
                <a:gd name="T35" fmla="*/ 306 h 343"/>
                <a:gd name="T36" fmla="*/ 27 w 92"/>
                <a:gd name="T37" fmla="*/ 289 h 343"/>
                <a:gd name="T38" fmla="*/ 28 w 92"/>
                <a:gd name="T39" fmla="*/ 217 h 343"/>
                <a:gd name="T40" fmla="*/ 30 w 92"/>
                <a:gd name="T41" fmla="*/ 179 h 343"/>
                <a:gd name="T42" fmla="*/ 31 w 92"/>
                <a:gd name="T43" fmla="*/ 87 h 343"/>
                <a:gd name="T44" fmla="*/ 33 w 92"/>
                <a:gd name="T45" fmla="*/ 100 h 343"/>
                <a:gd name="T46" fmla="*/ 34 w 92"/>
                <a:gd name="T47" fmla="*/ 164 h 343"/>
                <a:gd name="T48" fmla="*/ 35 w 92"/>
                <a:gd name="T49" fmla="*/ 240 h 343"/>
                <a:gd name="T50" fmla="*/ 37 w 92"/>
                <a:gd name="T51" fmla="*/ 300 h 343"/>
                <a:gd name="T52" fmla="*/ 38 w 92"/>
                <a:gd name="T53" fmla="*/ 298 h 343"/>
                <a:gd name="T54" fmla="*/ 40 w 92"/>
                <a:gd name="T55" fmla="*/ 313 h 343"/>
                <a:gd name="T56" fmla="*/ 41 w 92"/>
                <a:gd name="T57" fmla="*/ 311 h 343"/>
                <a:gd name="T58" fmla="*/ 42 w 92"/>
                <a:gd name="T59" fmla="*/ 343 h 343"/>
                <a:gd name="T60" fmla="*/ 44 w 92"/>
                <a:gd name="T61" fmla="*/ 311 h 343"/>
                <a:gd name="T62" fmla="*/ 45 w 92"/>
                <a:gd name="T63" fmla="*/ 323 h 343"/>
                <a:gd name="T64" fmla="*/ 47 w 92"/>
                <a:gd name="T65" fmla="*/ 285 h 343"/>
                <a:gd name="T66" fmla="*/ 48 w 92"/>
                <a:gd name="T67" fmla="*/ 285 h 343"/>
                <a:gd name="T68" fmla="*/ 50 w 92"/>
                <a:gd name="T69" fmla="*/ 175 h 343"/>
                <a:gd name="T70" fmla="*/ 51 w 92"/>
                <a:gd name="T71" fmla="*/ 81 h 343"/>
                <a:gd name="T72" fmla="*/ 53 w 92"/>
                <a:gd name="T73" fmla="*/ 70 h 343"/>
                <a:gd name="T74" fmla="*/ 55 w 92"/>
                <a:gd name="T75" fmla="*/ 223 h 343"/>
                <a:gd name="T76" fmla="*/ 56 w 92"/>
                <a:gd name="T77" fmla="*/ 270 h 343"/>
                <a:gd name="T78" fmla="*/ 58 w 92"/>
                <a:gd name="T79" fmla="*/ 313 h 343"/>
                <a:gd name="T80" fmla="*/ 60 w 92"/>
                <a:gd name="T81" fmla="*/ 317 h 343"/>
                <a:gd name="T82" fmla="*/ 61 w 92"/>
                <a:gd name="T83" fmla="*/ 311 h 343"/>
                <a:gd name="T84" fmla="*/ 63 w 92"/>
                <a:gd name="T85" fmla="*/ 330 h 343"/>
                <a:gd name="T86" fmla="*/ 65 w 92"/>
                <a:gd name="T87" fmla="*/ 309 h 343"/>
                <a:gd name="T88" fmla="*/ 66 w 92"/>
                <a:gd name="T89" fmla="*/ 309 h 343"/>
                <a:gd name="T90" fmla="*/ 68 w 92"/>
                <a:gd name="T91" fmla="*/ 315 h 343"/>
                <a:gd name="T92" fmla="*/ 70 w 92"/>
                <a:gd name="T93" fmla="*/ 323 h 343"/>
                <a:gd name="T94" fmla="*/ 72 w 92"/>
                <a:gd name="T95" fmla="*/ 324 h 343"/>
                <a:gd name="T96" fmla="*/ 73 w 92"/>
                <a:gd name="T97" fmla="*/ 324 h 343"/>
                <a:gd name="T98" fmla="*/ 75 w 92"/>
                <a:gd name="T99" fmla="*/ 302 h 343"/>
                <a:gd name="T100" fmla="*/ 76 w 92"/>
                <a:gd name="T101" fmla="*/ 298 h 343"/>
                <a:gd name="T102" fmla="*/ 78 w 92"/>
                <a:gd name="T103" fmla="*/ 324 h 343"/>
                <a:gd name="T104" fmla="*/ 79 w 92"/>
                <a:gd name="T105" fmla="*/ 308 h 343"/>
                <a:gd name="T106" fmla="*/ 81 w 92"/>
                <a:gd name="T107" fmla="*/ 309 h 343"/>
                <a:gd name="T108" fmla="*/ 82 w 92"/>
                <a:gd name="T109" fmla="*/ 326 h 343"/>
                <a:gd name="T110" fmla="*/ 84 w 92"/>
                <a:gd name="T111" fmla="*/ 315 h 343"/>
                <a:gd name="T112" fmla="*/ 85 w 92"/>
                <a:gd name="T113" fmla="*/ 308 h 343"/>
                <a:gd name="T114" fmla="*/ 87 w 92"/>
                <a:gd name="T115" fmla="*/ 324 h 343"/>
                <a:gd name="T116" fmla="*/ 88 w 92"/>
                <a:gd name="T117" fmla="*/ 323 h 343"/>
                <a:gd name="T118" fmla="*/ 90 w 92"/>
                <a:gd name="T119" fmla="*/ 324 h 343"/>
                <a:gd name="T120" fmla="*/ 91 w 92"/>
                <a:gd name="T121" fmla="*/ 31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343">
                  <a:moveTo>
                    <a:pt x="0" y="321"/>
                  </a:moveTo>
                  <a:lnTo>
                    <a:pt x="0" y="283"/>
                  </a:lnTo>
                  <a:lnTo>
                    <a:pt x="1" y="330"/>
                  </a:lnTo>
                  <a:lnTo>
                    <a:pt x="1" y="281"/>
                  </a:lnTo>
                  <a:lnTo>
                    <a:pt x="2" y="296"/>
                  </a:lnTo>
                  <a:lnTo>
                    <a:pt x="2" y="326"/>
                  </a:lnTo>
                  <a:lnTo>
                    <a:pt x="3" y="317"/>
                  </a:lnTo>
                  <a:lnTo>
                    <a:pt x="3" y="313"/>
                  </a:lnTo>
                  <a:lnTo>
                    <a:pt x="4" y="324"/>
                  </a:lnTo>
                  <a:lnTo>
                    <a:pt x="4" y="306"/>
                  </a:lnTo>
                  <a:lnTo>
                    <a:pt x="5" y="292"/>
                  </a:lnTo>
                  <a:lnTo>
                    <a:pt x="5" y="302"/>
                  </a:lnTo>
                  <a:lnTo>
                    <a:pt x="6" y="292"/>
                  </a:lnTo>
                  <a:lnTo>
                    <a:pt x="6" y="283"/>
                  </a:lnTo>
                  <a:lnTo>
                    <a:pt x="6" y="289"/>
                  </a:lnTo>
                  <a:lnTo>
                    <a:pt x="7" y="260"/>
                  </a:lnTo>
                  <a:lnTo>
                    <a:pt x="7" y="279"/>
                  </a:lnTo>
                  <a:lnTo>
                    <a:pt x="8" y="294"/>
                  </a:lnTo>
                  <a:lnTo>
                    <a:pt x="8" y="274"/>
                  </a:lnTo>
                  <a:lnTo>
                    <a:pt x="9" y="274"/>
                  </a:lnTo>
                  <a:lnTo>
                    <a:pt x="9" y="251"/>
                  </a:lnTo>
                  <a:lnTo>
                    <a:pt x="10" y="243"/>
                  </a:lnTo>
                  <a:lnTo>
                    <a:pt x="10" y="215"/>
                  </a:lnTo>
                  <a:lnTo>
                    <a:pt x="11" y="245"/>
                  </a:lnTo>
                  <a:lnTo>
                    <a:pt x="11" y="213"/>
                  </a:lnTo>
                  <a:lnTo>
                    <a:pt x="12" y="240"/>
                  </a:lnTo>
                  <a:lnTo>
                    <a:pt x="12" y="236"/>
                  </a:lnTo>
                  <a:lnTo>
                    <a:pt x="13" y="226"/>
                  </a:lnTo>
                  <a:lnTo>
                    <a:pt x="13" y="219"/>
                  </a:lnTo>
                  <a:lnTo>
                    <a:pt x="14" y="262"/>
                  </a:lnTo>
                  <a:lnTo>
                    <a:pt x="14" y="249"/>
                  </a:lnTo>
                  <a:lnTo>
                    <a:pt x="15" y="262"/>
                  </a:lnTo>
                  <a:lnTo>
                    <a:pt x="15" y="240"/>
                  </a:lnTo>
                  <a:lnTo>
                    <a:pt x="16" y="302"/>
                  </a:lnTo>
                  <a:lnTo>
                    <a:pt x="16" y="258"/>
                  </a:lnTo>
                  <a:lnTo>
                    <a:pt x="16" y="306"/>
                  </a:lnTo>
                  <a:lnTo>
                    <a:pt x="17" y="302"/>
                  </a:lnTo>
                  <a:lnTo>
                    <a:pt x="17" y="298"/>
                  </a:lnTo>
                  <a:lnTo>
                    <a:pt x="18" y="304"/>
                  </a:lnTo>
                  <a:lnTo>
                    <a:pt x="18" y="294"/>
                  </a:lnTo>
                  <a:lnTo>
                    <a:pt x="19" y="300"/>
                  </a:lnTo>
                  <a:lnTo>
                    <a:pt x="19" y="315"/>
                  </a:lnTo>
                  <a:lnTo>
                    <a:pt x="20" y="311"/>
                  </a:lnTo>
                  <a:lnTo>
                    <a:pt x="20" y="326"/>
                  </a:lnTo>
                  <a:lnTo>
                    <a:pt x="21" y="319"/>
                  </a:lnTo>
                  <a:lnTo>
                    <a:pt x="21" y="285"/>
                  </a:lnTo>
                  <a:lnTo>
                    <a:pt x="22" y="298"/>
                  </a:lnTo>
                  <a:lnTo>
                    <a:pt x="22" y="321"/>
                  </a:lnTo>
                  <a:lnTo>
                    <a:pt x="23" y="319"/>
                  </a:lnTo>
                  <a:lnTo>
                    <a:pt x="23" y="300"/>
                  </a:lnTo>
                  <a:lnTo>
                    <a:pt x="24" y="319"/>
                  </a:lnTo>
                  <a:lnTo>
                    <a:pt x="25" y="319"/>
                  </a:lnTo>
                  <a:lnTo>
                    <a:pt x="25" y="281"/>
                  </a:lnTo>
                  <a:lnTo>
                    <a:pt x="26" y="306"/>
                  </a:lnTo>
                  <a:lnTo>
                    <a:pt x="26" y="294"/>
                  </a:lnTo>
                  <a:lnTo>
                    <a:pt x="26" y="308"/>
                  </a:lnTo>
                  <a:lnTo>
                    <a:pt x="27" y="289"/>
                  </a:lnTo>
                  <a:lnTo>
                    <a:pt x="27" y="258"/>
                  </a:lnTo>
                  <a:lnTo>
                    <a:pt x="28" y="257"/>
                  </a:lnTo>
                  <a:lnTo>
                    <a:pt x="28" y="217"/>
                  </a:lnTo>
                  <a:lnTo>
                    <a:pt x="29" y="221"/>
                  </a:lnTo>
                  <a:lnTo>
                    <a:pt x="29" y="206"/>
                  </a:lnTo>
                  <a:lnTo>
                    <a:pt x="30" y="179"/>
                  </a:lnTo>
                  <a:lnTo>
                    <a:pt x="30" y="104"/>
                  </a:lnTo>
                  <a:lnTo>
                    <a:pt x="31" y="134"/>
                  </a:lnTo>
                  <a:lnTo>
                    <a:pt x="31" y="87"/>
                  </a:lnTo>
                  <a:lnTo>
                    <a:pt x="32" y="75"/>
                  </a:lnTo>
                  <a:lnTo>
                    <a:pt x="32" y="104"/>
                  </a:lnTo>
                  <a:lnTo>
                    <a:pt x="33" y="100"/>
                  </a:lnTo>
                  <a:lnTo>
                    <a:pt x="33" y="81"/>
                  </a:lnTo>
                  <a:lnTo>
                    <a:pt x="33" y="155"/>
                  </a:lnTo>
                  <a:lnTo>
                    <a:pt x="34" y="164"/>
                  </a:lnTo>
                  <a:lnTo>
                    <a:pt x="34" y="198"/>
                  </a:lnTo>
                  <a:lnTo>
                    <a:pt x="35" y="226"/>
                  </a:lnTo>
                  <a:lnTo>
                    <a:pt x="35" y="240"/>
                  </a:lnTo>
                  <a:lnTo>
                    <a:pt x="36" y="243"/>
                  </a:lnTo>
                  <a:lnTo>
                    <a:pt x="36" y="302"/>
                  </a:lnTo>
                  <a:lnTo>
                    <a:pt x="37" y="300"/>
                  </a:lnTo>
                  <a:lnTo>
                    <a:pt x="37" y="308"/>
                  </a:lnTo>
                  <a:lnTo>
                    <a:pt x="38" y="308"/>
                  </a:lnTo>
                  <a:lnTo>
                    <a:pt x="38" y="298"/>
                  </a:lnTo>
                  <a:lnTo>
                    <a:pt x="39" y="330"/>
                  </a:lnTo>
                  <a:lnTo>
                    <a:pt x="39" y="324"/>
                  </a:lnTo>
                  <a:lnTo>
                    <a:pt x="40" y="313"/>
                  </a:lnTo>
                  <a:lnTo>
                    <a:pt x="40" y="294"/>
                  </a:lnTo>
                  <a:lnTo>
                    <a:pt x="40" y="309"/>
                  </a:lnTo>
                  <a:lnTo>
                    <a:pt x="41" y="311"/>
                  </a:lnTo>
                  <a:lnTo>
                    <a:pt x="41" y="313"/>
                  </a:lnTo>
                  <a:lnTo>
                    <a:pt x="42" y="300"/>
                  </a:lnTo>
                  <a:lnTo>
                    <a:pt x="42" y="343"/>
                  </a:lnTo>
                  <a:lnTo>
                    <a:pt x="43" y="324"/>
                  </a:lnTo>
                  <a:lnTo>
                    <a:pt x="43" y="323"/>
                  </a:lnTo>
                  <a:lnTo>
                    <a:pt x="44" y="311"/>
                  </a:lnTo>
                  <a:lnTo>
                    <a:pt x="44" y="308"/>
                  </a:lnTo>
                  <a:lnTo>
                    <a:pt x="45" y="309"/>
                  </a:lnTo>
                  <a:lnTo>
                    <a:pt x="45" y="323"/>
                  </a:lnTo>
                  <a:lnTo>
                    <a:pt x="46" y="338"/>
                  </a:lnTo>
                  <a:lnTo>
                    <a:pt x="46" y="311"/>
                  </a:lnTo>
                  <a:lnTo>
                    <a:pt x="47" y="285"/>
                  </a:lnTo>
                  <a:lnTo>
                    <a:pt x="47" y="287"/>
                  </a:lnTo>
                  <a:lnTo>
                    <a:pt x="48" y="304"/>
                  </a:lnTo>
                  <a:lnTo>
                    <a:pt x="48" y="285"/>
                  </a:lnTo>
                  <a:lnTo>
                    <a:pt x="49" y="272"/>
                  </a:lnTo>
                  <a:lnTo>
                    <a:pt x="49" y="211"/>
                  </a:lnTo>
                  <a:lnTo>
                    <a:pt x="50" y="175"/>
                  </a:lnTo>
                  <a:lnTo>
                    <a:pt x="50" y="145"/>
                  </a:lnTo>
                  <a:lnTo>
                    <a:pt x="51" y="106"/>
                  </a:lnTo>
                  <a:lnTo>
                    <a:pt x="51" y="81"/>
                  </a:lnTo>
                  <a:lnTo>
                    <a:pt x="52" y="32"/>
                  </a:lnTo>
                  <a:lnTo>
                    <a:pt x="53" y="0"/>
                  </a:lnTo>
                  <a:lnTo>
                    <a:pt x="53" y="70"/>
                  </a:lnTo>
                  <a:lnTo>
                    <a:pt x="54" y="100"/>
                  </a:lnTo>
                  <a:lnTo>
                    <a:pt x="54" y="124"/>
                  </a:lnTo>
                  <a:lnTo>
                    <a:pt x="55" y="223"/>
                  </a:lnTo>
                  <a:lnTo>
                    <a:pt x="55" y="245"/>
                  </a:lnTo>
                  <a:lnTo>
                    <a:pt x="56" y="279"/>
                  </a:lnTo>
                  <a:lnTo>
                    <a:pt x="56" y="270"/>
                  </a:lnTo>
                  <a:lnTo>
                    <a:pt x="57" y="283"/>
                  </a:lnTo>
                  <a:lnTo>
                    <a:pt x="57" y="309"/>
                  </a:lnTo>
                  <a:lnTo>
                    <a:pt x="58" y="313"/>
                  </a:lnTo>
                  <a:lnTo>
                    <a:pt x="59" y="313"/>
                  </a:lnTo>
                  <a:lnTo>
                    <a:pt x="59" y="326"/>
                  </a:lnTo>
                  <a:lnTo>
                    <a:pt x="60" y="317"/>
                  </a:lnTo>
                  <a:lnTo>
                    <a:pt x="61" y="332"/>
                  </a:lnTo>
                  <a:lnTo>
                    <a:pt x="61" y="306"/>
                  </a:lnTo>
                  <a:lnTo>
                    <a:pt x="61" y="311"/>
                  </a:lnTo>
                  <a:lnTo>
                    <a:pt x="62" y="304"/>
                  </a:lnTo>
                  <a:lnTo>
                    <a:pt x="62" y="323"/>
                  </a:lnTo>
                  <a:lnTo>
                    <a:pt x="63" y="330"/>
                  </a:lnTo>
                  <a:lnTo>
                    <a:pt x="63" y="324"/>
                  </a:lnTo>
                  <a:lnTo>
                    <a:pt x="64" y="319"/>
                  </a:lnTo>
                  <a:lnTo>
                    <a:pt x="65" y="309"/>
                  </a:lnTo>
                  <a:lnTo>
                    <a:pt x="65" y="324"/>
                  </a:lnTo>
                  <a:lnTo>
                    <a:pt x="66" y="324"/>
                  </a:lnTo>
                  <a:lnTo>
                    <a:pt x="66" y="309"/>
                  </a:lnTo>
                  <a:lnTo>
                    <a:pt x="67" y="324"/>
                  </a:lnTo>
                  <a:lnTo>
                    <a:pt x="67" y="306"/>
                  </a:lnTo>
                  <a:lnTo>
                    <a:pt x="68" y="315"/>
                  </a:lnTo>
                  <a:lnTo>
                    <a:pt x="69" y="317"/>
                  </a:lnTo>
                  <a:lnTo>
                    <a:pt x="69" y="311"/>
                  </a:lnTo>
                  <a:lnTo>
                    <a:pt x="70" y="323"/>
                  </a:lnTo>
                  <a:lnTo>
                    <a:pt x="70" y="319"/>
                  </a:lnTo>
                  <a:lnTo>
                    <a:pt x="71" y="321"/>
                  </a:lnTo>
                  <a:lnTo>
                    <a:pt x="72" y="324"/>
                  </a:lnTo>
                  <a:lnTo>
                    <a:pt x="72" y="317"/>
                  </a:lnTo>
                  <a:lnTo>
                    <a:pt x="73" y="306"/>
                  </a:lnTo>
                  <a:lnTo>
                    <a:pt x="73" y="324"/>
                  </a:lnTo>
                  <a:lnTo>
                    <a:pt x="74" y="326"/>
                  </a:lnTo>
                  <a:lnTo>
                    <a:pt x="74" y="304"/>
                  </a:lnTo>
                  <a:lnTo>
                    <a:pt x="75" y="302"/>
                  </a:lnTo>
                  <a:lnTo>
                    <a:pt x="75" y="311"/>
                  </a:lnTo>
                  <a:lnTo>
                    <a:pt x="76" y="309"/>
                  </a:lnTo>
                  <a:lnTo>
                    <a:pt x="76" y="298"/>
                  </a:lnTo>
                  <a:lnTo>
                    <a:pt x="77" y="304"/>
                  </a:lnTo>
                  <a:lnTo>
                    <a:pt x="77" y="313"/>
                  </a:lnTo>
                  <a:lnTo>
                    <a:pt x="78" y="324"/>
                  </a:lnTo>
                  <a:lnTo>
                    <a:pt x="78" y="315"/>
                  </a:lnTo>
                  <a:lnTo>
                    <a:pt x="79" y="323"/>
                  </a:lnTo>
                  <a:lnTo>
                    <a:pt x="79" y="308"/>
                  </a:lnTo>
                  <a:lnTo>
                    <a:pt x="80" y="321"/>
                  </a:lnTo>
                  <a:lnTo>
                    <a:pt x="80" y="326"/>
                  </a:lnTo>
                  <a:lnTo>
                    <a:pt x="81" y="309"/>
                  </a:lnTo>
                  <a:lnTo>
                    <a:pt x="81" y="328"/>
                  </a:lnTo>
                  <a:lnTo>
                    <a:pt x="82" y="306"/>
                  </a:lnTo>
                  <a:lnTo>
                    <a:pt x="82" y="326"/>
                  </a:lnTo>
                  <a:lnTo>
                    <a:pt x="83" y="287"/>
                  </a:lnTo>
                  <a:lnTo>
                    <a:pt x="83" y="313"/>
                  </a:lnTo>
                  <a:lnTo>
                    <a:pt x="84" y="315"/>
                  </a:lnTo>
                  <a:lnTo>
                    <a:pt x="84" y="306"/>
                  </a:lnTo>
                  <a:lnTo>
                    <a:pt x="85" y="323"/>
                  </a:lnTo>
                  <a:lnTo>
                    <a:pt x="85" y="308"/>
                  </a:lnTo>
                  <a:lnTo>
                    <a:pt x="86" y="324"/>
                  </a:lnTo>
                  <a:lnTo>
                    <a:pt x="86" y="317"/>
                  </a:lnTo>
                  <a:lnTo>
                    <a:pt x="87" y="324"/>
                  </a:lnTo>
                  <a:lnTo>
                    <a:pt x="87" y="319"/>
                  </a:lnTo>
                  <a:lnTo>
                    <a:pt x="88" y="311"/>
                  </a:lnTo>
                  <a:lnTo>
                    <a:pt x="88" y="323"/>
                  </a:lnTo>
                  <a:lnTo>
                    <a:pt x="89" y="326"/>
                  </a:lnTo>
                  <a:lnTo>
                    <a:pt x="89" y="311"/>
                  </a:lnTo>
                  <a:lnTo>
                    <a:pt x="90" y="324"/>
                  </a:lnTo>
                  <a:lnTo>
                    <a:pt x="90" y="326"/>
                  </a:lnTo>
                  <a:lnTo>
                    <a:pt x="91" y="317"/>
                  </a:lnTo>
                  <a:lnTo>
                    <a:pt x="91" y="313"/>
                  </a:lnTo>
                  <a:lnTo>
                    <a:pt x="92" y="300"/>
                  </a:lnTo>
                  <a:lnTo>
                    <a:pt x="92" y="317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10" name="Freeform 125">
              <a:extLst>
                <a:ext uri="{FF2B5EF4-FFF2-40B4-BE49-F238E27FC236}">
                  <a16:creationId xmlns:a16="http://schemas.microsoft.com/office/drawing/2014/main" xmlns="" id="{1E6581BF-2857-4EDF-9CC3-35F44584C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" y="2685"/>
              <a:ext cx="68" cy="36"/>
            </a:xfrm>
            <a:custGeom>
              <a:avLst/>
              <a:gdLst>
                <a:gd name="T0" fmla="*/ 1 w 105"/>
                <a:gd name="T1" fmla="*/ 29 h 55"/>
                <a:gd name="T2" fmla="*/ 3 w 105"/>
                <a:gd name="T3" fmla="*/ 2 h 55"/>
                <a:gd name="T4" fmla="*/ 4 w 105"/>
                <a:gd name="T5" fmla="*/ 27 h 55"/>
                <a:gd name="T6" fmla="*/ 6 w 105"/>
                <a:gd name="T7" fmla="*/ 21 h 55"/>
                <a:gd name="T8" fmla="*/ 7 w 105"/>
                <a:gd name="T9" fmla="*/ 14 h 55"/>
                <a:gd name="T10" fmla="*/ 9 w 105"/>
                <a:gd name="T11" fmla="*/ 17 h 55"/>
                <a:gd name="T12" fmla="*/ 10 w 105"/>
                <a:gd name="T13" fmla="*/ 21 h 55"/>
                <a:gd name="T14" fmla="*/ 12 w 105"/>
                <a:gd name="T15" fmla="*/ 23 h 55"/>
                <a:gd name="T16" fmla="*/ 13 w 105"/>
                <a:gd name="T17" fmla="*/ 29 h 55"/>
                <a:gd name="T18" fmla="*/ 15 w 105"/>
                <a:gd name="T19" fmla="*/ 29 h 55"/>
                <a:gd name="T20" fmla="*/ 16 w 105"/>
                <a:gd name="T21" fmla="*/ 23 h 55"/>
                <a:gd name="T22" fmla="*/ 18 w 105"/>
                <a:gd name="T23" fmla="*/ 31 h 55"/>
                <a:gd name="T24" fmla="*/ 20 w 105"/>
                <a:gd name="T25" fmla="*/ 48 h 55"/>
                <a:gd name="T26" fmla="*/ 22 w 105"/>
                <a:gd name="T27" fmla="*/ 21 h 55"/>
                <a:gd name="T28" fmla="*/ 23 w 105"/>
                <a:gd name="T29" fmla="*/ 27 h 55"/>
                <a:gd name="T30" fmla="*/ 25 w 105"/>
                <a:gd name="T31" fmla="*/ 44 h 55"/>
                <a:gd name="T32" fmla="*/ 26 w 105"/>
                <a:gd name="T33" fmla="*/ 19 h 55"/>
                <a:gd name="T34" fmla="*/ 28 w 105"/>
                <a:gd name="T35" fmla="*/ 31 h 55"/>
                <a:gd name="T36" fmla="*/ 30 w 105"/>
                <a:gd name="T37" fmla="*/ 40 h 55"/>
                <a:gd name="T38" fmla="*/ 32 w 105"/>
                <a:gd name="T39" fmla="*/ 42 h 55"/>
                <a:gd name="T40" fmla="*/ 33 w 105"/>
                <a:gd name="T41" fmla="*/ 17 h 55"/>
                <a:gd name="T42" fmla="*/ 35 w 105"/>
                <a:gd name="T43" fmla="*/ 27 h 55"/>
                <a:gd name="T44" fmla="*/ 36 w 105"/>
                <a:gd name="T45" fmla="*/ 23 h 55"/>
                <a:gd name="T46" fmla="*/ 38 w 105"/>
                <a:gd name="T47" fmla="*/ 14 h 55"/>
                <a:gd name="T48" fmla="*/ 40 w 105"/>
                <a:gd name="T49" fmla="*/ 31 h 55"/>
                <a:gd name="T50" fmla="*/ 42 w 105"/>
                <a:gd name="T51" fmla="*/ 32 h 55"/>
                <a:gd name="T52" fmla="*/ 43 w 105"/>
                <a:gd name="T53" fmla="*/ 21 h 55"/>
                <a:gd name="T54" fmla="*/ 45 w 105"/>
                <a:gd name="T55" fmla="*/ 23 h 55"/>
                <a:gd name="T56" fmla="*/ 46 w 105"/>
                <a:gd name="T57" fmla="*/ 36 h 55"/>
                <a:gd name="T58" fmla="*/ 48 w 105"/>
                <a:gd name="T59" fmla="*/ 34 h 55"/>
                <a:gd name="T60" fmla="*/ 49 w 105"/>
                <a:gd name="T61" fmla="*/ 17 h 55"/>
                <a:gd name="T62" fmla="*/ 52 w 105"/>
                <a:gd name="T63" fmla="*/ 12 h 55"/>
                <a:gd name="T64" fmla="*/ 53 w 105"/>
                <a:gd name="T65" fmla="*/ 23 h 55"/>
                <a:gd name="T66" fmla="*/ 55 w 105"/>
                <a:gd name="T67" fmla="*/ 19 h 55"/>
                <a:gd name="T68" fmla="*/ 56 w 105"/>
                <a:gd name="T69" fmla="*/ 25 h 55"/>
                <a:gd name="T70" fmla="*/ 58 w 105"/>
                <a:gd name="T71" fmla="*/ 21 h 55"/>
                <a:gd name="T72" fmla="*/ 60 w 105"/>
                <a:gd name="T73" fmla="*/ 14 h 55"/>
                <a:gd name="T74" fmla="*/ 61 w 105"/>
                <a:gd name="T75" fmla="*/ 17 h 55"/>
                <a:gd name="T76" fmla="*/ 63 w 105"/>
                <a:gd name="T77" fmla="*/ 40 h 55"/>
                <a:gd name="T78" fmla="*/ 65 w 105"/>
                <a:gd name="T79" fmla="*/ 38 h 55"/>
                <a:gd name="T80" fmla="*/ 67 w 105"/>
                <a:gd name="T81" fmla="*/ 31 h 55"/>
                <a:gd name="T82" fmla="*/ 68 w 105"/>
                <a:gd name="T83" fmla="*/ 31 h 55"/>
                <a:gd name="T84" fmla="*/ 70 w 105"/>
                <a:gd name="T85" fmla="*/ 29 h 55"/>
                <a:gd name="T86" fmla="*/ 72 w 105"/>
                <a:gd name="T87" fmla="*/ 16 h 55"/>
                <a:gd name="T88" fmla="*/ 74 w 105"/>
                <a:gd name="T89" fmla="*/ 25 h 55"/>
                <a:gd name="T90" fmla="*/ 75 w 105"/>
                <a:gd name="T91" fmla="*/ 17 h 55"/>
                <a:gd name="T92" fmla="*/ 77 w 105"/>
                <a:gd name="T93" fmla="*/ 12 h 55"/>
                <a:gd name="T94" fmla="*/ 79 w 105"/>
                <a:gd name="T95" fmla="*/ 21 h 55"/>
                <a:gd name="T96" fmla="*/ 80 w 105"/>
                <a:gd name="T97" fmla="*/ 38 h 55"/>
                <a:gd name="T98" fmla="*/ 82 w 105"/>
                <a:gd name="T99" fmla="*/ 32 h 55"/>
                <a:gd name="T100" fmla="*/ 84 w 105"/>
                <a:gd name="T101" fmla="*/ 19 h 55"/>
                <a:gd name="T102" fmla="*/ 85 w 105"/>
                <a:gd name="T103" fmla="*/ 21 h 55"/>
                <a:gd name="T104" fmla="*/ 87 w 105"/>
                <a:gd name="T105" fmla="*/ 48 h 55"/>
                <a:gd name="T106" fmla="*/ 89 w 105"/>
                <a:gd name="T107" fmla="*/ 23 h 55"/>
                <a:gd name="T108" fmla="*/ 90 w 105"/>
                <a:gd name="T109" fmla="*/ 12 h 55"/>
                <a:gd name="T110" fmla="*/ 92 w 105"/>
                <a:gd name="T111" fmla="*/ 29 h 55"/>
                <a:gd name="T112" fmla="*/ 94 w 105"/>
                <a:gd name="T113" fmla="*/ 46 h 55"/>
                <a:gd name="T114" fmla="*/ 95 w 105"/>
                <a:gd name="T115" fmla="*/ 34 h 55"/>
                <a:gd name="T116" fmla="*/ 97 w 105"/>
                <a:gd name="T117" fmla="*/ 23 h 55"/>
                <a:gd name="T118" fmla="*/ 99 w 105"/>
                <a:gd name="T119" fmla="*/ 48 h 55"/>
                <a:gd name="T120" fmla="*/ 101 w 105"/>
                <a:gd name="T121" fmla="*/ 4 h 55"/>
                <a:gd name="T122" fmla="*/ 102 w 105"/>
                <a:gd name="T123" fmla="*/ 38 h 55"/>
                <a:gd name="T124" fmla="*/ 104 w 105"/>
                <a:gd name="T125" fmla="*/ 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5" h="55">
                  <a:moveTo>
                    <a:pt x="0" y="25"/>
                  </a:moveTo>
                  <a:lnTo>
                    <a:pt x="1" y="21"/>
                  </a:lnTo>
                  <a:lnTo>
                    <a:pt x="1" y="29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3" y="2"/>
                  </a:lnTo>
                  <a:lnTo>
                    <a:pt x="3" y="2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5" y="34"/>
                  </a:lnTo>
                  <a:lnTo>
                    <a:pt x="5" y="29"/>
                  </a:lnTo>
                  <a:lnTo>
                    <a:pt x="6" y="21"/>
                  </a:lnTo>
                  <a:lnTo>
                    <a:pt x="6" y="34"/>
                  </a:lnTo>
                  <a:lnTo>
                    <a:pt x="7" y="10"/>
                  </a:lnTo>
                  <a:lnTo>
                    <a:pt x="7" y="14"/>
                  </a:lnTo>
                  <a:lnTo>
                    <a:pt x="8" y="29"/>
                  </a:lnTo>
                  <a:lnTo>
                    <a:pt x="8" y="16"/>
                  </a:lnTo>
                  <a:lnTo>
                    <a:pt x="9" y="17"/>
                  </a:lnTo>
                  <a:lnTo>
                    <a:pt x="9" y="42"/>
                  </a:lnTo>
                  <a:lnTo>
                    <a:pt x="10" y="27"/>
                  </a:lnTo>
                  <a:lnTo>
                    <a:pt x="10" y="21"/>
                  </a:lnTo>
                  <a:lnTo>
                    <a:pt x="11" y="40"/>
                  </a:lnTo>
                  <a:lnTo>
                    <a:pt x="11" y="29"/>
                  </a:lnTo>
                  <a:lnTo>
                    <a:pt x="12" y="23"/>
                  </a:lnTo>
                  <a:lnTo>
                    <a:pt x="12" y="34"/>
                  </a:lnTo>
                  <a:lnTo>
                    <a:pt x="13" y="42"/>
                  </a:lnTo>
                  <a:lnTo>
                    <a:pt x="13" y="29"/>
                  </a:lnTo>
                  <a:lnTo>
                    <a:pt x="14" y="19"/>
                  </a:lnTo>
                  <a:lnTo>
                    <a:pt x="14" y="38"/>
                  </a:lnTo>
                  <a:lnTo>
                    <a:pt x="15" y="29"/>
                  </a:lnTo>
                  <a:lnTo>
                    <a:pt x="15" y="40"/>
                  </a:lnTo>
                  <a:lnTo>
                    <a:pt x="16" y="32"/>
                  </a:lnTo>
                  <a:lnTo>
                    <a:pt x="16" y="23"/>
                  </a:lnTo>
                  <a:lnTo>
                    <a:pt x="17" y="36"/>
                  </a:lnTo>
                  <a:lnTo>
                    <a:pt x="17" y="23"/>
                  </a:lnTo>
                  <a:lnTo>
                    <a:pt x="18" y="31"/>
                  </a:lnTo>
                  <a:lnTo>
                    <a:pt x="19" y="19"/>
                  </a:lnTo>
                  <a:lnTo>
                    <a:pt x="20" y="34"/>
                  </a:lnTo>
                  <a:lnTo>
                    <a:pt x="20" y="48"/>
                  </a:lnTo>
                  <a:lnTo>
                    <a:pt x="21" y="19"/>
                  </a:lnTo>
                  <a:lnTo>
                    <a:pt x="21" y="27"/>
                  </a:lnTo>
                  <a:lnTo>
                    <a:pt x="22" y="21"/>
                  </a:lnTo>
                  <a:lnTo>
                    <a:pt x="22" y="25"/>
                  </a:lnTo>
                  <a:lnTo>
                    <a:pt x="23" y="29"/>
                  </a:lnTo>
                  <a:lnTo>
                    <a:pt x="23" y="27"/>
                  </a:lnTo>
                  <a:lnTo>
                    <a:pt x="24" y="32"/>
                  </a:lnTo>
                  <a:lnTo>
                    <a:pt x="24" y="27"/>
                  </a:lnTo>
                  <a:lnTo>
                    <a:pt x="25" y="44"/>
                  </a:lnTo>
                  <a:lnTo>
                    <a:pt x="25" y="36"/>
                  </a:lnTo>
                  <a:lnTo>
                    <a:pt x="26" y="8"/>
                  </a:lnTo>
                  <a:lnTo>
                    <a:pt x="26" y="19"/>
                  </a:lnTo>
                  <a:lnTo>
                    <a:pt x="27" y="17"/>
                  </a:lnTo>
                  <a:lnTo>
                    <a:pt x="27" y="38"/>
                  </a:lnTo>
                  <a:lnTo>
                    <a:pt x="28" y="31"/>
                  </a:lnTo>
                  <a:lnTo>
                    <a:pt x="29" y="19"/>
                  </a:lnTo>
                  <a:lnTo>
                    <a:pt x="29" y="48"/>
                  </a:lnTo>
                  <a:lnTo>
                    <a:pt x="30" y="40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2" y="42"/>
                  </a:lnTo>
                  <a:lnTo>
                    <a:pt x="32" y="34"/>
                  </a:lnTo>
                  <a:lnTo>
                    <a:pt x="33" y="8"/>
                  </a:lnTo>
                  <a:lnTo>
                    <a:pt x="33" y="17"/>
                  </a:lnTo>
                  <a:lnTo>
                    <a:pt x="34" y="0"/>
                  </a:lnTo>
                  <a:lnTo>
                    <a:pt x="34" y="17"/>
                  </a:lnTo>
                  <a:lnTo>
                    <a:pt x="35" y="27"/>
                  </a:lnTo>
                  <a:lnTo>
                    <a:pt x="35" y="19"/>
                  </a:lnTo>
                  <a:lnTo>
                    <a:pt x="36" y="19"/>
                  </a:lnTo>
                  <a:lnTo>
                    <a:pt x="36" y="23"/>
                  </a:lnTo>
                  <a:lnTo>
                    <a:pt x="37" y="25"/>
                  </a:lnTo>
                  <a:lnTo>
                    <a:pt x="38" y="21"/>
                  </a:lnTo>
                  <a:lnTo>
                    <a:pt x="38" y="14"/>
                  </a:lnTo>
                  <a:lnTo>
                    <a:pt x="39" y="29"/>
                  </a:lnTo>
                  <a:lnTo>
                    <a:pt x="39" y="40"/>
                  </a:lnTo>
                  <a:lnTo>
                    <a:pt x="40" y="31"/>
                  </a:lnTo>
                  <a:lnTo>
                    <a:pt x="40" y="36"/>
                  </a:lnTo>
                  <a:lnTo>
                    <a:pt x="41" y="55"/>
                  </a:lnTo>
                  <a:lnTo>
                    <a:pt x="42" y="32"/>
                  </a:lnTo>
                  <a:lnTo>
                    <a:pt x="42" y="12"/>
                  </a:lnTo>
                  <a:lnTo>
                    <a:pt x="43" y="25"/>
                  </a:lnTo>
                  <a:lnTo>
                    <a:pt x="43" y="21"/>
                  </a:lnTo>
                  <a:lnTo>
                    <a:pt x="44" y="23"/>
                  </a:lnTo>
                  <a:lnTo>
                    <a:pt x="44" y="49"/>
                  </a:lnTo>
                  <a:lnTo>
                    <a:pt x="45" y="23"/>
                  </a:lnTo>
                  <a:lnTo>
                    <a:pt x="45" y="34"/>
                  </a:lnTo>
                  <a:lnTo>
                    <a:pt x="46" y="29"/>
                  </a:lnTo>
                  <a:lnTo>
                    <a:pt x="46" y="36"/>
                  </a:lnTo>
                  <a:lnTo>
                    <a:pt x="47" y="29"/>
                  </a:lnTo>
                  <a:lnTo>
                    <a:pt x="47" y="27"/>
                  </a:lnTo>
                  <a:lnTo>
                    <a:pt x="48" y="34"/>
                  </a:lnTo>
                  <a:lnTo>
                    <a:pt x="48" y="27"/>
                  </a:lnTo>
                  <a:lnTo>
                    <a:pt x="49" y="34"/>
                  </a:lnTo>
                  <a:lnTo>
                    <a:pt x="49" y="17"/>
                  </a:lnTo>
                  <a:lnTo>
                    <a:pt x="50" y="46"/>
                  </a:lnTo>
                  <a:lnTo>
                    <a:pt x="51" y="19"/>
                  </a:lnTo>
                  <a:lnTo>
                    <a:pt x="52" y="12"/>
                  </a:lnTo>
                  <a:lnTo>
                    <a:pt x="52" y="27"/>
                  </a:lnTo>
                  <a:lnTo>
                    <a:pt x="53" y="21"/>
                  </a:lnTo>
                  <a:lnTo>
                    <a:pt x="53" y="23"/>
                  </a:lnTo>
                  <a:lnTo>
                    <a:pt x="54" y="25"/>
                  </a:lnTo>
                  <a:lnTo>
                    <a:pt x="54" y="10"/>
                  </a:lnTo>
                  <a:lnTo>
                    <a:pt x="55" y="19"/>
                  </a:lnTo>
                  <a:lnTo>
                    <a:pt x="55" y="36"/>
                  </a:lnTo>
                  <a:lnTo>
                    <a:pt x="56" y="23"/>
                  </a:lnTo>
                  <a:lnTo>
                    <a:pt x="56" y="25"/>
                  </a:lnTo>
                  <a:lnTo>
                    <a:pt x="57" y="36"/>
                  </a:lnTo>
                  <a:lnTo>
                    <a:pt x="58" y="44"/>
                  </a:lnTo>
                  <a:lnTo>
                    <a:pt x="58" y="21"/>
                  </a:lnTo>
                  <a:lnTo>
                    <a:pt x="59" y="25"/>
                  </a:lnTo>
                  <a:lnTo>
                    <a:pt x="59" y="31"/>
                  </a:lnTo>
                  <a:lnTo>
                    <a:pt x="60" y="14"/>
                  </a:lnTo>
                  <a:lnTo>
                    <a:pt x="60" y="42"/>
                  </a:lnTo>
                  <a:lnTo>
                    <a:pt x="61" y="25"/>
                  </a:lnTo>
                  <a:lnTo>
                    <a:pt x="61" y="17"/>
                  </a:lnTo>
                  <a:lnTo>
                    <a:pt x="62" y="23"/>
                  </a:lnTo>
                  <a:lnTo>
                    <a:pt x="62" y="19"/>
                  </a:lnTo>
                  <a:lnTo>
                    <a:pt x="63" y="40"/>
                  </a:lnTo>
                  <a:lnTo>
                    <a:pt x="63" y="23"/>
                  </a:lnTo>
                  <a:lnTo>
                    <a:pt x="64" y="16"/>
                  </a:lnTo>
                  <a:lnTo>
                    <a:pt x="65" y="38"/>
                  </a:lnTo>
                  <a:lnTo>
                    <a:pt x="65" y="19"/>
                  </a:lnTo>
                  <a:lnTo>
                    <a:pt x="66" y="23"/>
                  </a:lnTo>
                  <a:lnTo>
                    <a:pt x="67" y="31"/>
                  </a:lnTo>
                  <a:lnTo>
                    <a:pt x="67" y="21"/>
                  </a:lnTo>
                  <a:lnTo>
                    <a:pt x="68" y="40"/>
                  </a:lnTo>
                  <a:lnTo>
                    <a:pt x="68" y="31"/>
                  </a:lnTo>
                  <a:lnTo>
                    <a:pt x="69" y="12"/>
                  </a:lnTo>
                  <a:lnTo>
                    <a:pt x="69" y="14"/>
                  </a:lnTo>
                  <a:lnTo>
                    <a:pt x="70" y="29"/>
                  </a:lnTo>
                  <a:lnTo>
                    <a:pt x="71" y="29"/>
                  </a:lnTo>
                  <a:lnTo>
                    <a:pt x="71" y="36"/>
                  </a:lnTo>
                  <a:lnTo>
                    <a:pt x="72" y="16"/>
                  </a:lnTo>
                  <a:lnTo>
                    <a:pt x="72" y="17"/>
                  </a:lnTo>
                  <a:lnTo>
                    <a:pt x="73" y="36"/>
                  </a:lnTo>
                  <a:lnTo>
                    <a:pt x="74" y="25"/>
                  </a:lnTo>
                  <a:lnTo>
                    <a:pt x="74" y="27"/>
                  </a:lnTo>
                  <a:lnTo>
                    <a:pt x="75" y="21"/>
                  </a:lnTo>
                  <a:lnTo>
                    <a:pt x="75" y="17"/>
                  </a:lnTo>
                  <a:lnTo>
                    <a:pt x="76" y="14"/>
                  </a:lnTo>
                  <a:lnTo>
                    <a:pt x="77" y="38"/>
                  </a:lnTo>
                  <a:lnTo>
                    <a:pt x="77" y="12"/>
                  </a:lnTo>
                  <a:lnTo>
                    <a:pt x="78" y="34"/>
                  </a:lnTo>
                  <a:lnTo>
                    <a:pt x="78" y="27"/>
                  </a:lnTo>
                  <a:lnTo>
                    <a:pt x="79" y="21"/>
                  </a:lnTo>
                  <a:lnTo>
                    <a:pt x="79" y="31"/>
                  </a:lnTo>
                  <a:lnTo>
                    <a:pt x="80" y="29"/>
                  </a:lnTo>
                  <a:lnTo>
                    <a:pt x="80" y="38"/>
                  </a:lnTo>
                  <a:lnTo>
                    <a:pt x="81" y="29"/>
                  </a:lnTo>
                  <a:lnTo>
                    <a:pt x="82" y="34"/>
                  </a:lnTo>
                  <a:lnTo>
                    <a:pt x="82" y="32"/>
                  </a:lnTo>
                  <a:lnTo>
                    <a:pt x="83" y="49"/>
                  </a:lnTo>
                  <a:lnTo>
                    <a:pt x="83" y="51"/>
                  </a:lnTo>
                  <a:lnTo>
                    <a:pt x="84" y="19"/>
                  </a:lnTo>
                  <a:lnTo>
                    <a:pt x="84" y="2"/>
                  </a:lnTo>
                  <a:lnTo>
                    <a:pt x="85" y="34"/>
                  </a:lnTo>
                  <a:lnTo>
                    <a:pt x="85" y="21"/>
                  </a:lnTo>
                  <a:lnTo>
                    <a:pt x="86" y="19"/>
                  </a:lnTo>
                  <a:lnTo>
                    <a:pt x="87" y="36"/>
                  </a:lnTo>
                  <a:lnTo>
                    <a:pt x="87" y="48"/>
                  </a:lnTo>
                  <a:lnTo>
                    <a:pt x="88" y="29"/>
                  </a:lnTo>
                  <a:lnTo>
                    <a:pt x="88" y="32"/>
                  </a:lnTo>
                  <a:lnTo>
                    <a:pt x="89" y="23"/>
                  </a:lnTo>
                  <a:lnTo>
                    <a:pt x="89" y="27"/>
                  </a:lnTo>
                  <a:lnTo>
                    <a:pt x="90" y="32"/>
                  </a:lnTo>
                  <a:lnTo>
                    <a:pt x="90" y="12"/>
                  </a:lnTo>
                  <a:lnTo>
                    <a:pt x="91" y="17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3"/>
                  </a:lnTo>
                  <a:lnTo>
                    <a:pt x="93" y="38"/>
                  </a:lnTo>
                  <a:lnTo>
                    <a:pt x="94" y="46"/>
                  </a:lnTo>
                  <a:lnTo>
                    <a:pt x="94" y="14"/>
                  </a:lnTo>
                  <a:lnTo>
                    <a:pt x="95" y="16"/>
                  </a:lnTo>
                  <a:lnTo>
                    <a:pt x="95" y="34"/>
                  </a:lnTo>
                  <a:lnTo>
                    <a:pt x="96" y="29"/>
                  </a:lnTo>
                  <a:lnTo>
                    <a:pt x="97" y="51"/>
                  </a:lnTo>
                  <a:lnTo>
                    <a:pt x="97" y="23"/>
                  </a:lnTo>
                  <a:lnTo>
                    <a:pt x="98" y="27"/>
                  </a:lnTo>
                  <a:lnTo>
                    <a:pt x="98" y="23"/>
                  </a:lnTo>
                  <a:lnTo>
                    <a:pt x="99" y="48"/>
                  </a:lnTo>
                  <a:lnTo>
                    <a:pt x="99" y="17"/>
                  </a:lnTo>
                  <a:lnTo>
                    <a:pt x="100" y="23"/>
                  </a:lnTo>
                  <a:lnTo>
                    <a:pt x="101" y="4"/>
                  </a:lnTo>
                  <a:lnTo>
                    <a:pt x="101" y="16"/>
                  </a:lnTo>
                  <a:lnTo>
                    <a:pt x="102" y="25"/>
                  </a:lnTo>
                  <a:lnTo>
                    <a:pt x="102" y="38"/>
                  </a:lnTo>
                  <a:lnTo>
                    <a:pt x="103" y="21"/>
                  </a:lnTo>
                  <a:lnTo>
                    <a:pt x="103" y="23"/>
                  </a:lnTo>
                  <a:lnTo>
                    <a:pt x="104" y="2"/>
                  </a:lnTo>
                  <a:lnTo>
                    <a:pt x="105" y="19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11" name="Freeform 126">
              <a:extLst>
                <a:ext uri="{FF2B5EF4-FFF2-40B4-BE49-F238E27FC236}">
                  <a16:creationId xmlns:a16="http://schemas.microsoft.com/office/drawing/2014/main" xmlns="" id="{F18C6D23-7C19-439D-84FD-30B8CE5D1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496"/>
              <a:ext cx="76" cy="221"/>
            </a:xfrm>
            <a:custGeom>
              <a:avLst/>
              <a:gdLst>
                <a:gd name="T0" fmla="*/ 1 w 116"/>
                <a:gd name="T1" fmla="*/ 323 h 340"/>
                <a:gd name="T2" fmla="*/ 3 w 116"/>
                <a:gd name="T3" fmla="*/ 302 h 340"/>
                <a:gd name="T4" fmla="*/ 6 w 116"/>
                <a:gd name="T5" fmla="*/ 300 h 340"/>
                <a:gd name="T6" fmla="*/ 8 w 116"/>
                <a:gd name="T7" fmla="*/ 241 h 340"/>
                <a:gd name="T8" fmla="*/ 10 w 116"/>
                <a:gd name="T9" fmla="*/ 219 h 340"/>
                <a:gd name="T10" fmla="*/ 13 w 116"/>
                <a:gd name="T11" fmla="*/ 253 h 340"/>
                <a:gd name="T12" fmla="*/ 15 w 116"/>
                <a:gd name="T13" fmla="*/ 230 h 340"/>
                <a:gd name="T14" fmla="*/ 17 w 116"/>
                <a:gd name="T15" fmla="*/ 245 h 340"/>
                <a:gd name="T16" fmla="*/ 20 w 116"/>
                <a:gd name="T17" fmla="*/ 206 h 340"/>
                <a:gd name="T18" fmla="*/ 22 w 116"/>
                <a:gd name="T19" fmla="*/ 217 h 340"/>
                <a:gd name="T20" fmla="*/ 24 w 116"/>
                <a:gd name="T21" fmla="*/ 143 h 340"/>
                <a:gd name="T22" fmla="*/ 26 w 116"/>
                <a:gd name="T23" fmla="*/ 134 h 340"/>
                <a:gd name="T24" fmla="*/ 29 w 116"/>
                <a:gd name="T25" fmla="*/ 47 h 340"/>
                <a:gd name="T26" fmla="*/ 31 w 116"/>
                <a:gd name="T27" fmla="*/ 70 h 340"/>
                <a:gd name="T28" fmla="*/ 33 w 116"/>
                <a:gd name="T29" fmla="*/ 41 h 340"/>
                <a:gd name="T30" fmla="*/ 36 w 116"/>
                <a:gd name="T31" fmla="*/ 49 h 340"/>
                <a:gd name="T32" fmla="*/ 38 w 116"/>
                <a:gd name="T33" fmla="*/ 51 h 340"/>
                <a:gd name="T34" fmla="*/ 40 w 116"/>
                <a:gd name="T35" fmla="*/ 60 h 340"/>
                <a:gd name="T36" fmla="*/ 43 w 116"/>
                <a:gd name="T37" fmla="*/ 111 h 340"/>
                <a:gd name="T38" fmla="*/ 45 w 116"/>
                <a:gd name="T39" fmla="*/ 60 h 340"/>
                <a:gd name="T40" fmla="*/ 48 w 116"/>
                <a:gd name="T41" fmla="*/ 124 h 340"/>
                <a:gd name="T42" fmla="*/ 50 w 116"/>
                <a:gd name="T43" fmla="*/ 209 h 340"/>
                <a:gd name="T44" fmla="*/ 52 w 116"/>
                <a:gd name="T45" fmla="*/ 272 h 340"/>
                <a:gd name="T46" fmla="*/ 55 w 116"/>
                <a:gd name="T47" fmla="*/ 272 h 340"/>
                <a:gd name="T48" fmla="*/ 57 w 116"/>
                <a:gd name="T49" fmla="*/ 274 h 340"/>
                <a:gd name="T50" fmla="*/ 59 w 116"/>
                <a:gd name="T51" fmla="*/ 285 h 340"/>
                <a:gd name="T52" fmla="*/ 62 w 116"/>
                <a:gd name="T53" fmla="*/ 277 h 340"/>
                <a:gd name="T54" fmla="*/ 64 w 116"/>
                <a:gd name="T55" fmla="*/ 291 h 340"/>
                <a:gd name="T56" fmla="*/ 67 w 116"/>
                <a:gd name="T57" fmla="*/ 298 h 340"/>
                <a:gd name="T58" fmla="*/ 69 w 116"/>
                <a:gd name="T59" fmla="*/ 283 h 340"/>
                <a:gd name="T60" fmla="*/ 72 w 116"/>
                <a:gd name="T61" fmla="*/ 300 h 340"/>
                <a:gd name="T62" fmla="*/ 75 w 116"/>
                <a:gd name="T63" fmla="*/ 321 h 340"/>
                <a:gd name="T64" fmla="*/ 77 w 116"/>
                <a:gd name="T65" fmla="*/ 313 h 340"/>
                <a:gd name="T66" fmla="*/ 80 w 116"/>
                <a:gd name="T67" fmla="*/ 304 h 340"/>
                <a:gd name="T68" fmla="*/ 82 w 116"/>
                <a:gd name="T69" fmla="*/ 298 h 340"/>
                <a:gd name="T70" fmla="*/ 85 w 116"/>
                <a:gd name="T71" fmla="*/ 308 h 340"/>
                <a:gd name="T72" fmla="*/ 87 w 116"/>
                <a:gd name="T73" fmla="*/ 298 h 340"/>
                <a:gd name="T74" fmla="*/ 90 w 116"/>
                <a:gd name="T75" fmla="*/ 308 h 340"/>
                <a:gd name="T76" fmla="*/ 92 w 116"/>
                <a:gd name="T77" fmla="*/ 294 h 340"/>
                <a:gd name="T78" fmla="*/ 95 w 116"/>
                <a:gd name="T79" fmla="*/ 336 h 340"/>
                <a:gd name="T80" fmla="*/ 97 w 116"/>
                <a:gd name="T81" fmla="*/ 296 h 340"/>
                <a:gd name="T82" fmla="*/ 100 w 116"/>
                <a:gd name="T83" fmla="*/ 315 h 340"/>
                <a:gd name="T84" fmla="*/ 102 w 116"/>
                <a:gd name="T85" fmla="*/ 317 h 340"/>
                <a:gd name="T86" fmla="*/ 105 w 116"/>
                <a:gd name="T87" fmla="*/ 311 h 340"/>
                <a:gd name="T88" fmla="*/ 107 w 116"/>
                <a:gd name="T89" fmla="*/ 330 h 340"/>
                <a:gd name="T90" fmla="*/ 110 w 116"/>
                <a:gd name="T91" fmla="*/ 302 h 340"/>
                <a:gd name="T92" fmla="*/ 112 w 116"/>
                <a:gd name="T93" fmla="*/ 330 h 340"/>
                <a:gd name="T94" fmla="*/ 115 w 116"/>
                <a:gd name="T95" fmla="*/ 30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6" h="340">
                  <a:moveTo>
                    <a:pt x="0" y="311"/>
                  </a:moveTo>
                  <a:lnTo>
                    <a:pt x="0" y="308"/>
                  </a:lnTo>
                  <a:lnTo>
                    <a:pt x="1" y="321"/>
                  </a:lnTo>
                  <a:lnTo>
                    <a:pt x="1" y="323"/>
                  </a:lnTo>
                  <a:lnTo>
                    <a:pt x="2" y="319"/>
                  </a:lnTo>
                  <a:lnTo>
                    <a:pt x="2" y="306"/>
                  </a:lnTo>
                  <a:lnTo>
                    <a:pt x="3" y="304"/>
                  </a:lnTo>
                  <a:lnTo>
                    <a:pt x="3" y="302"/>
                  </a:lnTo>
                  <a:lnTo>
                    <a:pt x="4" y="300"/>
                  </a:lnTo>
                  <a:lnTo>
                    <a:pt x="5" y="268"/>
                  </a:lnTo>
                  <a:lnTo>
                    <a:pt x="5" y="296"/>
                  </a:lnTo>
                  <a:lnTo>
                    <a:pt x="6" y="300"/>
                  </a:lnTo>
                  <a:lnTo>
                    <a:pt x="6" y="264"/>
                  </a:lnTo>
                  <a:lnTo>
                    <a:pt x="7" y="266"/>
                  </a:lnTo>
                  <a:lnTo>
                    <a:pt x="7" y="289"/>
                  </a:lnTo>
                  <a:lnTo>
                    <a:pt x="8" y="241"/>
                  </a:lnTo>
                  <a:lnTo>
                    <a:pt x="9" y="253"/>
                  </a:lnTo>
                  <a:lnTo>
                    <a:pt x="9" y="247"/>
                  </a:lnTo>
                  <a:lnTo>
                    <a:pt x="10" y="292"/>
                  </a:lnTo>
                  <a:lnTo>
                    <a:pt x="10" y="219"/>
                  </a:lnTo>
                  <a:lnTo>
                    <a:pt x="11" y="287"/>
                  </a:lnTo>
                  <a:lnTo>
                    <a:pt x="11" y="247"/>
                  </a:lnTo>
                  <a:lnTo>
                    <a:pt x="12" y="266"/>
                  </a:lnTo>
                  <a:lnTo>
                    <a:pt x="13" y="253"/>
                  </a:lnTo>
                  <a:lnTo>
                    <a:pt x="13" y="240"/>
                  </a:lnTo>
                  <a:lnTo>
                    <a:pt x="14" y="258"/>
                  </a:lnTo>
                  <a:lnTo>
                    <a:pt x="14" y="234"/>
                  </a:lnTo>
                  <a:lnTo>
                    <a:pt x="15" y="230"/>
                  </a:lnTo>
                  <a:lnTo>
                    <a:pt x="15" y="268"/>
                  </a:lnTo>
                  <a:lnTo>
                    <a:pt x="16" y="238"/>
                  </a:lnTo>
                  <a:lnTo>
                    <a:pt x="17" y="270"/>
                  </a:lnTo>
                  <a:lnTo>
                    <a:pt x="17" y="245"/>
                  </a:lnTo>
                  <a:lnTo>
                    <a:pt x="18" y="255"/>
                  </a:lnTo>
                  <a:lnTo>
                    <a:pt x="18" y="243"/>
                  </a:lnTo>
                  <a:lnTo>
                    <a:pt x="19" y="200"/>
                  </a:lnTo>
                  <a:lnTo>
                    <a:pt x="20" y="206"/>
                  </a:lnTo>
                  <a:lnTo>
                    <a:pt x="20" y="257"/>
                  </a:lnTo>
                  <a:lnTo>
                    <a:pt x="21" y="266"/>
                  </a:lnTo>
                  <a:lnTo>
                    <a:pt x="21" y="243"/>
                  </a:lnTo>
                  <a:lnTo>
                    <a:pt x="22" y="217"/>
                  </a:lnTo>
                  <a:lnTo>
                    <a:pt x="22" y="223"/>
                  </a:lnTo>
                  <a:lnTo>
                    <a:pt x="23" y="196"/>
                  </a:lnTo>
                  <a:lnTo>
                    <a:pt x="24" y="207"/>
                  </a:lnTo>
                  <a:lnTo>
                    <a:pt x="24" y="143"/>
                  </a:lnTo>
                  <a:lnTo>
                    <a:pt x="25" y="204"/>
                  </a:lnTo>
                  <a:lnTo>
                    <a:pt x="25" y="157"/>
                  </a:lnTo>
                  <a:lnTo>
                    <a:pt x="26" y="68"/>
                  </a:lnTo>
                  <a:lnTo>
                    <a:pt x="26" y="134"/>
                  </a:lnTo>
                  <a:lnTo>
                    <a:pt x="27" y="138"/>
                  </a:lnTo>
                  <a:lnTo>
                    <a:pt x="28" y="126"/>
                  </a:lnTo>
                  <a:lnTo>
                    <a:pt x="28" y="51"/>
                  </a:lnTo>
                  <a:lnTo>
                    <a:pt x="29" y="47"/>
                  </a:lnTo>
                  <a:lnTo>
                    <a:pt x="29" y="72"/>
                  </a:lnTo>
                  <a:lnTo>
                    <a:pt x="30" y="13"/>
                  </a:lnTo>
                  <a:lnTo>
                    <a:pt x="31" y="51"/>
                  </a:lnTo>
                  <a:lnTo>
                    <a:pt x="31" y="70"/>
                  </a:lnTo>
                  <a:lnTo>
                    <a:pt x="32" y="41"/>
                  </a:lnTo>
                  <a:lnTo>
                    <a:pt x="32" y="64"/>
                  </a:lnTo>
                  <a:lnTo>
                    <a:pt x="33" y="0"/>
                  </a:lnTo>
                  <a:lnTo>
                    <a:pt x="33" y="41"/>
                  </a:lnTo>
                  <a:lnTo>
                    <a:pt x="34" y="75"/>
                  </a:lnTo>
                  <a:lnTo>
                    <a:pt x="35" y="41"/>
                  </a:lnTo>
                  <a:lnTo>
                    <a:pt x="35" y="21"/>
                  </a:lnTo>
                  <a:lnTo>
                    <a:pt x="36" y="49"/>
                  </a:lnTo>
                  <a:lnTo>
                    <a:pt x="36" y="26"/>
                  </a:lnTo>
                  <a:lnTo>
                    <a:pt x="37" y="58"/>
                  </a:lnTo>
                  <a:lnTo>
                    <a:pt x="38" y="30"/>
                  </a:lnTo>
                  <a:lnTo>
                    <a:pt x="38" y="51"/>
                  </a:lnTo>
                  <a:lnTo>
                    <a:pt x="39" y="26"/>
                  </a:lnTo>
                  <a:lnTo>
                    <a:pt x="39" y="56"/>
                  </a:lnTo>
                  <a:lnTo>
                    <a:pt x="40" y="13"/>
                  </a:lnTo>
                  <a:lnTo>
                    <a:pt x="40" y="60"/>
                  </a:lnTo>
                  <a:lnTo>
                    <a:pt x="41" y="24"/>
                  </a:lnTo>
                  <a:lnTo>
                    <a:pt x="42" y="68"/>
                  </a:lnTo>
                  <a:lnTo>
                    <a:pt x="42" y="60"/>
                  </a:lnTo>
                  <a:lnTo>
                    <a:pt x="43" y="111"/>
                  </a:lnTo>
                  <a:lnTo>
                    <a:pt x="43" y="60"/>
                  </a:lnTo>
                  <a:lnTo>
                    <a:pt x="44" y="92"/>
                  </a:lnTo>
                  <a:lnTo>
                    <a:pt x="45" y="94"/>
                  </a:lnTo>
                  <a:lnTo>
                    <a:pt x="45" y="60"/>
                  </a:lnTo>
                  <a:lnTo>
                    <a:pt x="46" y="89"/>
                  </a:lnTo>
                  <a:lnTo>
                    <a:pt x="46" y="70"/>
                  </a:lnTo>
                  <a:lnTo>
                    <a:pt x="47" y="62"/>
                  </a:lnTo>
                  <a:lnTo>
                    <a:pt x="48" y="124"/>
                  </a:lnTo>
                  <a:lnTo>
                    <a:pt x="48" y="157"/>
                  </a:lnTo>
                  <a:lnTo>
                    <a:pt x="49" y="173"/>
                  </a:lnTo>
                  <a:lnTo>
                    <a:pt x="49" y="168"/>
                  </a:lnTo>
                  <a:lnTo>
                    <a:pt x="50" y="209"/>
                  </a:lnTo>
                  <a:lnTo>
                    <a:pt x="51" y="240"/>
                  </a:lnTo>
                  <a:lnTo>
                    <a:pt x="51" y="221"/>
                  </a:lnTo>
                  <a:lnTo>
                    <a:pt x="52" y="251"/>
                  </a:lnTo>
                  <a:lnTo>
                    <a:pt x="52" y="272"/>
                  </a:lnTo>
                  <a:lnTo>
                    <a:pt x="53" y="264"/>
                  </a:lnTo>
                  <a:lnTo>
                    <a:pt x="54" y="275"/>
                  </a:lnTo>
                  <a:lnTo>
                    <a:pt x="54" y="281"/>
                  </a:lnTo>
                  <a:lnTo>
                    <a:pt x="55" y="272"/>
                  </a:lnTo>
                  <a:lnTo>
                    <a:pt x="55" y="266"/>
                  </a:lnTo>
                  <a:lnTo>
                    <a:pt x="56" y="247"/>
                  </a:lnTo>
                  <a:lnTo>
                    <a:pt x="56" y="268"/>
                  </a:lnTo>
                  <a:lnTo>
                    <a:pt x="57" y="274"/>
                  </a:lnTo>
                  <a:lnTo>
                    <a:pt x="58" y="285"/>
                  </a:lnTo>
                  <a:lnTo>
                    <a:pt x="58" y="274"/>
                  </a:lnTo>
                  <a:lnTo>
                    <a:pt x="59" y="287"/>
                  </a:lnTo>
                  <a:lnTo>
                    <a:pt x="59" y="285"/>
                  </a:lnTo>
                  <a:lnTo>
                    <a:pt x="60" y="275"/>
                  </a:lnTo>
                  <a:lnTo>
                    <a:pt x="61" y="283"/>
                  </a:lnTo>
                  <a:lnTo>
                    <a:pt x="61" y="289"/>
                  </a:lnTo>
                  <a:lnTo>
                    <a:pt x="62" y="277"/>
                  </a:lnTo>
                  <a:lnTo>
                    <a:pt x="62" y="291"/>
                  </a:lnTo>
                  <a:lnTo>
                    <a:pt x="63" y="277"/>
                  </a:lnTo>
                  <a:lnTo>
                    <a:pt x="64" y="283"/>
                  </a:lnTo>
                  <a:lnTo>
                    <a:pt x="64" y="291"/>
                  </a:lnTo>
                  <a:lnTo>
                    <a:pt x="65" y="294"/>
                  </a:lnTo>
                  <a:lnTo>
                    <a:pt x="65" y="272"/>
                  </a:lnTo>
                  <a:lnTo>
                    <a:pt x="66" y="292"/>
                  </a:lnTo>
                  <a:lnTo>
                    <a:pt x="67" y="298"/>
                  </a:lnTo>
                  <a:lnTo>
                    <a:pt x="67" y="292"/>
                  </a:lnTo>
                  <a:lnTo>
                    <a:pt x="68" y="306"/>
                  </a:lnTo>
                  <a:lnTo>
                    <a:pt x="68" y="302"/>
                  </a:lnTo>
                  <a:lnTo>
                    <a:pt x="69" y="283"/>
                  </a:lnTo>
                  <a:lnTo>
                    <a:pt x="70" y="296"/>
                  </a:lnTo>
                  <a:lnTo>
                    <a:pt x="71" y="294"/>
                  </a:lnTo>
                  <a:lnTo>
                    <a:pt x="72" y="311"/>
                  </a:lnTo>
                  <a:lnTo>
                    <a:pt x="72" y="300"/>
                  </a:lnTo>
                  <a:lnTo>
                    <a:pt x="73" y="287"/>
                  </a:lnTo>
                  <a:lnTo>
                    <a:pt x="73" y="289"/>
                  </a:lnTo>
                  <a:lnTo>
                    <a:pt x="74" y="272"/>
                  </a:lnTo>
                  <a:lnTo>
                    <a:pt x="75" y="321"/>
                  </a:lnTo>
                  <a:lnTo>
                    <a:pt x="75" y="296"/>
                  </a:lnTo>
                  <a:lnTo>
                    <a:pt x="76" y="292"/>
                  </a:lnTo>
                  <a:lnTo>
                    <a:pt x="76" y="313"/>
                  </a:lnTo>
                  <a:lnTo>
                    <a:pt x="77" y="313"/>
                  </a:lnTo>
                  <a:lnTo>
                    <a:pt x="78" y="296"/>
                  </a:lnTo>
                  <a:lnTo>
                    <a:pt x="79" y="306"/>
                  </a:lnTo>
                  <a:lnTo>
                    <a:pt x="79" y="283"/>
                  </a:lnTo>
                  <a:lnTo>
                    <a:pt x="80" y="304"/>
                  </a:lnTo>
                  <a:lnTo>
                    <a:pt x="81" y="309"/>
                  </a:lnTo>
                  <a:lnTo>
                    <a:pt x="81" y="311"/>
                  </a:lnTo>
                  <a:lnTo>
                    <a:pt x="82" y="317"/>
                  </a:lnTo>
                  <a:lnTo>
                    <a:pt x="82" y="298"/>
                  </a:lnTo>
                  <a:lnTo>
                    <a:pt x="83" y="313"/>
                  </a:lnTo>
                  <a:lnTo>
                    <a:pt x="84" y="291"/>
                  </a:lnTo>
                  <a:lnTo>
                    <a:pt x="84" y="317"/>
                  </a:lnTo>
                  <a:lnTo>
                    <a:pt x="85" y="308"/>
                  </a:lnTo>
                  <a:lnTo>
                    <a:pt x="86" y="313"/>
                  </a:lnTo>
                  <a:lnTo>
                    <a:pt x="86" y="340"/>
                  </a:lnTo>
                  <a:lnTo>
                    <a:pt x="87" y="300"/>
                  </a:lnTo>
                  <a:lnTo>
                    <a:pt x="87" y="298"/>
                  </a:lnTo>
                  <a:lnTo>
                    <a:pt x="88" y="292"/>
                  </a:lnTo>
                  <a:lnTo>
                    <a:pt x="89" y="321"/>
                  </a:lnTo>
                  <a:lnTo>
                    <a:pt x="89" y="304"/>
                  </a:lnTo>
                  <a:lnTo>
                    <a:pt x="90" y="308"/>
                  </a:lnTo>
                  <a:lnTo>
                    <a:pt x="90" y="332"/>
                  </a:lnTo>
                  <a:lnTo>
                    <a:pt x="91" y="321"/>
                  </a:lnTo>
                  <a:lnTo>
                    <a:pt x="92" y="315"/>
                  </a:lnTo>
                  <a:lnTo>
                    <a:pt x="92" y="294"/>
                  </a:lnTo>
                  <a:lnTo>
                    <a:pt x="93" y="300"/>
                  </a:lnTo>
                  <a:lnTo>
                    <a:pt x="93" y="296"/>
                  </a:lnTo>
                  <a:lnTo>
                    <a:pt x="94" y="317"/>
                  </a:lnTo>
                  <a:lnTo>
                    <a:pt x="95" y="336"/>
                  </a:lnTo>
                  <a:lnTo>
                    <a:pt x="95" y="309"/>
                  </a:lnTo>
                  <a:lnTo>
                    <a:pt x="96" y="315"/>
                  </a:lnTo>
                  <a:lnTo>
                    <a:pt x="97" y="294"/>
                  </a:lnTo>
                  <a:lnTo>
                    <a:pt x="97" y="296"/>
                  </a:lnTo>
                  <a:lnTo>
                    <a:pt x="98" y="309"/>
                  </a:lnTo>
                  <a:lnTo>
                    <a:pt x="98" y="319"/>
                  </a:lnTo>
                  <a:lnTo>
                    <a:pt x="99" y="308"/>
                  </a:lnTo>
                  <a:lnTo>
                    <a:pt x="100" y="315"/>
                  </a:lnTo>
                  <a:lnTo>
                    <a:pt x="100" y="319"/>
                  </a:lnTo>
                  <a:lnTo>
                    <a:pt x="101" y="302"/>
                  </a:lnTo>
                  <a:lnTo>
                    <a:pt x="102" y="311"/>
                  </a:lnTo>
                  <a:lnTo>
                    <a:pt x="102" y="317"/>
                  </a:lnTo>
                  <a:lnTo>
                    <a:pt x="103" y="311"/>
                  </a:lnTo>
                  <a:lnTo>
                    <a:pt x="103" y="302"/>
                  </a:lnTo>
                  <a:lnTo>
                    <a:pt x="104" y="306"/>
                  </a:lnTo>
                  <a:lnTo>
                    <a:pt x="105" y="311"/>
                  </a:lnTo>
                  <a:lnTo>
                    <a:pt x="105" y="294"/>
                  </a:lnTo>
                  <a:lnTo>
                    <a:pt x="106" y="309"/>
                  </a:lnTo>
                  <a:lnTo>
                    <a:pt x="106" y="328"/>
                  </a:lnTo>
                  <a:lnTo>
                    <a:pt x="107" y="330"/>
                  </a:lnTo>
                  <a:lnTo>
                    <a:pt x="108" y="328"/>
                  </a:lnTo>
                  <a:lnTo>
                    <a:pt x="108" y="300"/>
                  </a:lnTo>
                  <a:lnTo>
                    <a:pt x="109" y="328"/>
                  </a:lnTo>
                  <a:lnTo>
                    <a:pt x="110" y="302"/>
                  </a:lnTo>
                  <a:lnTo>
                    <a:pt x="110" y="311"/>
                  </a:lnTo>
                  <a:lnTo>
                    <a:pt x="111" y="311"/>
                  </a:lnTo>
                  <a:lnTo>
                    <a:pt x="111" y="323"/>
                  </a:lnTo>
                  <a:lnTo>
                    <a:pt x="112" y="330"/>
                  </a:lnTo>
                  <a:lnTo>
                    <a:pt x="113" y="306"/>
                  </a:lnTo>
                  <a:lnTo>
                    <a:pt x="113" y="321"/>
                  </a:lnTo>
                  <a:lnTo>
                    <a:pt x="114" y="298"/>
                  </a:lnTo>
                  <a:lnTo>
                    <a:pt x="115" y="308"/>
                  </a:lnTo>
                  <a:lnTo>
                    <a:pt x="115" y="317"/>
                  </a:lnTo>
                  <a:lnTo>
                    <a:pt x="116" y="308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27">
              <a:extLst>
                <a:ext uri="{FF2B5EF4-FFF2-40B4-BE49-F238E27FC236}">
                  <a16:creationId xmlns:a16="http://schemas.microsoft.com/office/drawing/2014/main" xmlns="" id="{E85C5792-5628-4008-8B54-75D17701F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" y="2626"/>
              <a:ext cx="83" cy="92"/>
            </a:xfrm>
            <a:custGeom>
              <a:avLst/>
              <a:gdLst>
                <a:gd name="T0" fmla="*/ 2 w 128"/>
                <a:gd name="T1" fmla="*/ 136 h 143"/>
                <a:gd name="T2" fmla="*/ 4 w 128"/>
                <a:gd name="T3" fmla="*/ 92 h 143"/>
                <a:gd name="T4" fmla="*/ 7 w 128"/>
                <a:gd name="T5" fmla="*/ 109 h 143"/>
                <a:gd name="T6" fmla="*/ 9 w 128"/>
                <a:gd name="T7" fmla="*/ 109 h 143"/>
                <a:gd name="T8" fmla="*/ 12 w 128"/>
                <a:gd name="T9" fmla="*/ 123 h 143"/>
                <a:gd name="T10" fmla="*/ 14 w 128"/>
                <a:gd name="T11" fmla="*/ 123 h 143"/>
                <a:gd name="T12" fmla="*/ 17 w 128"/>
                <a:gd name="T13" fmla="*/ 128 h 143"/>
                <a:gd name="T14" fmla="*/ 19 w 128"/>
                <a:gd name="T15" fmla="*/ 121 h 143"/>
                <a:gd name="T16" fmla="*/ 22 w 128"/>
                <a:gd name="T17" fmla="*/ 115 h 143"/>
                <a:gd name="T18" fmla="*/ 25 w 128"/>
                <a:gd name="T19" fmla="*/ 104 h 143"/>
                <a:gd name="T20" fmla="*/ 27 w 128"/>
                <a:gd name="T21" fmla="*/ 124 h 143"/>
                <a:gd name="T22" fmla="*/ 30 w 128"/>
                <a:gd name="T23" fmla="*/ 121 h 143"/>
                <a:gd name="T24" fmla="*/ 32 w 128"/>
                <a:gd name="T25" fmla="*/ 126 h 143"/>
                <a:gd name="T26" fmla="*/ 35 w 128"/>
                <a:gd name="T27" fmla="*/ 128 h 143"/>
                <a:gd name="T28" fmla="*/ 37 w 128"/>
                <a:gd name="T29" fmla="*/ 115 h 143"/>
                <a:gd name="T30" fmla="*/ 40 w 128"/>
                <a:gd name="T31" fmla="*/ 143 h 143"/>
                <a:gd name="T32" fmla="*/ 43 w 128"/>
                <a:gd name="T33" fmla="*/ 121 h 143"/>
                <a:gd name="T34" fmla="*/ 46 w 128"/>
                <a:gd name="T35" fmla="*/ 108 h 143"/>
                <a:gd name="T36" fmla="*/ 48 w 128"/>
                <a:gd name="T37" fmla="*/ 132 h 143"/>
                <a:gd name="T38" fmla="*/ 51 w 128"/>
                <a:gd name="T39" fmla="*/ 143 h 143"/>
                <a:gd name="T40" fmla="*/ 54 w 128"/>
                <a:gd name="T41" fmla="*/ 113 h 143"/>
                <a:gd name="T42" fmla="*/ 56 w 128"/>
                <a:gd name="T43" fmla="*/ 124 h 143"/>
                <a:gd name="T44" fmla="*/ 59 w 128"/>
                <a:gd name="T45" fmla="*/ 119 h 143"/>
                <a:gd name="T46" fmla="*/ 62 w 128"/>
                <a:gd name="T47" fmla="*/ 123 h 143"/>
                <a:gd name="T48" fmla="*/ 64 w 128"/>
                <a:gd name="T49" fmla="*/ 109 h 143"/>
                <a:gd name="T50" fmla="*/ 67 w 128"/>
                <a:gd name="T51" fmla="*/ 138 h 143"/>
                <a:gd name="T52" fmla="*/ 69 w 128"/>
                <a:gd name="T53" fmla="*/ 134 h 143"/>
                <a:gd name="T54" fmla="*/ 72 w 128"/>
                <a:gd name="T55" fmla="*/ 92 h 143"/>
                <a:gd name="T56" fmla="*/ 75 w 128"/>
                <a:gd name="T57" fmla="*/ 130 h 143"/>
                <a:gd name="T58" fmla="*/ 77 w 128"/>
                <a:gd name="T59" fmla="*/ 119 h 143"/>
                <a:gd name="T60" fmla="*/ 80 w 128"/>
                <a:gd name="T61" fmla="*/ 108 h 143"/>
                <a:gd name="T62" fmla="*/ 83 w 128"/>
                <a:gd name="T63" fmla="*/ 126 h 143"/>
                <a:gd name="T64" fmla="*/ 86 w 128"/>
                <a:gd name="T65" fmla="*/ 106 h 143"/>
                <a:gd name="T66" fmla="*/ 89 w 128"/>
                <a:gd name="T67" fmla="*/ 111 h 143"/>
                <a:gd name="T68" fmla="*/ 92 w 128"/>
                <a:gd name="T69" fmla="*/ 111 h 143"/>
                <a:gd name="T70" fmla="*/ 95 w 128"/>
                <a:gd name="T71" fmla="*/ 123 h 143"/>
                <a:gd name="T72" fmla="*/ 98 w 128"/>
                <a:gd name="T73" fmla="*/ 136 h 143"/>
                <a:gd name="T74" fmla="*/ 100 w 128"/>
                <a:gd name="T75" fmla="*/ 126 h 143"/>
                <a:gd name="T76" fmla="*/ 103 w 128"/>
                <a:gd name="T77" fmla="*/ 104 h 143"/>
                <a:gd name="T78" fmla="*/ 106 w 128"/>
                <a:gd name="T79" fmla="*/ 113 h 143"/>
                <a:gd name="T80" fmla="*/ 108 w 128"/>
                <a:gd name="T81" fmla="*/ 119 h 143"/>
                <a:gd name="T82" fmla="*/ 111 w 128"/>
                <a:gd name="T83" fmla="*/ 89 h 143"/>
                <a:gd name="T84" fmla="*/ 114 w 128"/>
                <a:gd name="T85" fmla="*/ 89 h 143"/>
                <a:gd name="T86" fmla="*/ 117 w 128"/>
                <a:gd name="T87" fmla="*/ 102 h 143"/>
                <a:gd name="T88" fmla="*/ 120 w 128"/>
                <a:gd name="T89" fmla="*/ 62 h 143"/>
                <a:gd name="T90" fmla="*/ 123 w 128"/>
                <a:gd name="T91" fmla="*/ 75 h 143"/>
                <a:gd name="T92" fmla="*/ 126 w 128"/>
                <a:gd name="T93" fmla="*/ 51 h 143"/>
                <a:gd name="T94" fmla="*/ 128 w 128"/>
                <a:gd name="T9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" h="143">
                  <a:moveTo>
                    <a:pt x="0" y="108"/>
                  </a:moveTo>
                  <a:lnTo>
                    <a:pt x="1" y="126"/>
                  </a:lnTo>
                  <a:lnTo>
                    <a:pt x="1" y="124"/>
                  </a:lnTo>
                  <a:lnTo>
                    <a:pt x="2" y="136"/>
                  </a:lnTo>
                  <a:lnTo>
                    <a:pt x="2" y="77"/>
                  </a:lnTo>
                  <a:lnTo>
                    <a:pt x="3" y="113"/>
                  </a:lnTo>
                  <a:lnTo>
                    <a:pt x="4" y="130"/>
                  </a:lnTo>
                  <a:lnTo>
                    <a:pt x="4" y="92"/>
                  </a:lnTo>
                  <a:lnTo>
                    <a:pt x="5" y="100"/>
                  </a:lnTo>
                  <a:lnTo>
                    <a:pt x="6" y="130"/>
                  </a:lnTo>
                  <a:lnTo>
                    <a:pt x="6" y="106"/>
                  </a:lnTo>
                  <a:lnTo>
                    <a:pt x="7" y="109"/>
                  </a:lnTo>
                  <a:lnTo>
                    <a:pt x="7" y="134"/>
                  </a:lnTo>
                  <a:lnTo>
                    <a:pt x="8" y="119"/>
                  </a:lnTo>
                  <a:lnTo>
                    <a:pt x="9" y="124"/>
                  </a:lnTo>
                  <a:lnTo>
                    <a:pt x="9" y="109"/>
                  </a:lnTo>
                  <a:lnTo>
                    <a:pt x="10" y="115"/>
                  </a:lnTo>
                  <a:lnTo>
                    <a:pt x="11" y="109"/>
                  </a:lnTo>
                  <a:lnTo>
                    <a:pt x="11" y="117"/>
                  </a:lnTo>
                  <a:lnTo>
                    <a:pt x="12" y="123"/>
                  </a:lnTo>
                  <a:lnTo>
                    <a:pt x="12" y="92"/>
                  </a:lnTo>
                  <a:lnTo>
                    <a:pt x="13" y="126"/>
                  </a:lnTo>
                  <a:lnTo>
                    <a:pt x="14" y="113"/>
                  </a:lnTo>
                  <a:lnTo>
                    <a:pt x="14" y="123"/>
                  </a:lnTo>
                  <a:lnTo>
                    <a:pt x="15" y="108"/>
                  </a:lnTo>
                  <a:lnTo>
                    <a:pt x="16" y="121"/>
                  </a:lnTo>
                  <a:lnTo>
                    <a:pt x="16" y="113"/>
                  </a:lnTo>
                  <a:lnTo>
                    <a:pt x="17" y="128"/>
                  </a:lnTo>
                  <a:lnTo>
                    <a:pt x="18" y="111"/>
                  </a:lnTo>
                  <a:lnTo>
                    <a:pt x="18" y="92"/>
                  </a:lnTo>
                  <a:lnTo>
                    <a:pt x="19" y="115"/>
                  </a:lnTo>
                  <a:lnTo>
                    <a:pt x="19" y="121"/>
                  </a:lnTo>
                  <a:lnTo>
                    <a:pt x="20" y="108"/>
                  </a:lnTo>
                  <a:lnTo>
                    <a:pt x="21" y="104"/>
                  </a:lnTo>
                  <a:lnTo>
                    <a:pt x="21" y="119"/>
                  </a:lnTo>
                  <a:lnTo>
                    <a:pt x="22" y="115"/>
                  </a:lnTo>
                  <a:lnTo>
                    <a:pt x="23" y="108"/>
                  </a:lnTo>
                  <a:lnTo>
                    <a:pt x="23" y="92"/>
                  </a:lnTo>
                  <a:lnTo>
                    <a:pt x="24" y="104"/>
                  </a:lnTo>
                  <a:lnTo>
                    <a:pt x="25" y="104"/>
                  </a:lnTo>
                  <a:lnTo>
                    <a:pt x="25" y="109"/>
                  </a:lnTo>
                  <a:lnTo>
                    <a:pt x="26" y="109"/>
                  </a:lnTo>
                  <a:lnTo>
                    <a:pt x="27" y="130"/>
                  </a:lnTo>
                  <a:lnTo>
                    <a:pt x="27" y="124"/>
                  </a:lnTo>
                  <a:lnTo>
                    <a:pt x="28" y="111"/>
                  </a:lnTo>
                  <a:lnTo>
                    <a:pt x="28" y="109"/>
                  </a:lnTo>
                  <a:lnTo>
                    <a:pt x="29" y="106"/>
                  </a:lnTo>
                  <a:lnTo>
                    <a:pt x="30" y="121"/>
                  </a:lnTo>
                  <a:lnTo>
                    <a:pt x="30" y="113"/>
                  </a:lnTo>
                  <a:lnTo>
                    <a:pt x="31" y="108"/>
                  </a:lnTo>
                  <a:lnTo>
                    <a:pt x="32" y="134"/>
                  </a:lnTo>
                  <a:lnTo>
                    <a:pt x="32" y="126"/>
                  </a:lnTo>
                  <a:lnTo>
                    <a:pt x="33" y="121"/>
                  </a:lnTo>
                  <a:lnTo>
                    <a:pt x="34" y="119"/>
                  </a:lnTo>
                  <a:lnTo>
                    <a:pt x="34" y="100"/>
                  </a:lnTo>
                  <a:lnTo>
                    <a:pt x="35" y="128"/>
                  </a:lnTo>
                  <a:lnTo>
                    <a:pt x="36" y="123"/>
                  </a:lnTo>
                  <a:lnTo>
                    <a:pt x="36" y="106"/>
                  </a:lnTo>
                  <a:lnTo>
                    <a:pt x="37" y="102"/>
                  </a:lnTo>
                  <a:lnTo>
                    <a:pt x="37" y="115"/>
                  </a:lnTo>
                  <a:lnTo>
                    <a:pt x="38" y="115"/>
                  </a:lnTo>
                  <a:lnTo>
                    <a:pt x="39" y="140"/>
                  </a:lnTo>
                  <a:lnTo>
                    <a:pt x="39" y="102"/>
                  </a:lnTo>
                  <a:lnTo>
                    <a:pt x="40" y="143"/>
                  </a:lnTo>
                  <a:lnTo>
                    <a:pt x="41" y="91"/>
                  </a:lnTo>
                  <a:lnTo>
                    <a:pt x="41" y="130"/>
                  </a:lnTo>
                  <a:lnTo>
                    <a:pt x="42" y="117"/>
                  </a:lnTo>
                  <a:lnTo>
                    <a:pt x="43" y="121"/>
                  </a:lnTo>
                  <a:lnTo>
                    <a:pt x="43" y="117"/>
                  </a:lnTo>
                  <a:lnTo>
                    <a:pt x="44" y="141"/>
                  </a:lnTo>
                  <a:lnTo>
                    <a:pt x="45" y="119"/>
                  </a:lnTo>
                  <a:lnTo>
                    <a:pt x="46" y="108"/>
                  </a:lnTo>
                  <a:lnTo>
                    <a:pt x="47" y="141"/>
                  </a:lnTo>
                  <a:lnTo>
                    <a:pt x="47" y="115"/>
                  </a:lnTo>
                  <a:lnTo>
                    <a:pt x="48" y="117"/>
                  </a:lnTo>
                  <a:lnTo>
                    <a:pt x="48" y="132"/>
                  </a:lnTo>
                  <a:lnTo>
                    <a:pt x="49" y="136"/>
                  </a:lnTo>
                  <a:lnTo>
                    <a:pt x="50" y="102"/>
                  </a:lnTo>
                  <a:lnTo>
                    <a:pt x="50" y="128"/>
                  </a:lnTo>
                  <a:lnTo>
                    <a:pt x="51" y="143"/>
                  </a:lnTo>
                  <a:lnTo>
                    <a:pt x="52" y="134"/>
                  </a:lnTo>
                  <a:lnTo>
                    <a:pt x="52" y="136"/>
                  </a:lnTo>
                  <a:lnTo>
                    <a:pt x="53" y="119"/>
                  </a:lnTo>
                  <a:lnTo>
                    <a:pt x="54" y="113"/>
                  </a:lnTo>
                  <a:lnTo>
                    <a:pt x="54" y="126"/>
                  </a:lnTo>
                  <a:lnTo>
                    <a:pt x="55" y="138"/>
                  </a:lnTo>
                  <a:lnTo>
                    <a:pt x="56" y="134"/>
                  </a:lnTo>
                  <a:lnTo>
                    <a:pt x="56" y="124"/>
                  </a:lnTo>
                  <a:lnTo>
                    <a:pt x="57" y="94"/>
                  </a:lnTo>
                  <a:lnTo>
                    <a:pt x="58" y="111"/>
                  </a:lnTo>
                  <a:lnTo>
                    <a:pt x="58" y="113"/>
                  </a:lnTo>
                  <a:lnTo>
                    <a:pt x="59" y="119"/>
                  </a:lnTo>
                  <a:lnTo>
                    <a:pt x="60" y="102"/>
                  </a:lnTo>
                  <a:lnTo>
                    <a:pt x="60" y="121"/>
                  </a:lnTo>
                  <a:lnTo>
                    <a:pt x="61" y="117"/>
                  </a:lnTo>
                  <a:lnTo>
                    <a:pt x="62" y="123"/>
                  </a:lnTo>
                  <a:lnTo>
                    <a:pt x="62" y="109"/>
                  </a:lnTo>
                  <a:lnTo>
                    <a:pt x="63" y="113"/>
                  </a:lnTo>
                  <a:lnTo>
                    <a:pt x="64" y="111"/>
                  </a:lnTo>
                  <a:lnTo>
                    <a:pt x="64" y="109"/>
                  </a:lnTo>
                  <a:lnTo>
                    <a:pt x="65" y="113"/>
                  </a:lnTo>
                  <a:lnTo>
                    <a:pt x="66" y="130"/>
                  </a:lnTo>
                  <a:lnTo>
                    <a:pt x="66" y="123"/>
                  </a:lnTo>
                  <a:lnTo>
                    <a:pt x="67" y="138"/>
                  </a:lnTo>
                  <a:lnTo>
                    <a:pt x="68" y="106"/>
                  </a:lnTo>
                  <a:lnTo>
                    <a:pt x="68" y="121"/>
                  </a:lnTo>
                  <a:lnTo>
                    <a:pt x="69" y="115"/>
                  </a:lnTo>
                  <a:lnTo>
                    <a:pt x="69" y="134"/>
                  </a:lnTo>
                  <a:lnTo>
                    <a:pt x="70" y="123"/>
                  </a:lnTo>
                  <a:lnTo>
                    <a:pt x="71" y="121"/>
                  </a:lnTo>
                  <a:lnTo>
                    <a:pt x="71" y="106"/>
                  </a:lnTo>
                  <a:lnTo>
                    <a:pt x="72" y="92"/>
                  </a:lnTo>
                  <a:lnTo>
                    <a:pt x="73" y="113"/>
                  </a:lnTo>
                  <a:lnTo>
                    <a:pt x="73" y="119"/>
                  </a:lnTo>
                  <a:lnTo>
                    <a:pt x="74" y="124"/>
                  </a:lnTo>
                  <a:lnTo>
                    <a:pt x="75" y="130"/>
                  </a:lnTo>
                  <a:lnTo>
                    <a:pt x="75" y="119"/>
                  </a:lnTo>
                  <a:lnTo>
                    <a:pt x="76" y="108"/>
                  </a:lnTo>
                  <a:lnTo>
                    <a:pt x="77" y="123"/>
                  </a:lnTo>
                  <a:lnTo>
                    <a:pt x="77" y="119"/>
                  </a:lnTo>
                  <a:lnTo>
                    <a:pt x="78" y="124"/>
                  </a:lnTo>
                  <a:lnTo>
                    <a:pt x="79" y="123"/>
                  </a:lnTo>
                  <a:lnTo>
                    <a:pt x="79" y="115"/>
                  </a:lnTo>
                  <a:lnTo>
                    <a:pt x="80" y="108"/>
                  </a:lnTo>
                  <a:lnTo>
                    <a:pt x="81" y="134"/>
                  </a:lnTo>
                  <a:lnTo>
                    <a:pt x="81" y="124"/>
                  </a:lnTo>
                  <a:lnTo>
                    <a:pt x="82" y="126"/>
                  </a:lnTo>
                  <a:lnTo>
                    <a:pt x="83" y="126"/>
                  </a:lnTo>
                  <a:lnTo>
                    <a:pt x="84" y="102"/>
                  </a:lnTo>
                  <a:lnTo>
                    <a:pt x="85" y="113"/>
                  </a:lnTo>
                  <a:lnTo>
                    <a:pt x="85" y="126"/>
                  </a:lnTo>
                  <a:lnTo>
                    <a:pt x="86" y="106"/>
                  </a:lnTo>
                  <a:lnTo>
                    <a:pt x="87" y="124"/>
                  </a:lnTo>
                  <a:lnTo>
                    <a:pt x="88" y="124"/>
                  </a:lnTo>
                  <a:lnTo>
                    <a:pt x="89" y="106"/>
                  </a:lnTo>
                  <a:lnTo>
                    <a:pt x="89" y="111"/>
                  </a:lnTo>
                  <a:lnTo>
                    <a:pt x="90" y="128"/>
                  </a:lnTo>
                  <a:lnTo>
                    <a:pt x="91" y="117"/>
                  </a:lnTo>
                  <a:lnTo>
                    <a:pt x="92" y="121"/>
                  </a:lnTo>
                  <a:lnTo>
                    <a:pt x="92" y="111"/>
                  </a:lnTo>
                  <a:lnTo>
                    <a:pt x="93" y="138"/>
                  </a:lnTo>
                  <a:lnTo>
                    <a:pt x="94" y="123"/>
                  </a:lnTo>
                  <a:lnTo>
                    <a:pt x="94" y="119"/>
                  </a:lnTo>
                  <a:lnTo>
                    <a:pt x="95" y="123"/>
                  </a:lnTo>
                  <a:lnTo>
                    <a:pt x="96" y="124"/>
                  </a:lnTo>
                  <a:lnTo>
                    <a:pt x="96" y="106"/>
                  </a:lnTo>
                  <a:lnTo>
                    <a:pt x="97" y="119"/>
                  </a:lnTo>
                  <a:lnTo>
                    <a:pt x="98" y="136"/>
                  </a:lnTo>
                  <a:lnTo>
                    <a:pt x="98" y="100"/>
                  </a:lnTo>
                  <a:lnTo>
                    <a:pt x="99" y="121"/>
                  </a:lnTo>
                  <a:lnTo>
                    <a:pt x="100" y="124"/>
                  </a:lnTo>
                  <a:lnTo>
                    <a:pt x="100" y="126"/>
                  </a:lnTo>
                  <a:lnTo>
                    <a:pt x="101" y="109"/>
                  </a:lnTo>
                  <a:lnTo>
                    <a:pt x="102" y="123"/>
                  </a:lnTo>
                  <a:lnTo>
                    <a:pt x="102" y="119"/>
                  </a:lnTo>
                  <a:lnTo>
                    <a:pt x="103" y="104"/>
                  </a:lnTo>
                  <a:lnTo>
                    <a:pt x="104" y="121"/>
                  </a:lnTo>
                  <a:lnTo>
                    <a:pt x="104" y="100"/>
                  </a:lnTo>
                  <a:lnTo>
                    <a:pt x="105" y="111"/>
                  </a:lnTo>
                  <a:lnTo>
                    <a:pt x="106" y="113"/>
                  </a:lnTo>
                  <a:lnTo>
                    <a:pt x="106" y="117"/>
                  </a:lnTo>
                  <a:lnTo>
                    <a:pt x="107" y="104"/>
                  </a:lnTo>
                  <a:lnTo>
                    <a:pt x="108" y="121"/>
                  </a:lnTo>
                  <a:lnTo>
                    <a:pt x="108" y="119"/>
                  </a:lnTo>
                  <a:lnTo>
                    <a:pt x="109" y="119"/>
                  </a:lnTo>
                  <a:lnTo>
                    <a:pt x="110" y="130"/>
                  </a:lnTo>
                  <a:lnTo>
                    <a:pt x="110" y="89"/>
                  </a:lnTo>
                  <a:lnTo>
                    <a:pt x="111" y="89"/>
                  </a:lnTo>
                  <a:lnTo>
                    <a:pt x="112" y="92"/>
                  </a:lnTo>
                  <a:lnTo>
                    <a:pt x="112" y="104"/>
                  </a:lnTo>
                  <a:lnTo>
                    <a:pt x="113" y="102"/>
                  </a:lnTo>
                  <a:lnTo>
                    <a:pt x="114" y="89"/>
                  </a:lnTo>
                  <a:lnTo>
                    <a:pt x="115" y="92"/>
                  </a:lnTo>
                  <a:lnTo>
                    <a:pt x="115" y="98"/>
                  </a:lnTo>
                  <a:lnTo>
                    <a:pt x="116" y="89"/>
                  </a:lnTo>
                  <a:lnTo>
                    <a:pt x="117" y="102"/>
                  </a:lnTo>
                  <a:lnTo>
                    <a:pt x="118" y="96"/>
                  </a:lnTo>
                  <a:lnTo>
                    <a:pt x="119" y="100"/>
                  </a:lnTo>
                  <a:lnTo>
                    <a:pt x="119" y="106"/>
                  </a:lnTo>
                  <a:lnTo>
                    <a:pt x="120" y="62"/>
                  </a:lnTo>
                  <a:lnTo>
                    <a:pt x="121" y="92"/>
                  </a:lnTo>
                  <a:lnTo>
                    <a:pt x="121" y="74"/>
                  </a:lnTo>
                  <a:lnTo>
                    <a:pt x="122" y="98"/>
                  </a:lnTo>
                  <a:lnTo>
                    <a:pt x="123" y="75"/>
                  </a:lnTo>
                  <a:lnTo>
                    <a:pt x="123" y="81"/>
                  </a:lnTo>
                  <a:lnTo>
                    <a:pt x="124" y="38"/>
                  </a:lnTo>
                  <a:lnTo>
                    <a:pt x="125" y="47"/>
                  </a:lnTo>
                  <a:lnTo>
                    <a:pt x="126" y="51"/>
                  </a:lnTo>
                  <a:lnTo>
                    <a:pt x="126" y="34"/>
                  </a:lnTo>
                  <a:lnTo>
                    <a:pt x="127" y="17"/>
                  </a:lnTo>
                  <a:lnTo>
                    <a:pt x="128" y="9"/>
                  </a:lnTo>
                  <a:lnTo>
                    <a:pt x="128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28">
              <a:extLst>
                <a:ext uri="{FF2B5EF4-FFF2-40B4-BE49-F238E27FC236}">
                  <a16:creationId xmlns:a16="http://schemas.microsoft.com/office/drawing/2014/main" xmlns="" id="{86F28089-DA15-446B-8B4C-1D6F525D0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2415"/>
              <a:ext cx="92" cy="300"/>
            </a:xfrm>
            <a:custGeom>
              <a:avLst/>
              <a:gdLst>
                <a:gd name="T0" fmla="*/ 2 w 141"/>
                <a:gd name="T1" fmla="*/ 308 h 463"/>
                <a:gd name="T2" fmla="*/ 5 w 141"/>
                <a:gd name="T3" fmla="*/ 300 h 463"/>
                <a:gd name="T4" fmla="*/ 8 w 141"/>
                <a:gd name="T5" fmla="*/ 274 h 463"/>
                <a:gd name="T6" fmla="*/ 11 w 141"/>
                <a:gd name="T7" fmla="*/ 268 h 463"/>
                <a:gd name="T8" fmla="*/ 13 w 141"/>
                <a:gd name="T9" fmla="*/ 225 h 463"/>
                <a:gd name="T10" fmla="*/ 16 w 141"/>
                <a:gd name="T11" fmla="*/ 123 h 463"/>
                <a:gd name="T12" fmla="*/ 19 w 141"/>
                <a:gd name="T13" fmla="*/ 149 h 463"/>
                <a:gd name="T14" fmla="*/ 22 w 141"/>
                <a:gd name="T15" fmla="*/ 47 h 463"/>
                <a:gd name="T16" fmla="*/ 25 w 141"/>
                <a:gd name="T17" fmla="*/ 21 h 463"/>
                <a:gd name="T18" fmla="*/ 27 w 141"/>
                <a:gd name="T19" fmla="*/ 61 h 463"/>
                <a:gd name="T20" fmla="*/ 30 w 141"/>
                <a:gd name="T21" fmla="*/ 59 h 463"/>
                <a:gd name="T22" fmla="*/ 33 w 141"/>
                <a:gd name="T23" fmla="*/ 80 h 463"/>
                <a:gd name="T24" fmla="*/ 36 w 141"/>
                <a:gd name="T25" fmla="*/ 104 h 463"/>
                <a:gd name="T26" fmla="*/ 39 w 141"/>
                <a:gd name="T27" fmla="*/ 115 h 463"/>
                <a:gd name="T28" fmla="*/ 41 w 141"/>
                <a:gd name="T29" fmla="*/ 121 h 463"/>
                <a:gd name="T30" fmla="*/ 44 w 141"/>
                <a:gd name="T31" fmla="*/ 115 h 463"/>
                <a:gd name="T32" fmla="*/ 47 w 141"/>
                <a:gd name="T33" fmla="*/ 185 h 463"/>
                <a:gd name="T34" fmla="*/ 50 w 141"/>
                <a:gd name="T35" fmla="*/ 238 h 463"/>
                <a:gd name="T36" fmla="*/ 53 w 141"/>
                <a:gd name="T37" fmla="*/ 325 h 463"/>
                <a:gd name="T38" fmla="*/ 56 w 141"/>
                <a:gd name="T39" fmla="*/ 365 h 463"/>
                <a:gd name="T40" fmla="*/ 59 w 141"/>
                <a:gd name="T41" fmla="*/ 385 h 463"/>
                <a:gd name="T42" fmla="*/ 61 w 141"/>
                <a:gd name="T43" fmla="*/ 399 h 463"/>
                <a:gd name="T44" fmla="*/ 64 w 141"/>
                <a:gd name="T45" fmla="*/ 417 h 463"/>
                <a:gd name="T46" fmla="*/ 67 w 141"/>
                <a:gd name="T47" fmla="*/ 399 h 463"/>
                <a:gd name="T48" fmla="*/ 70 w 141"/>
                <a:gd name="T49" fmla="*/ 414 h 463"/>
                <a:gd name="T50" fmla="*/ 74 w 141"/>
                <a:gd name="T51" fmla="*/ 423 h 463"/>
                <a:gd name="T52" fmla="*/ 77 w 141"/>
                <a:gd name="T53" fmla="*/ 429 h 463"/>
                <a:gd name="T54" fmla="*/ 79 w 141"/>
                <a:gd name="T55" fmla="*/ 438 h 463"/>
                <a:gd name="T56" fmla="*/ 82 w 141"/>
                <a:gd name="T57" fmla="*/ 417 h 463"/>
                <a:gd name="T58" fmla="*/ 85 w 141"/>
                <a:gd name="T59" fmla="*/ 457 h 463"/>
                <a:gd name="T60" fmla="*/ 88 w 141"/>
                <a:gd name="T61" fmla="*/ 414 h 463"/>
                <a:gd name="T62" fmla="*/ 91 w 141"/>
                <a:gd name="T63" fmla="*/ 440 h 463"/>
                <a:gd name="T64" fmla="*/ 94 w 141"/>
                <a:gd name="T65" fmla="*/ 433 h 463"/>
                <a:gd name="T66" fmla="*/ 97 w 141"/>
                <a:gd name="T67" fmla="*/ 434 h 463"/>
                <a:gd name="T68" fmla="*/ 100 w 141"/>
                <a:gd name="T69" fmla="*/ 427 h 463"/>
                <a:gd name="T70" fmla="*/ 103 w 141"/>
                <a:gd name="T71" fmla="*/ 421 h 463"/>
                <a:gd name="T72" fmla="*/ 106 w 141"/>
                <a:gd name="T73" fmla="*/ 446 h 463"/>
                <a:gd name="T74" fmla="*/ 109 w 141"/>
                <a:gd name="T75" fmla="*/ 434 h 463"/>
                <a:gd name="T76" fmla="*/ 112 w 141"/>
                <a:gd name="T77" fmla="*/ 412 h 463"/>
                <a:gd name="T78" fmla="*/ 115 w 141"/>
                <a:gd name="T79" fmla="*/ 459 h 463"/>
                <a:gd name="T80" fmla="*/ 118 w 141"/>
                <a:gd name="T81" fmla="*/ 421 h 463"/>
                <a:gd name="T82" fmla="*/ 121 w 141"/>
                <a:gd name="T83" fmla="*/ 427 h 463"/>
                <a:gd name="T84" fmla="*/ 123 w 141"/>
                <a:gd name="T85" fmla="*/ 419 h 463"/>
                <a:gd name="T86" fmla="*/ 126 w 141"/>
                <a:gd name="T87" fmla="*/ 442 h 463"/>
                <a:gd name="T88" fmla="*/ 130 w 141"/>
                <a:gd name="T89" fmla="*/ 425 h 463"/>
                <a:gd name="T90" fmla="*/ 133 w 141"/>
                <a:gd name="T91" fmla="*/ 448 h 463"/>
                <a:gd name="T92" fmla="*/ 136 w 141"/>
                <a:gd name="T93" fmla="*/ 425 h 463"/>
                <a:gd name="T94" fmla="*/ 139 w 141"/>
                <a:gd name="T95" fmla="*/ 41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1" h="463">
                  <a:moveTo>
                    <a:pt x="0" y="325"/>
                  </a:moveTo>
                  <a:lnTo>
                    <a:pt x="1" y="293"/>
                  </a:lnTo>
                  <a:lnTo>
                    <a:pt x="2" y="317"/>
                  </a:lnTo>
                  <a:lnTo>
                    <a:pt x="2" y="308"/>
                  </a:lnTo>
                  <a:lnTo>
                    <a:pt x="3" y="331"/>
                  </a:lnTo>
                  <a:lnTo>
                    <a:pt x="4" y="325"/>
                  </a:lnTo>
                  <a:lnTo>
                    <a:pt x="4" y="289"/>
                  </a:lnTo>
                  <a:lnTo>
                    <a:pt x="5" y="300"/>
                  </a:lnTo>
                  <a:lnTo>
                    <a:pt x="6" y="257"/>
                  </a:lnTo>
                  <a:lnTo>
                    <a:pt x="6" y="276"/>
                  </a:lnTo>
                  <a:lnTo>
                    <a:pt x="7" y="300"/>
                  </a:lnTo>
                  <a:lnTo>
                    <a:pt x="8" y="274"/>
                  </a:lnTo>
                  <a:lnTo>
                    <a:pt x="9" y="272"/>
                  </a:lnTo>
                  <a:lnTo>
                    <a:pt x="9" y="274"/>
                  </a:lnTo>
                  <a:lnTo>
                    <a:pt x="10" y="321"/>
                  </a:lnTo>
                  <a:lnTo>
                    <a:pt x="11" y="268"/>
                  </a:lnTo>
                  <a:lnTo>
                    <a:pt x="11" y="265"/>
                  </a:lnTo>
                  <a:lnTo>
                    <a:pt x="12" y="234"/>
                  </a:lnTo>
                  <a:lnTo>
                    <a:pt x="13" y="236"/>
                  </a:lnTo>
                  <a:lnTo>
                    <a:pt x="13" y="225"/>
                  </a:lnTo>
                  <a:lnTo>
                    <a:pt x="14" y="251"/>
                  </a:lnTo>
                  <a:lnTo>
                    <a:pt x="15" y="219"/>
                  </a:lnTo>
                  <a:lnTo>
                    <a:pt x="16" y="214"/>
                  </a:lnTo>
                  <a:lnTo>
                    <a:pt x="16" y="123"/>
                  </a:lnTo>
                  <a:lnTo>
                    <a:pt x="17" y="200"/>
                  </a:lnTo>
                  <a:lnTo>
                    <a:pt x="18" y="180"/>
                  </a:lnTo>
                  <a:lnTo>
                    <a:pt x="18" y="204"/>
                  </a:lnTo>
                  <a:lnTo>
                    <a:pt x="19" y="149"/>
                  </a:lnTo>
                  <a:lnTo>
                    <a:pt x="20" y="153"/>
                  </a:lnTo>
                  <a:lnTo>
                    <a:pt x="20" y="87"/>
                  </a:lnTo>
                  <a:lnTo>
                    <a:pt x="21" y="78"/>
                  </a:lnTo>
                  <a:lnTo>
                    <a:pt x="22" y="47"/>
                  </a:lnTo>
                  <a:lnTo>
                    <a:pt x="22" y="83"/>
                  </a:lnTo>
                  <a:lnTo>
                    <a:pt x="23" y="51"/>
                  </a:lnTo>
                  <a:lnTo>
                    <a:pt x="24" y="53"/>
                  </a:lnTo>
                  <a:lnTo>
                    <a:pt x="25" y="21"/>
                  </a:lnTo>
                  <a:lnTo>
                    <a:pt x="25" y="0"/>
                  </a:lnTo>
                  <a:lnTo>
                    <a:pt x="26" y="53"/>
                  </a:lnTo>
                  <a:lnTo>
                    <a:pt x="27" y="6"/>
                  </a:lnTo>
                  <a:lnTo>
                    <a:pt x="27" y="61"/>
                  </a:lnTo>
                  <a:lnTo>
                    <a:pt x="28" y="55"/>
                  </a:lnTo>
                  <a:lnTo>
                    <a:pt x="29" y="64"/>
                  </a:lnTo>
                  <a:lnTo>
                    <a:pt x="29" y="51"/>
                  </a:lnTo>
                  <a:lnTo>
                    <a:pt x="30" y="59"/>
                  </a:lnTo>
                  <a:lnTo>
                    <a:pt x="31" y="100"/>
                  </a:lnTo>
                  <a:lnTo>
                    <a:pt x="32" y="40"/>
                  </a:lnTo>
                  <a:lnTo>
                    <a:pt x="32" y="80"/>
                  </a:lnTo>
                  <a:lnTo>
                    <a:pt x="33" y="80"/>
                  </a:lnTo>
                  <a:lnTo>
                    <a:pt x="34" y="34"/>
                  </a:lnTo>
                  <a:lnTo>
                    <a:pt x="34" y="29"/>
                  </a:lnTo>
                  <a:lnTo>
                    <a:pt x="35" y="95"/>
                  </a:lnTo>
                  <a:lnTo>
                    <a:pt x="36" y="104"/>
                  </a:lnTo>
                  <a:lnTo>
                    <a:pt x="37" y="83"/>
                  </a:lnTo>
                  <a:lnTo>
                    <a:pt x="37" y="61"/>
                  </a:lnTo>
                  <a:lnTo>
                    <a:pt x="38" y="104"/>
                  </a:lnTo>
                  <a:lnTo>
                    <a:pt x="39" y="115"/>
                  </a:lnTo>
                  <a:lnTo>
                    <a:pt x="39" y="19"/>
                  </a:lnTo>
                  <a:lnTo>
                    <a:pt x="40" y="59"/>
                  </a:lnTo>
                  <a:lnTo>
                    <a:pt x="41" y="123"/>
                  </a:lnTo>
                  <a:lnTo>
                    <a:pt x="41" y="121"/>
                  </a:lnTo>
                  <a:lnTo>
                    <a:pt x="42" y="131"/>
                  </a:lnTo>
                  <a:lnTo>
                    <a:pt x="43" y="127"/>
                  </a:lnTo>
                  <a:lnTo>
                    <a:pt x="44" y="157"/>
                  </a:lnTo>
                  <a:lnTo>
                    <a:pt x="44" y="115"/>
                  </a:lnTo>
                  <a:lnTo>
                    <a:pt x="45" y="157"/>
                  </a:lnTo>
                  <a:lnTo>
                    <a:pt x="46" y="164"/>
                  </a:lnTo>
                  <a:lnTo>
                    <a:pt x="46" y="159"/>
                  </a:lnTo>
                  <a:lnTo>
                    <a:pt x="47" y="185"/>
                  </a:lnTo>
                  <a:lnTo>
                    <a:pt x="48" y="225"/>
                  </a:lnTo>
                  <a:lnTo>
                    <a:pt x="49" y="225"/>
                  </a:lnTo>
                  <a:lnTo>
                    <a:pt x="49" y="240"/>
                  </a:lnTo>
                  <a:lnTo>
                    <a:pt x="50" y="238"/>
                  </a:lnTo>
                  <a:lnTo>
                    <a:pt x="51" y="261"/>
                  </a:lnTo>
                  <a:lnTo>
                    <a:pt x="51" y="300"/>
                  </a:lnTo>
                  <a:lnTo>
                    <a:pt x="52" y="295"/>
                  </a:lnTo>
                  <a:lnTo>
                    <a:pt x="53" y="325"/>
                  </a:lnTo>
                  <a:lnTo>
                    <a:pt x="54" y="327"/>
                  </a:lnTo>
                  <a:lnTo>
                    <a:pt x="54" y="353"/>
                  </a:lnTo>
                  <a:lnTo>
                    <a:pt x="55" y="361"/>
                  </a:lnTo>
                  <a:lnTo>
                    <a:pt x="56" y="365"/>
                  </a:lnTo>
                  <a:lnTo>
                    <a:pt x="56" y="382"/>
                  </a:lnTo>
                  <a:lnTo>
                    <a:pt x="57" y="400"/>
                  </a:lnTo>
                  <a:lnTo>
                    <a:pt x="58" y="382"/>
                  </a:lnTo>
                  <a:lnTo>
                    <a:pt x="59" y="385"/>
                  </a:lnTo>
                  <a:lnTo>
                    <a:pt x="59" y="383"/>
                  </a:lnTo>
                  <a:lnTo>
                    <a:pt x="60" y="400"/>
                  </a:lnTo>
                  <a:lnTo>
                    <a:pt x="61" y="408"/>
                  </a:lnTo>
                  <a:lnTo>
                    <a:pt x="61" y="399"/>
                  </a:lnTo>
                  <a:lnTo>
                    <a:pt x="62" y="408"/>
                  </a:lnTo>
                  <a:lnTo>
                    <a:pt x="63" y="397"/>
                  </a:lnTo>
                  <a:lnTo>
                    <a:pt x="64" y="406"/>
                  </a:lnTo>
                  <a:lnTo>
                    <a:pt x="64" y="417"/>
                  </a:lnTo>
                  <a:lnTo>
                    <a:pt x="65" y="389"/>
                  </a:lnTo>
                  <a:lnTo>
                    <a:pt x="66" y="421"/>
                  </a:lnTo>
                  <a:lnTo>
                    <a:pt x="66" y="419"/>
                  </a:lnTo>
                  <a:lnTo>
                    <a:pt x="67" y="399"/>
                  </a:lnTo>
                  <a:lnTo>
                    <a:pt x="68" y="399"/>
                  </a:lnTo>
                  <a:lnTo>
                    <a:pt x="69" y="425"/>
                  </a:lnTo>
                  <a:lnTo>
                    <a:pt x="69" y="410"/>
                  </a:lnTo>
                  <a:lnTo>
                    <a:pt x="70" y="414"/>
                  </a:lnTo>
                  <a:lnTo>
                    <a:pt x="71" y="408"/>
                  </a:lnTo>
                  <a:lnTo>
                    <a:pt x="72" y="406"/>
                  </a:lnTo>
                  <a:lnTo>
                    <a:pt x="73" y="404"/>
                  </a:lnTo>
                  <a:lnTo>
                    <a:pt x="74" y="423"/>
                  </a:lnTo>
                  <a:lnTo>
                    <a:pt x="74" y="440"/>
                  </a:lnTo>
                  <a:lnTo>
                    <a:pt x="75" y="410"/>
                  </a:lnTo>
                  <a:lnTo>
                    <a:pt x="76" y="446"/>
                  </a:lnTo>
                  <a:lnTo>
                    <a:pt x="77" y="429"/>
                  </a:lnTo>
                  <a:lnTo>
                    <a:pt x="77" y="427"/>
                  </a:lnTo>
                  <a:lnTo>
                    <a:pt x="78" y="419"/>
                  </a:lnTo>
                  <a:lnTo>
                    <a:pt x="79" y="434"/>
                  </a:lnTo>
                  <a:lnTo>
                    <a:pt x="79" y="438"/>
                  </a:lnTo>
                  <a:lnTo>
                    <a:pt x="80" y="421"/>
                  </a:lnTo>
                  <a:lnTo>
                    <a:pt x="81" y="433"/>
                  </a:lnTo>
                  <a:lnTo>
                    <a:pt x="82" y="436"/>
                  </a:lnTo>
                  <a:lnTo>
                    <a:pt x="82" y="417"/>
                  </a:lnTo>
                  <a:lnTo>
                    <a:pt x="83" y="438"/>
                  </a:lnTo>
                  <a:lnTo>
                    <a:pt x="84" y="402"/>
                  </a:lnTo>
                  <a:lnTo>
                    <a:pt x="85" y="442"/>
                  </a:lnTo>
                  <a:lnTo>
                    <a:pt x="85" y="457"/>
                  </a:lnTo>
                  <a:lnTo>
                    <a:pt x="86" y="444"/>
                  </a:lnTo>
                  <a:lnTo>
                    <a:pt x="87" y="463"/>
                  </a:lnTo>
                  <a:lnTo>
                    <a:pt x="87" y="416"/>
                  </a:lnTo>
                  <a:lnTo>
                    <a:pt x="88" y="414"/>
                  </a:lnTo>
                  <a:lnTo>
                    <a:pt x="89" y="417"/>
                  </a:lnTo>
                  <a:lnTo>
                    <a:pt x="90" y="387"/>
                  </a:lnTo>
                  <a:lnTo>
                    <a:pt x="90" y="425"/>
                  </a:lnTo>
                  <a:lnTo>
                    <a:pt x="91" y="440"/>
                  </a:lnTo>
                  <a:lnTo>
                    <a:pt x="92" y="440"/>
                  </a:lnTo>
                  <a:lnTo>
                    <a:pt x="93" y="425"/>
                  </a:lnTo>
                  <a:lnTo>
                    <a:pt x="93" y="380"/>
                  </a:lnTo>
                  <a:lnTo>
                    <a:pt x="94" y="433"/>
                  </a:lnTo>
                  <a:lnTo>
                    <a:pt x="95" y="429"/>
                  </a:lnTo>
                  <a:lnTo>
                    <a:pt x="95" y="431"/>
                  </a:lnTo>
                  <a:lnTo>
                    <a:pt x="96" y="425"/>
                  </a:lnTo>
                  <a:lnTo>
                    <a:pt x="97" y="434"/>
                  </a:lnTo>
                  <a:lnTo>
                    <a:pt x="98" y="440"/>
                  </a:lnTo>
                  <a:lnTo>
                    <a:pt x="98" y="434"/>
                  </a:lnTo>
                  <a:lnTo>
                    <a:pt x="99" y="444"/>
                  </a:lnTo>
                  <a:lnTo>
                    <a:pt x="100" y="427"/>
                  </a:lnTo>
                  <a:lnTo>
                    <a:pt x="101" y="417"/>
                  </a:lnTo>
                  <a:lnTo>
                    <a:pt x="101" y="427"/>
                  </a:lnTo>
                  <a:lnTo>
                    <a:pt x="102" y="449"/>
                  </a:lnTo>
                  <a:lnTo>
                    <a:pt x="103" y="421"/>
                  </a:lnTo>
                  <a:lnTo>
                    <a:pt x="104" y="438"/>
                  </a:lnTo>
                  <a:lnTo>
                    <a:pt x="104" y="419"/>
                  </a:lnTo>
                  <a:lnTo>
                    <a:pt x="105" y="417"/>
                  </a:lnTo>
                  <a:lnTo>
                    <a:pt x="106" y="446"/>
                  </a:lnTo>
                  <a:lnTo>
                    <a:pt x="106" y="429"/>
                  </a:lnTo>
                  <a:lnTo>
                    <a:pt x="107" y="438"/>
                  </a:lnTo>
                  <a:lnTo>
                    <a:pt x="108" y="433"/>
                  </a:lnTo>
                  <a:lnTo>
                    <a:pt x="109" y="434"/>
                  </a:lnTo>
                  <a:lnTo>
                    <a:pt x="109" y="433"/>
                  </a:lnTo>
                  <a:lnTo>
                    <a:pt x="110" y="433"/>
                  </a:lnTo>
                  <a:lnTo>
                    <a:pt x="111" y="421"/>
                  </a:lnTo>
                  <a:lnTo>
                    <a:pt x="112" y="412"/>
                  </a:lnTo>
                  <a:lnTo>
                    <a:pt x="112" y="429"/>
                  </a:lnTo>
                  <a:lnTo>
                    <a:pt x="113" y="427"/>
                  </a:lnTo>
                  <a:lnTo>
                    <a:pt x="114" y="444"/>
                  </a:lnTo>
                  <a:lnTo>
                    <a:pt x="115" y="459"/>
                  </a:lnTo>
                  <a:lnTo>
                    <a:pt x="115" y="429"/>
                  </a:lnTo>
                  <a:lnTo>
                    <a:pt x="116" y="408"/>
                  </a:lnTo>
                  <a:lnTo>
                    <a:pt x="117" y="429"/>
                  </a:lnTo>
                  <a:lnTo>
                    <a:pt x="118" y="421"/>
                  </a:lnTo>
                  <a:lnTo>
                    <a:pt x="118" y="442"/>
                  </a:lnTo>
                  <a:lnTo>
                    <a:pt x="119" y="425"/>
                  </a:lnTo>
                  <a:lnTo>
                    <a:pt x="120" y="449"/>
                  </a:lnTo>
                  <a:lnTo>
                    <a:pt x="121" y="427"/>
                  </a:lnTo>
                  <a:lnTo>
                    <a:pt x="121" y="419"/>
                  </a:lnTo>
                  <a:lnTo>
                    <a:pt x="122" y="425"/>
                  </a:lnTo>
                  <a:lnTo>
                    <a:pt x="123" y="455"/>
                  </a:lnTo>
                  <a:lnTo>
                    <a:pt x="123" y="419"/>
                  </a:lnTo>
                  <a:lnTo>
                    <a:pt x="124" y="440"/>
                  </a:lnTo>
                  <a:lnTo>
                    <a:pt x="125" y="434"/>
                  </a:lnTo>
                  <a:lnTo>
                    <a:pt x="126" y="436"/>
                  </a:lnTo>
                  <a:lnTo>
                    <a:pt x="126" y="442"/>
                  </a:lnTo>
                  <a:lnTo>
                    <a:pt x="127" y="431"/>
                  </a:lnTo>
                  <a:lnTo>
                    <a:pt x="128" y="431"/>
                  </a:lnTo>
                  <a:lnTo>
                    <a:pt x="129" y="425"/>
                  </a:lnTo>
                  <a:lnTo>
                    <a:pt x="130" y="425"/>
                  </a:lnTo>
                  <a:lnTo>
                    <a:pt x="131" y="425"/>
                  </a:lnTo>
                  <a:lnTo>
                    <a:pt x="132" y="421"/>
                  </a:lnTo>
                  <a:lnTo>
                    <a:pt x="132" y="453"/>
                  </a:lnTo>
                  <a:lnTo>
                    <a:pt x="133" y="448"/>
                  </a:lnTo>
                  <a:lnTo>
                    <a:pt x="134" y="431"/>
                  </a:lnTo>
                  <a:lnTo>
                    <a:pt x="135" y="429"/>
                  </a:lnTo>
                  <a:lnTo>
                    <a:pt x="135" y="419"/>
                  </a:lnTo>
                  <a:lnTo>
                    <a:pt x="136" y="425"/>
                  </a:lnTo>
                  <a:lnTo>
                    <a:pt x="137" y="429"/>
                  </a:lnTo>
                  <a:lnTo>
                    <a:pt x="138" y="440"/>
                  </a:lnTo>
                  <a:lnTo>
                    <a:pt x="138" y="421"/>
                  </a:lnTo>
                  <a:lnTo>
                    <a:pt x="139" y="419"/>
                  </a:lnTo>
                  <a:lnTo>
                    <a:pt x="140" y="425"/>
                  </a:lnTo>
                  <a:lnTo>
                    <a:pt x="141" y="427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29">
              <a:extLst>
                <a:ext uri="{FF2B5EF4-FFF2-40B4-BE49-F238E27FC236}">
                  <a16:creationId xmlns:a16="http://schemas.microsoft.com/office/drawing/2014/main" xmlns="" id="{25AEB54A-F085-477B-8BE8-2FC6A94E2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" y="2311"/>
              <a:ext cx="98" cy="409"/>
            </a:xfrm>
            <a:custGeom>
              <a:avLst/>
              <a:gdLst>
                <a:gd name="T0" fmla="*/ 2 w 152"/>
                <a:gd name="T1" fmla="*/ 621 h 630"/>
                <a:gd name="T2" fmla="*/ 5 w 152"/>
                <a:gd name="T3" fmla="*/ 609 h 630"/>
                <a:gd name="T4" fmla="*/ 8 w 152"/>
                <a:gd name="T5" fmla="*/ 608 h 630"/>
                <a:gd name="T6" fmla="*/ 11 w 152"/>
                <a:gd name="T7" fmla="*/ 596 h 630"/>
                <a:gd name="T8" fmla="*/ 14 w 152"/>
                <a:gd name="T9" fmla="*/ 585 h 630"/>
                <a:gd name="T10" fmla="*/ 17 w 152"/>
                <a:gd name="T11" fmla="*/ 609 h 630"/>
                <a:gd name="T12" fmla="*/ 20 w 152"/>
                <a:gd name="T13" fmla="*/ 617 h 630"/>
                <a:gd name="T14" fmla="*/ 23 w 152"/>
                <a:gd name="T15" fmla="*/ 600 h 630"/>
                <a:gd name="T16" fmla="*/ 26 w 152"/>
                <a:gd name="T17" fmla="*/ 608 h 630"/>
                <a:gd name="T18" fmla="*/ 29 w 152"/>
                <a:gd name="T19" fmla="*/ 611 h 630"/>
                <a:gd name="T20" fmla="*/ 32 w 152"/>
                <a:gd name="T21" fmla="*/ 615 h 630"/>
                <a:gd name="T22" fmla="*/ 35 w 152"/>
                <a:gd name="T23" fmla="*/ 596 h 630"/>
                <a:gd name="T24" fmla="*/ 38 w 152"/>
                <a:gd name="T25" fmla="*/ 619 h 630"/>
                <a:gd name="T26" fmla="*/ 41 w 152"/>
                <a:gd name="T27" fmla="*/ 594 h 630"/>
                <a:gd name="T28" fmla="*/ 45 w 152"/>
                <a:gd name="T29" fmla="*/ 613 h 630"/>
                <a:gd name="T30" fmla="*/ 48 w 152"/>
                <a:gd name="T31" fmla="*/ 608 h 630"/>
                <a:gd name="T32" fmla="*/ 51 w 152"/>
                <a:gd name="T33" fmla="*/ 600 h 630"/>
                <a:gd name="T34" fmla="*/ 54 w 152"/>
                <a:gd name="T35" fmla="*/ 589 h 630"/>
                <a:gd name="T36" fmla="*/ 57 w 152"/>
                <a:gd name="T37" fmla="*/ 609 h 630"/>
                <a:gd name="T38" fmla="*/ 60 w 152"/>
                <a:gd name="T39" fmla="*/ 617 h 630"/>
                <a:gd name="T40" fmla="*/ 63 w 152"/>
                <a:gd name="T41" fmla="*/ 591 h 630"/>
                <a:gd name="T42" fmla="*/ 66 w 152"/>
                <a:gd name="T43" fmla="*/ 611 h 630"/>
                <a:gd name="T44" fmla="*/ 69 w 152"/>
                <a:gd name="T45" fmla="*/ 600 h 630"/>
                <a:gd name="T46" fmla="*/ 72 w 152"/>
                <a:gd name="T47" fmla="*/ 619 h 630"/>
                <a:gd name="T48" fmla="*/ 76 w 152"/>
                <a:gd name="T49" fmla="*/ 623 h 630"/>
                <a:gd name="T50" fmla="*/ 79 w 152"/>
                <a:gd name="T51" fmla="*/ 579 h 630"/>
                <a:gd name="T52" fmla="*/ 82 w 152"/>
                <a:gd name="T53" fmla="*/ 609 h 630"/>
                <a:gd name="T54" fmla="*/ 85 w 152"/>
                <a:gd name="T55" fmla="*/ 602 h 630"/>
                <a:gd name="T56" fmla="*/ 88 w 152"/>
                <a:gd name="T57" fmla="*/ 596 h 630"/>
                <a:gd name="T58" fmla="*/ 91 w 152"/>
                <a:gd name="T59" fmla="*/ 549 h 630"/>
                <a:gd name="T60" fmla="*/ 94 w 152"/>
                <a:gd name="T61" fmla="*/ 494 h 630"/>
                <a:gd name="T62" fmla="*/ 98 w 152"/>
                <a:gd name="T63" fmla="*/ 447 h 630"/>
                <a:gd name="T64" fmla="*/ 101 w 152"/>
                <a:gd name="T65" fmla="*/ 360 h 630"/>
                <a:gd name="T66" fmla="*/ 104 w 152"/>
                <a:gd name="T67" fmla="*/ 332 h 630"/>
                <a:gd name="T68" fmla="*/ 107 w 152"/>
                <a:gd name="T69" fmla="*/ 308 h 630"/>
                <a:gd name="T70" fmla="*/ 110 w 152"/>
                <a:gd name="T71" fmla="*/ 243 h 630"/>
                <a:gd name="T72" fmla="*/ 113 w 152"/>
                <a:gd name="T73" fmla="*/ 140 h 630"/>
                <a:gd name="T74" fmla="*/ 117 w 152"/>
                <a:gd name="T75" fmla="*/ 192 h 630"/>
                <a:gd name="T76" fmla="*/ 120 w 152"/>
                <a:gd name="T77" fmla="*/ 183 h 630"/>
                <a:gd name="T78" fmla="*/ 123 w 152"/>
                <a:gd name="T79" fmla="*/ 126 h 630"/>
                <a:gd name="T80" fmla="*/ 126 w 152"/>
                <a:gd name="T81" fmla="*/ 113 h 630"/>
                <a:gd name="T82" fmla="*/ 129 w 152"/>
                <a:gd name="T83" fmla="*/ 81 h 630"/>
                <a:gd name="T84" fmla="*/ 133 w 152"/>
                <a:gd name="T85" fmla="*/ 140 h 630"/>
                <a:gd name="T86" fmla="*/ 136 w 152"/>
                <a:gd name="T87" fmla="*/ 217 h 630"/>
                <a:gd name="T88" fmla="*/ 139 w 152"/>
                <a:gd name="T89" fmla="*/ 272 h 630"/>
                <a:gd name="T90" fmla="*/ 142 w 152"/>
                <a:gd name="T91" fmla="*/ 317 h 630"/>
                <a:gd name="T92" fmla="*/ 146 w 152"/>
                <a:gd name="T93" fmla="*/ 292 h 630"/>
                <a:gd name="T94" fmla="*/ 149 w 152"/>
                <a:gd name="T95" fmla="*/ 338 h 630"/>
                <a:gd name="T96" fmla="*/ 152 w 152"/>
                <a:gd name="T97" fmla="*/ 409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2" h="630">
                  <a:moveTo>
                    <a:pt x="0" y="587"/>
                  </a:moveTo>
                  <a:lnTo>
                    <a:pt x="0" y="591"/>
                  </a:lnTo>
                  <a:lnTo>
                    <a:pt x="1" y="604"/>
                  </a:lnTo>
                  <a:lnTo>
                    <a:pt x="2" y="621"/>
                  </a:lnTo>
                  <a:lnTo>
                    <a:pt x="3" y="613"/>
                  </a:lnTo>
                  <a:lnTo>
                    <a:pt x="3" y="604"/>
                  </a:lnTo>
                  <a:lnTo>
                    <a:pt x="4" y="604"/>
                  </a:lnTo>
                  <a:lnTo>
                    <a:pt x="5" y="609"/>
                  </a:lnTo>
                  <a:lnTo>
                    <a:pt x="6" y="623"/>
                  </a:lnTo>
                  <a:lnTo>
                    <a:pt x="6" y="591"/>
                  </a:lnTo>
                  <a:lnTo>
                    <a:pt x="7" y="593"/>
                  </a:lnTo>
                  <a:lnTo>
                    <a:pt x="8" y="608"/>
                  </a:lnTo>
                  <a:lnTo>
                    <a:pt x="9" y="583"/>
                  </a:lnTo>
                  <a:lnTo>
                    <a:pt x="9" y="594"/>
                  </a:lnTo>
                  <a:lnTo>
                    <a:pt x="10" y="589"/>
                  </a:lnTo>
                  <a:lnTo>
                    <a:pt x="11" y="596"/>
                  </a:lnTo>
                  <a:lnTo>
                    <a:pt x="12" y="602"/>
                  </a:lnTo>
                  <a:lnTo>
                    <a:pt x="12" y="613"/>
                  </a:lnTo>
                  <a:lnTo>
                    <a:pt x="13" y="604"/>
                  </a:lnTo>
                  <a:lnTo>
                    <a:pt x="14" y="585"/>
                  </a:lnTo>
                  <a:lnTo>
                    <a:pt x="15" y="621"/>
                  </a:lnTo>
                  <a:lnTo>
                    <a:pt x="16" y="600"/>
                  </a:lnTo>
                  <a:lnTo>
                    <a:pt x="16" y="613"/>
                  </a:lnTo>
                  <a:lnTo>
                    <a:pt x="17" y="609"/>
                  </a:lnTo>
                  <a:lnTo>
                    <a:pt x="18" y="596"/>
                  </a:lnTo>
                  <a:lnTo>
                    <a:pt x="19" y="613"/>
                  </a:lnTo>
                  <a:lnTo>
                    <a:pt x="19" y="611"/>
                  </a:lnTo>
                  <a:lnTo>
                    <a:pt x="20" y="617"/>
                  </a:lnTo>
                  <a:lnTo>
                    <a:pt x="21" y="600"/>
                  </a:lnTo>
                  <a:lnTo>
                    <a:pt x="22" y="591"/>
                  </a:lnTo>
                  <a:lnTo>
                    <a:pt x="22" y="598"/>
                  </a:lnTo>
                  <a:lnTo>
                    <a:pt x="23" y="600"/>
                  </a:lnTo>
                  <a:lnTo>
                    <a:pt x="24" y="608"/>
                  </a:lnTo>
                  <a:lnTo>
                    <a:pt x="25" y="604"/>
                  </a:lnTo>
                  <a:lnTo>
                    <a:pt x="25" y="585"/>
                  </a:lnTo>
                  <a:lnTo>
                    <a:pt x="26" y="608"/>
                  </a:lnTo>
                  <a:lnTo>
                    <a:pt x="27" y="609"/>
                  </a:lnTo>
                  <a:lnTo>
                    <a:pt x="28" y="583"/>
                  </a:lnTo>
                  <a:lnTo>
                    <a:pt x="28" y="579"/>
                  </a:lnTo>
                  <a:lnTo>
                    <a:pt x="29" y="611"/>
                  </a:lnTo>
                  <a:lnTo>
                    <a:pt x="30" y="585"/>
                  </a:lnTo>
                  <a:lnTo>
                    <a:pt x="31" y="585"/>
                  </a:lnTo>
                  <a:lnTo>
                    <a:pt x="31" y="619"/>
                  </a:lnTo>
                  <a:lnTo>
                    <a:pt x="32" y="615"/>
                  </a:lnTo>
                  <a:lnTo>
                    <a:pt x="33" y="617"/>
                  </a:lnTo>
                  <a:lnTo>
                    <a:pt x="34" y="589"/>
                  </a:lnTo>
                  <a:lnTo>
                    <a:pt x="35" y="621"/>
                  </a:lnTo>
                  <a:lnTo>
                    <a:pt x="35" y="596"/>
                  </a:lnTo>
                  <a:lnTo>
                    <a:pt x="36" y="594"/>
                  </a:lnTo>
                  <a:lnTo>
                    <a:pt x="37" y="591"/>
                  </a:lnTo>
                  <a:lnTo>
                    <a:pt x="38" y="600"/>
                  </a:lnTo>
                  <a:lnTo>
                    <a:pt x="38" y="619"/>
                  </a:lnTo>
                  <a:lnTo>
                    <a:pt x="39" y="600"/>
                  </a:lnTo>
                  <a:lnTo>
                    <a:pt x="40" y="600"/>
                  </a:lnTo>
                  <a:lnTo>
                    <a:pt x="41" y="593"/>
                  </a:lnTo>
                  <a:lnTo>
                    <a:pt x="41" y="594"/>
                  </a:lnTo>
                  <a:lnTo>
                    <a:pt x="42" y="621"/>
                  </a:lnTo>
                  <a:lnTo>
                    <a:pt x="43" y="619"/>
                  </a:lnTo>
                  <a:lnTo>
                    <a:pt x="44" y="602"/>
                  </a:lnTo>
                  <a:lnTo>
                    <a:pt x="45" y="613"/>
                  </a:lnTo>
                  <a:lnTo>
                    <a:pt x="45" y="606"/>
                  </a:lnTo>
                  <a:lnTo>
                    <a:pt x="46" y="585"/>
                  </a:lnTo>
                  <a:lnTo>
                    <a:pt x="47" y="593"/>
                  </a:lnTo>
                  <a:lnTo>
                    <a:pt x="48" y="608"/>
                  </a:lnTo>
                  <a:lnTo>
                    <a:pt x="48" y="609"/>
                  </a:lnTo>
                  <a:lnTo>
                    <a:pt x="49" y="609"/>
                  </a:lnTo>
                  <a:lnTo>
                    <a:pt x="50" y="587"/>
                  </a:lnTo>
                  <a:lnTo>
                    <a:pt x="51" y="600"/>
                  </a:lnTo>
                  <a:lnTo>
                    <a:pt x="51" y="598"/>
                  </a:lnTo>
                  <a:lnTo>
                    <a:pt x="52" y="611"/>
                  </a:lnTo>
                  <a:lnTo>
                    <a:pt x="53" y="630"/>
                  </a:lnTo>
                  <a:lnTo>
                    <a:pt x="54" y="589"/>
                  </a:lnTo>
                  <a:lnTo>
                    <a:pt x="55" y="623"/>
                  </a:lnTo>
                  <a:lnTo>
                    <a:pt x="55" y="604"/>
                  </a:lnTo>
                  <a:lnTo>
                    <a:pt x="56" y="579"/>
                  </a:lnTo>
                  <a:lnTo>
                    <a:pt x="57" y="609"/>
                  </a:lnTo>
                  <a:lnTo>
                    <a:pt x="58" y="596"/>
                  </a:lnTo>
                  <a:lnTo>
                    <a:pt x="58" y="602"/>
                  </a:lnTo>
                  <a:lnTo>
                    <a:pt x="59" y="608"/>
                  </a:lnTo>
                  <a:lnTo>
                    <a:pt x="60" y="617"/>
                  </a:lnTo>
                  <a:lnTo>
                    <a:pt x="61" y="606"/>
                  </a:lnTo>
                  <a:lnTo>
                    <a:pt x="62" y="609"/>
                  </a:lnTo>
                  <a:lnTo>
                    <a:pt x="62" y="623"/>
                  </a:lnTo>
                  <a:lnTo>
                    <a:pt x="63" y="591"/>
                  </a:lnTo>
                  <a:lnTo>
                    <a:pt x="64" y="594"/>
                  </a:lnTo>
                  <a:lnTo>
                    <a:pt x="65" y="604"/>
                  </a:lnTo>
                  <a:lnTo>
                    <a:pt x="65" y="596"/>
                  </a:lnTo>
                  <a:lnTo>
                    <a:pt x="66" y="611"/>
                  </a:lnTo>
                  <a:lnTo>
                    <a:pt x="67" y="587"/>
                  </a:lnTo>
                  <a:lnTo>
                    <a:pt x="68" y="604"/>
                  </a:lnTo>
                  <a:lnTo>
                    <a:pt x="69" y="615"/>
                  </a:lnTo>
                  <a:lnTo>
                    <a:pt x="69" y="600"/>
                  </a:lnTo>
                  <a:lnTo>
                    <a:pt x="70" y="606"/>
                  </a:lnTo>
                  <a:lnTo>
                    <a:pt x="71" y="598"/>
                  </a:lnTo>
                  <a:lnTo>
                    <a:pt x="72" y="602"/>
                  </a:lnTo>
                  <a:lnTo>
                    <a:pt x="72" y="619"/>
                  </a:lnTo>
                  <a:lnTo>
                    <a:pt x="73" y="608"/>
                  </a:lnTo>
                  <a:lnTo>
                    <a:pt x="74" y="591"/>
                  </a:lnTo>
                  <a:lnTo>
                    <a:pt x="75" y="591"/>
                  </a:lnTo>
                  <a:lnTo>
                    <a:pt x="76" y="623"/>
                  </a:lnTo>
                  <a:lnTo>
                    <a:pt x="76" y="611"/>
                  </a:lnTo>
                  <a:lnTo>
                    <a:pt x="77" y="596"/>
                  </a:lnTo>
                  <a:lnTo>
                    <a:pt x="78" y="604"/>
                  </a:lnTo>
                  <a:lnTo>
                    <a:pt x="79" y="579"/>
                  </a:lnTo>
                  <a:lnTo>
                    <a:pt x="79" y="608"/>
                  </a:lnTo>
                  <a:lnTo>
                    <a:pt x="80" y="587"/>
                  </a:lnTo>
                  <a:lnTo>
                    <a:pt x="81" y="600"/>
                  </a:lnTo>
                  <a:lnTo>
                    <a:pt x="82" y="609"/>
                  </a:lnTo>
                  <a:lnTo>
                    <a:pt x="83" y="576"/>
                  </a:lnTo>
                  <a:lnTo>
                    <a:pt x="83" y="587"/>
                  </a:lnTo>
                  <a:lnTo>
                    <a:pt x="84" y="593"/>
                  </a:lnTo>
                  <a:lnTo>
                    <a:pt x="85" y="602"/>
                  </a:lnTo>
                  <a:lnTo>
                    <a:pt x="86" y="598"/>
                  </a:lnTo>
                  <a:lnTo>
                    <a:pt x="87" y="587"/>
                  </a:lnTo>
                  <a:lnTo>
                    <a:pt x="87" y="600"/>
                  </a:lnTo>
                  <a:lnTo>
                    <a:pt x="88" y="596"/>
                  </a:lnTo>
                  <a:lnTo>
                    <a:pt x="89" y="570"/>
                  </a:lnTo>
                  <a:lnTo>
                    <a:pt x="90" y="606"/>
                  </a:lnTo>
                  <a:lnTo>
                    <a:pt x="90" y="574"/>
                  </a:lnTo>
                  <a:lnTo>
                    <a:pt x="91" y="549"/>
                  </a:lnTo>
                  <a:lnTo>
                    <a:pt x="92" y="594"/>
                  </a:lnTo>
                  <a:lnTo>
                    <a:pt x="93" y="560"/>
                  </a:lnTo>
                  <a:lnTo>
                    <a:pt x="94" y="551"/>
                  </a:lnTo>
                  <a:lnTo>
                    <a:pt x="94" y="494"/>
                  </a:lnTo>
                  <a:lnTo>
                    <a:pt x="95" y="491"/>
                  </a:lnTo>
                  <a:lnTo>
                    <a:pt x="96" y="498"/>
                  </a:lnTo>
                  <a:lnTo>
                    <a:pt x="97" y="479"/>
                  </a:lnTo>
                  <a:lnTo>
                    <a:pt x="98" y="447"/>
                  </a:lnTo>
                  <a:lnTo>
                    <a:pt x="98" y="406"/>
                  </a:lnTo>
                  <a:lnTo>
                    <a:pt x="99" y="445"/>
                  </a:lnTo>
                  <a:lnTo>
                    <a:pt x="100" y="383"/>
                  </a:lnTo>
                  <a:lnTo>
                    <a:pt x="101" y="360"/>
                  </a:lnTo>
                  <a:lnTo>
                    <a:pt x="102" y="385"/>
                  </a:lnTo>
                  <a:lnTo>
                    <a:pt x="102" y="362"/>
                  </a:lnTo>
                  <a:lnTo>
                    <a:pt x="103" y="274"/>
                  </a:lnTo>
                  <a:lnTo>
                    <a:pt x="104" y="332"/>
                  </a:lnTo>
                  <a:lnTo>
                    <a:pt x="105" y="309"/>
                  </a:lnTo>
                  <a:lnTo>
                    <a:pt x="106" y="341"/>
                  </a:lnTo>
                  <a:lnTo>
                    <a:pt x="106" y="272"/>
                  </a:lnTo>
                  <a:lnTo>
                    <a:pt x="107" y="308"/>
                  </a:lnTo>
                  <a:lnTo>
                    <a:pt x="108" y="270"/>
                  </a:lnTo>
                  <a:lnTo>
                    <a:pt x="109" y="272"/>
                  </a:lnTo>
                  <a:lnTo>
                    <a:pt x="109" y="245"/>
                  </a:lnTo>
                  <a:lnTo>
                    <a:pt x="110" y="243"/>
                  </a:lnTo>
                  <a:lnTo>
                    <a:pt x="111" y="177"/>
                  </a:lnTo>
                  <a:lnTo>
                    <a:pt x="112" y="245"/>
                  </a:lnTo>
                  <a:lnTo>
                    <a:pt x="113" y="223"/>
                  </a:lnTo>
                  <a:lnTo>
                    <a:pt x="113" y="140"/>
                  </a:lnTo>
                  <a:lnTo>
                    <a:pt x="114" y="83"/>
                  </a:lnTo>
                  <a:lnTo>
                    <a:pt x="115" y="124"/>
                  </a:lnTo>
                  <a:lnTo>
                    <a:pt x="116" y="143"/>
                  </a:lnTo>
                  <a:lnTo>
                    <a:pt x="117" y="192"/>
                  </a:lnTo>
                  <a:lnTo>
                    <a:pt x="117" y="85"/>
                  </a:lnTo>
                  <a:lnTo>
                    <a:pt x="118" y="104"/>
                  </a:lnTo>
                  <a:lnTo>
                    <a:pt x="119" y="126"/>
                  </a:lnTo>
                  <a:lnTo>
                    <a:pt x="120" y="183"/>
                  </a:lnTo>
                  <a:lnTo>
                    <a:pt x="121" y="124"/>
                  </a:lnTo>
                  <a:lnTo>
                    <a:pt x="121" y="123"/>
                  </a:lnTo>
                  <a:lnTo>
                    <a:pt x="122" y="107"/>
                  </a:lnTo>
                  <a:lnTo>
                    <a:pt x="123" y="126"/>
                  </a:lnTo>
                  <a:lnTo>
                    <a:pt x="124" y="39"/>
                  </a:lnTo>
                  <a:lnTo>
                    <a:pt x="125" y="0"/>
                  </a:lnTo>
                  <a:lnTo>
                    <a:pt x="125" y="111"/>
                  </a:lnTo>
                  <a:lnTo>
                    <a:pt x="126" y="113"/>
                  </a:lnTo>
                  <a:lnTo>
                    <a:pt x="127" y="43"/>
                  </a:lnTo>
                  <a:lnTo>
                    <a:pt x="128" y="98"/>
                  </a:lnTo>
                  <a:lnTo>
                    <a:pt x="129" y="73"/>
                  </a:lnTo>
                  <a:lnTo>
                    <a:pt x="129" y="81"/>
                  </a:lnTo>
                  <a:lnTo>
                    <a:pt x="130" y="94"/>
                  </a:lnTo>
                  <a:lnTo>
                    <a:pt x="131" y="107"/>
                  </a:lnTo>
                  <a:lnTo>
                    <a:pt x="132" y="162"/>
                  </a:lnTo>
                  <a:lnTo>
                    <a:pt x="133" y="140"/>
                  </a:lnTo>
                  <a:lnTo>
                    <a:pt x="133" y="200"/>
                  </a:lnTo>
                  <a:lnTo>
                    <a:pt x="134" y="151"/>
                  </a:lnTo>
                  <a:lnTo>
                    <a:pt x="135" y="162"/>
                  </a:lnTo>
                  <a:lnTo>
                    <a:pt x="136" y="217"/>
                  </a:lnTo>
                  <a:lnTo>
                    <a:pt x="137" y="255"/>
                  </a:lnTo>
                  <a:lnTo>
                    <a:pt x="138" y="223"/>
                  </a:lnTo>
                  <a:lnTo>
                    <a:pt x="138" y="196"/>
                  </a:lnTo>
                  <a:lnTo>
                    <a:pt x="139" y="272"/>
                  </a:lnTo>
                  <a:lnTo>
                    <a:pt x="140" y="272"/>
                  </a:lnTo>
                  <a:lnTo>
                    <a:pt x="141" y="224"/>
                  </a:lnTo>
                  <a:lnTo>
                    <a:pt x="142" y="308"/>
                  </a:lnTo>
                  <a:lnTo>
                    <a:pt x="142" y="317"/>
                  </a:lnTo>
                  <a:lnTo>
                    <a:pt x="143" y="292"/>
                  </a:lnTo>
                  <a:lnTo>
                    <a:pt x="144" y="292"/>
                  </a:lnTo>
                  <a:lnTo>
                    <a:pt x="145" y="341"/>
                  </a:lnTo>
                  <a:lnTo>
                    <a:pt x="146" y="292"/>
                  </a:lnTo>
                  <a:lnTo>
                    <a:pt x="146" y="251"/>
                  </a:lnTo>
                  <a:lnTo>
                    <a:pt x="147" y="372"/>
                  </a:lnTo>
                  <a:lnTo>
                    <a:pt x="148" y="313"/>
                  </a:lnTo>
                  <a:lnTo>
                    <a:pt x="149" y="338"/>
                  </a:lnTo>
                  <a:lnTo>
                    <a:pt x="150" y="387"/>
                  </a:lnTo>
                  <a:lnTo>
                    <a:pt x="150" y="347"/>
                  </a:lnTo>
                  <a:lnTo>
                    <a:pt x="151" y="343"/>
                  </a:lnTo>
                  <a:lnTo>
                    <a:pt x="152" y="409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30">
              <a:extLst>
                <a:ext uri="{FF2B5EF4-FFF2-40B4-BE49-F238E27FC236}">
                  <a16:creationId xmlns:a16="http://schemas.microsoft.com/office/drawing/2014/main" xmlns="" id="{3BCEAC32-34CB-4A5E-8048-A3EFE9415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" y="2576"/>
              <a:ext cx="108" cy="138"/>
            </a:xfrm>
            <a:custGeom>
              <a:avLst/>
              <a:gdLst>
                <a:gd name="T0" fmla="*/ 3 w 165"/>
                <a:gd name="T1" fmla="*/ 29 h 212"/>
                <a:gd name="T2" fmla="*/ 6 w 165"/>
                <a:gd name="T3" fmla="*/ 78 h 212"/>
                <a:gd name="T4" fmla="*/ 9 w 165"/>
                <a:gd name="T5" fmla="*/ 85 h 212"/>
                <a:gd name="T6" fmla="*/ 12 w 165"/>
                <a:gd name="T7" fmla="*/ 97 h 212"/>
                <a:gd name="T8" fmla="*/ 16 w 165"/>
                <a:gd name="T9" fmla="*/ 129 h 212"/>
                <a:gd name="T10" fmla="*/ 19 w 165"/>
                <a:gd name="T11" fmla="*/ 140 h 212"/>
                <a:gd name="T12" fmla="*/ 22 w 165"/>
                <a:gd name="T13" fmla="*/ 170 h 212"/>
                <a:gd name="T14" fmla="*/ 25 w 165"/>
                <a:gd name="T15" fmla="*/ 148 h 212"/>
                <a:gd name="T16" fmla="*/ 29 w 165"/>
                <a:gd name="T17" fmla="*/ 178 h 212"/>
                <a:gd name="T18" fmla="*/ 32 w 165"/>
                <a:gd name="T19" fmla="*/ 180 h 212"/>
                <a:gd name="T20" fmla="*/ 35 w 165"/>
                <a:gd name="T21" fmla="*/ 178 h 212"/>
                <a:gd name="T22" fmla="*/ 39 w 165"/>
                <a:gd name="T23" fmla="*/ 159 h 212"/>
                <a:gd name="T24" fmla="*/ 42 w 165"/>
                <a:gd name="T25" fmla="*/ 155 h 212"/>
                <a:gd name="T26" fmla="*/ 45 w 165"/>
                <a:gd name="T27" fmla="*/ 191 h 212"/>
                <a:gd name="T28" fmla="*/ 49 w 165"/>
                <a:gd name="T29" fmla="*/ 189 h 212"/>
                <a:gd name="T30" fmla="*/ 52 w 165"/>
                <a:gd name="T31" fmla="*/ 195 h 212"/>
                <a:gd name="T32" fmla="*/ 55 w 165"/>
                <a:gd name="T33" fmla="*/ 180 h 212"/>
                <a:gd name="T34" fmla="*/ 59 w 165"/>
                <a:gd name="T35" fmla="*/ 163 h 212"/>
                <a:gd name="T36" fmla="*/ 62 w 165"/>
                <a:gd name="T37" fmla="*/ 170 h 212"/>
                <a:gd name="T38" fmla="*/ 65 w 165"/>
                <a:gd name="T39" fmla="*/ 182 h 212"/>
                <a:gd name="T40" fmla="*/ 69 w 165"/>
                <a:gd name="T41" fmla="*/ 180 h 212"/>
                <a:gd name="T42" fmla="*/ 72 w 165"/>
                <a:gd name="T43" fmla="*/ 191 h 212"/>
                <a:gd name="T44" fmla="*/ 75 w 165"/>
                <a:gd name="T45" fmla="*/ 168 h 212"/>
                <a:gd name="T46" fmla="*/ 79 w 165"/>
                <a:gd name="T47" fmla="*/ 184 h 212"/>
                <a:gd name="T48" fmla="*/ 82 w 165"/>
                <a:gd name="T49" fmla="*/ 167 h 212"/>
                <a:gd name="T50" fmla="*/ 85 w 165"/>
                <a:gd name="T51" fmla="*/ 174 h 212"/>
                <a:gd name="T52" fmla="*/ 89 w 165"/>
                <a:gd name="T53" fmla="*/ 187 h 212"/>
                <a:gd name="T54" fmla="*/ 92 w 165"/>
                <a:gd name="T55" fmla="*/ 200 h 212"/>
                <a:gd name="T56" fmla="*/ 96 w 165"/>
                <a:gd name="T57" fmla="*/ 180 h 212"/>
                <a:gd name="T58" fmla="*/ 99 w 165"/>
                <a:gd name="T59" fmla="*/ 176 h 212"/>
                <a:gd name="T60" fmla="*/ 102 w 165"/>
                <a:gd name="T61" fmla="*/ 184 h 212"/>
                <a:gd name="T62" fmla="*/ 106 w 165"/>
                <a:gd name="T63" fmla="*/ 182 h 212"/>
                <a:gd name="T64" fmla="*/ 109 w 165"/>
                <a:gd name="T65" fmla="*/ 195 h 212"/>
                <a:gd name="T66" fmla="*/ 113 w 165"/>
                <a:gd name="T67" fmla="*/ 189 h 212"/>
                <a:gd name="T68" fmla="*/ 116 w 165"/>
                <a:gd name="T69" fmla="*/ 168 h 212"/>
                <a:gd name="T70" fmla="*/ 120 w 165"/>
                <a:gd name="T71" fmla="*/ 187 h 212"/>
                <a:gd name="T72" fmla="*/ 123 w 165"/>
                <a:gd name="T73" fmla="*/ 180 h 212"/>
                <a:gd name="T74" fmla="*/ 126 w 165"/>
                <a:gd name="T75" fmla="*/ 176 h 212"/>
                <a:gd name="T76" fmla="*/ 130 w 165"/>
                <a:gd name="T77" fmla="*/ 191 h 212"/>
                <a:gd name="T78" fmla="*/ 133 w 165"/>
                <a:gd name="T79" fmla="*/ 187 h 212"/>
                <a:gd name="T80" fmla="*/ 137 w 165"/>
                <a:gd name="T81" fmla="*/ 202 h 212"/>
                <a:gd name="T82" fmla="*/ 140 w 165"/>
                <a:gd name="T83" fmla="*/ 197 h 212"/>
                <a:gd name="T84" fmla="*/ 144 w 165"/>
                <a:gd name="T85" fmla="*/ 193 h 212"/>
                <a:gd name="T86" fmla="*/ 147 w 165"/>
                <a:gd name="T87" fmla="*/ 182 h 212"/>
                <a:gd name="T88" fmla="*/ 151 w 165"/>
                <a:gd name="T89" fmla="*/ 195 h 212"/>
                <a:gd name="T90" fmla="*/ 155 w 165"/>
                <a:gd name="T91" fmla="*/ 199 h 212"/>
                <a:gd name="T92" fmla="*/ 158 w 165"/>
                <a:gd name="T93" fmla="*/ 185 h 212"/>
                <a:gd name="T94" fmla="*/ 162 w 165"/>
                <a:gd name="T95" fmla="*/ 195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5" h="212">
                  <a:moveTo>
                    <a:pt x="0" y="0"/>
                  </a:moveTo>
                  <a:lnTo>
                    <a:pt x="1" y="27"/>
                  </a:lnTo>
                  <a:lnTo>
                    <a:pt x="2" y="36"/>
                  </a:lnTo>
                  <a:lnTo>
                    <a:pt x="3" y="29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5" y="44"/>
                  </a:lnTo>
                  <a:lnTo>
                    <a:pt x="6" y="78"/>
                  </a:lnTo>
                  <a:lnTo>
                    <a:pt x="7" y="83"/>
                  </a:lnTo>
                  <a:lnTo>
                    <a:pt x="7" y="87"/>
                  </a:lnTo>
                  <a:lnTo>
                    <a:pt x="8" y="61"/>
                  </a:lnTo>
                  <a:lnTo>
                    <a:pt x="9" y="85"/>
                  </a:lnTo>
                  <a:lnTo>
                    <a:pt x="10" y="76"/>
                  </a:lnTo>
                  <a:lnTo>
                    <a:pt x="11" y="112"/>
                  </a:lnTo>
                  <a:lnTo>
                    <a:pt x="12" y="133"/>
                  </a:lnTo>
                  <a:lnTo>
                    <a:pt x="12" y="97"/>
                  </a:lnTo>
                  <a:lnTo>
                    <a:pt x="13" y="100"/>
                  </a:lnTo>
                  <a:lnTo>
                    <a:pt x="14" y="134"/>
                  </a:lnTo>
                  <a:lnTo>
                    <a:pt x="15" y="133"/>
                  </a:lnTo>
                  <a:lnTo>
                    <a:pt x="16" y="129"/>
                  </a:lnTo>
                  <a:lnTo>
                    <a:pt x="16" y="131"/>
                  </a:lnTo>
                  <a:lnTo>
                    <a:pt x="17" y="117"/>
                  </a:lnTo>
                  <a:lnTo>
                    <a:pt x="18" y="136"/>
                  </a:lnTo>
                  <a:lnTo>
                    <a:pt x="19" y="140"/>
                  </a:lnTo>
                  <a:lnTo>
                    <a:pt x="20" y="140"/>
                  </a:lnTo>
                  <a:lnTo>
                    <a:pt x="21" y="161"/>
                  </a:lnTo>
                  <a:lnTo>
                    <a:pt x="21" y="144"/>
                  </a:lnTo>
                  <a:lnTo>
                    <a:pt x="22" y="170"/>
                  </a:lnTo>
                  <a:lnTo>
                    <a:pt x="23" y="161"/>
                  </a:lnTo>
                  <a:lnTo>
                    <a:pt x="24" y="142"/>
                  </a:lnTo>
                  <a:lnTo>
                    <a:pt x="25" y="170"/>
                  </a:lnTo>
                  <a:lnTo>
                    <a:pt x="25" y="148"/>
                  </a:lnTo>
                  <a:lnTo>
                    <a:pt x="26" y="172"/>
                  </a:lnTo>
                  <a:lnTo>
                    <a:pt x="27" y="150"/>
                  </a:lnTo>
                  <a:lnTo>
                    <a:pt x="28" y="182"/>
                  </a:lnTo>
                  <a:lnTo>
                    <a:pt x="29" y="178"/>
                  </a:lnTo>
                  <a:lnTo>
                    <a:pt x="30" y="185"/>
                  </a:lnTo>
                  <a:lnTo>
                    <a:pt x="30" y="168"/>
                  </a:lnTo>
                  <a:lnTo>
                    <a:pt x="31" y="167"/>
                  </a:lnTo>
                  <a:lnTo>
                    <a:pt x="32" y="180"/>
                  </a:lnTo>
                  <a:lnTo>
                    <a:pt x="33" y="131"/>
                  </a:lnTo>
                  <a:lnTo>
                    <a:pt x="34" y="174"/>
                  </a:lnTo>
                  <a:lnTo>
                    <a:pt x="35" y="182"/>
                  </a:lnTo>
                  <a:lnTo>
                    <a:pt x="35" y="178"/>
                  </a:lnTo>
                  <a:lnTo>
                    <a:pt x="36" y="155"/>
                  </a:lnTo>
                  <a:lnTo>
                    <a:pt x="37" y="189"/>
                  </a:lnTo>
                  <a:lnTo>
                    <a:pt x="38" y="165"/>
                  </a:lnTo>
                  <a:lnTo>
                    <a:pt x="39" y="159"/>
                  </a:lnTo>
                  <a:lnTo>
                    <a:pt x="39" y="180"/>
                  </a:lnTo>
                  <a:lnTo>
                    <a:pt x="40" y="210"/>
                  </a:lnTo>
                  <a:lnTo>
                    <a:pt x="41" y="180"/>
                  </a:lnTo>
                  <a:lnTo>
                    <a:pt x="42" y="155"/>
                  </a:lnTo>
                  <a:lnTo>
                    <a:pt x="43" y="146"/>
                  </a:lnTo>
                  <a:lnTo>
                    <a:pt x="44" y="178"/>
                  </a:lnTo>
                  <a:lnTo>
                    <a:pt x="44" y="176"/>
                  </a:lnTo>
                  <a:lnTo>
                    <a:pt x="45" y="191"/>
                  </a:lnTo>
                  <a:lnTo>
                    <a:pt x="46" y="170"/>
                  </a:lnTo>
                  <a:lnTo>
                    <a:pt x="47" y="185"/>
                  </a:lnTo>
                  <a:lnTo>
                    <a:pt x="48" y="178"/>
                  </a:lnTo>
                  <a:lnTo>
                    <a:pt x="49" y="189"/>
                  </a:lnTo>
                  <a:lnTo>
                    <a:pt x="49" y="193"/>
                  </a:lnTo>
                  <a:lnTo>
                    <a:pt x="50" y="193"/>
                  </a:lnTo>
                  <a:lnTo>
                    <a:pt x="51" y="191"/>
                  </a:lnTo>
                  <a:lnTo>
                    <a:pt x="52" y="195"/>
                  </a:lnTo>
                  <a:lnTo>
                    <a:pt x="53" y="189"/>
                  </a:lnTo>
                  <a:lnTo>
                    <a:pt x="54" y="210"/>
                  </a:lnTo>
                  <a:lnTo>
                    <a:pt x="54" y="182"/>
                  </a:lnTo>
                  <a:lnTo>
                    <a:pt x="55" y="180"/>
                  </a:lnTo>
                  <a:lnTo>
                    <a:pt x="56" y="174"/>
                  </a:lnTo>
                  <a:lnTo>
                    <a:pt x="57" y="191"/>
                  </a:lnTo>
                  <a:lnTo>
                    <a:pt x="58" y="193"/>
                  </a:lnTo>
                  <a:lnTo>
                    <a:pt x="59" y="163"/>
                  </a:lnTo>
                  <a:lnTo>
                    <a:pt x="59" y="176"/>
                  </a:lnTo>
                  <a:lnTo>
                    <a:pt x="60" y="161"/>
                  </a:lnTo>
                  <a:lnTo>
                    <a:pt x="61" y="159"/>
                  </a:lnTo>
                  <a:lnTo>
                    <a:pt x="62" y="170"/>
                  </a:lnTo>
                  <a:lnTo>
                    <a:pt x="63" y="185"/>
                  </a:lnTo>
                  <a:lnTo>
                    <a:pt x="64" y="180"/>
                  </a:lnTo>
                  <a:lnTo>
                    <a:pt x="64" y="197"/>
                  </a:lnTo>
                  <a:lnTo>
                    <a:pt x="65" y="182"/>
                  </a:lnTo>
                  <a:lnTo>
                    <a:pt x="66" y="182"/>
                  </a:lnTo>
                  <a:lnTo>
                    <a:pt x="67" y="195"/>
                  </a:lnTo>
                  <a:lnTo>
                    <a:pt x="68" y="182"/>
                  </a:lnTo>
                  <a:lnTo>
                    <a:pt x="69" y="180"/>
                  </a:lnTo>
                  <a:lnTo>
                    <a:pt x="69" y="163"/>
                  </a:lnTo>
                  <a:lnTo>
                    <a:pt x="70" y="165"/>
                  </a:lnTo>
                  <a:lnTo>
                    <a:pt x="71" y="159"/>
                  </a:lnTo>
                  <a:lnTo>
                    <a:pt x="72" y="191"/>
                  </a:lnTo>
                  <a:lnTo>
                    <a:pt x="73" y="172"/>
                  </a:lnTo>
                  <a:lnTo>
                    <a:pt x="74" y="189"/>
                  </a:lnTo>
                  <a:lnTo>
                    <a:pt x="75" y="187"/>
                  </a:lnTo>
                  <a:lnTo>
                    <a:pt x="75" y="168"/>
                  </a:lnTo>
                  <a:lnTo>
                    <a:pt x="76" y="178"/>
                  </a:lnTo>
                  <a:lnTo>
                    <a:pt x="77" y="180"/>
                  </a:lnTo>
                  <a:lnTo>
                    <a:pt x="78" y="182"/>
                  </a:lnTo>
                  <a:lnTo>
                    <a:pt x="79" y="184"/>
                  </a:lnTo>
                  <a:lnTo>
                    <a:pt x="80" y="191"/>
                  </a:lnTo>
                  <a:lnTo>
                    <a:pt x="80" y="180"/>
                  </a:lnTo>
                  <a:lnTo>
                    <a:pt x="81" y="157"/>
                  </a:lnTo>
                  <a:lnTo>
                    <a:pt x="82" y="167"/>
                  </a:lnTo>
                  <a:lnTo>
                    <a:pt x="83" y="180"/>
                  </a:lnTo>
                  <a:lnTo>
                    <a:pt x="84" y="153"/>
                  </a:lnTo>
                  <a:lnTo>
                    <a:pt x="85" y="165"/>
                  </a:lnTo>
                  <a:lnTo>
                    <a:pt x="85" y="174"/>
                  </a:lnTo>
                  <a:lnTo>
                    <a:pt x="86" y="178"/>
                  </a:lnTo>
                  <a:lnTo>
                    <a:pt x="87" y="187"/>
                  </a:lnTo>
                  <a:lnTo>
                    <a:pt x="88" y="172"/>
                  </a:lnTo>
                  <a:lnTo>
                    <a:pt x="89" y="187"/>
                  </a:lnTo>
                  <a:lnTo>
                    <a:pt x="90" y="199"/>
                  </a:lnTo>
                  <a:lnTo>
                    <a:pt x="91" y="165"/>
                  </a:lnTo>
                  <a:lnTo>
                    <a:pt x="91" y="199"/>
                  </a:lnTo>
                  <a:lnTo>
                    <a:pt x="92" y="200"/>
                  </a:lnTo>
                  <a:lnTo>
                    <a:pt x="93" y="180"/>
                  </a:lnTo>
                  <a:lnTo>
                    <a:pt x="94" y="187"/>
                  </a:lnTo>
                  <a:lnTo>
                    <a:pt x="95" y="191"/>
                  </a:lnTo>
                  <a:lnTo>
                    <a:pt x="96" y="180"/>
                  </a:lnTo>
                  <a:lnTo>
                    <a:pt x="96" y="170"/>
                  </a:lnTo>
                  <a:lnTo>
                    <a:pt x="97" y="178"/>
                  </a:lnTo>
                  <a:lnTo>
                    <a:pt x="98" y="185"/>
                  </a:lnTo>
                  <a:lnTo>
                    <a:pt x="99" y="176"/>
                  </a:lnTo>
                  <a:lnTo>
                    <a:pt x="100" y="199"/>
                  </a:lnTo>
                  <a:lnTo>
                    <a:pt x="101" y="191"/>
                  </a:lnTo>
                  <a:lnTo>
                    <a:pt x="102" y="200"/>
                  </a:lnTo>
                  <a:lnTo>
                    <a:pt x="102" y="184"/>
                  </a:lnTo>
                  <a:lnTo>
                    <a:pt x="103" y="187"/>
                  </a:lnTo>
                  <a:lnTo>
                    <a:pt x="104" y="210"/>
                  </a:lnTo>
                  <a:lnTo>
                    <a:pt x="105" y="170"/>
                  </a:lnTo>
                  <a:lnTo>
                    <a:pt x="106" y="182"/>
                  </a:lnTo>
                  <a:lnTo>
                    <a:pt x="107" y="191"/>
                  </a:lnTo>
                  <a:lnTo>
                    <a:pt x="108" y="197"/>
                  </a:lnTo>
                  <a:lnTo>
                    <a:pt x="108" y="161"/>
                  </a:lnTo>
                  <a:lnTo>
                    <a:pt x="109" y="195"/>
                  </a:lnTo>
                  <a:lnTo>
                    <a:pt x="110" y="197"/>
                  </a:lnTo>
                  <a:lnTo>
                    <a:pt x="111" y="176"/>
                  </a:lnTo>
                  <a:lnTo>
                    <a:pt x="112" y="189"/>
                  </a:lnTo>
                  <a:lnTo>
                    <a:pt x="113" y="189"/>
                  </a:lnTo>
                  <a:lnTo>
                    <a:pt x="114" y="185"/>
                  </a:lnTo>
                  <a:lnTo>
                    <a:pt x="114" y="212"/>
                  </a:lnTo>
                  <a:lnTo>
                    <a:pt x="115" y="200"/>
                  </a:lnTo>
                  <a:lnTo>
                    <a:pt x="116" y="168"/>
                  </a:lnTo>
                  <a:lnTo>
                    <a:pt x="117" y="159"/>
                  </a:lnTo>
                  <a:lnTo>
                    <a:pt x="118" y="180"/>
                  </a:lnTo>
                  <a:lnTo>
                    <a:pt x="119" y="195"/>
                  </a:lnTo>
                  <a:lnTo>
                    <a:pt x="120" y="187"/>
                  </a:lnTo>
                  <a:lnTo>
                    <a:pt x="120" y="200"/>
                  </a:lnTo>
                  <a:lnTo>
                    <a:pt x="121" y="182"/>
                  </a:lnTo>
                  <a:lnTo>
                    <a:pt x="122" y="191"/>
                  </a:lnTo>
                  <a:lnTo>
                    <a:pt x="123" y="180"/>
                  </a:lnTo>
                  <a:lnTo>
                    <a:pt x="124" y="170"/>
                  </a:lnTo>
                  <a:lnTo>
                    <a:pt x="125" y="187"/>
                  </a:lnTo>
                  <a:lnTo>
                    <a:pt x="126" y="165"/>
                  </a:lnTo>
                  <a:lnTo>
                    <a:pt x="126" y="176"/>
                  </a:lnTo>
                  <a:lnTo>
                    <a:pt x="127" y="174"/>
                  </a:lnTo>
                  <a:lnTo>
                    <a:pt x="128" y="165"/>
                  </a:lnTo>
                  <a:lnTo>
                    <a:pt x="129" y="185"/>
                  </a:lnTo>
                  <a:lnTo>
                    <a:pt x="130" y="191"/>
                  </a:lnTo>
                  <a:lnTo>
                    <a:pt x="131" y="195"/>
                  </a:lnTo>
                  <a:lnTo>
                    <a:pt x="132" y="180"/>
                  </a:lnTo>
                  <a:lnTo>
                    <a:pt x="132" y="200"/>
                  </a:lnTo>
                  <a:lnTo>
                    <a:pt x="133" y="187"/>
                  </a:lnTo>
                  <a:lnTo>
                    <a:pt x="134" y="180"/>
                  </a:lnTo>
                  <a:lnTo>
                    <a:pt x="135" y="206"/>
                  </a:lnTo>
                  <a:lnTo>
                    <a:pt x="136" y="189"/>
                  </a:lnTo>
                  <a:lnTo>
                    <a:pt x="137" y="202"/>
                  </a:lnTo>
                  <a:lnTo>
                    <a:pt x="138" y="170"/>
                  </a:lnTo>
                  <a:lnTo>
                    <a:pt x="138" y="172"/>
                  </a:lnTo>
                  <a:lnTo>
                    <a:pt x="139" y="191"/>
                  </a:lnTo>
                  <a:lnTo>
                    <a:pt x="140" y="197"/>
                  </a:lnTo>
                  <a:lnTo>
                    <a:pt x="141" y="199"/>
                  </a:lnTo>
                  <a:lnTo>
                    <a:pt x="142" y="204"/>
                  </a:lnTo>
                  <a:lnTo>
                    <a:pt x="143" y="191"/>
                  </a:lnTo>
                  <a:lnTo>
                    <a:pt x="144" y="193"/>
                  </a:lnTo>
                  <a:lnTo>
                    <a:pt x="145" y="189"/>
                  </a:lnTo>
                  <a:lnTo>
                    <a:pt x="145" y="178"/>
                  </a:lnTo>
                  <a:lnTo>
                    <a:pt x="146" y="191"/>
                  </a:lnTo>
                  <a:lnTo>
                    <a:pt x="147" y="182"/>
                  </a:lnTo>
                  <a:lnTo>
                    <a:pt x="148" y="197"/>
                  </a:lnTo>
                  <a:lnTo>
                    <a:pt x="149" y="185"/>
                  </a:lnTo>
                  <a:lnTo>
                    <a:pt x="150" y="193"/>
                  </a:lnTo>
                  <a:lnTo>
                    <a:pt x="151" y="195"/>
                  </a:lnTo>
                  <a:lnTo>
                    <a:pt x="152" y="174"/>
                  </a:lnTo>
                  <a:lnTo>
                    <a:pt x="153" y="202"/>
                  </a:lnTo>
                  <a:lnTo>
                    <a:pt x="154" y="193"/>
                  </a:lnTo>
                  <a:lnTo>
                    <a:pt x="155" y="199"/>
                  </a:lnTo>
                  <a:lnTo>
                    <a:pt x="156" y="204"/>
                  </a:lnTo>
                  <a:lnTo>
                    <a:pt x="157" y="189"/>
                  </a:lnTo>
                  <a:lnTo>
                    <a:pt x="158" y="206"/>
                  </a:lnTo>
                  <a:lnTo>
                    <a:pt x="158" y="185"/>
                  </a:lnTo>
                  <a:lnTo>
                    <a:pt x="159" y="193"/>
                  </a:lnTo>
                  <a:lnTo>
                    <a:pt x="160" y="193"/>
                  </a:lnTo>
                  <a:lnTo>
                    <a:pt x="161" y="189"/>
                  </a:lnTo>
                  <a:lnTo>
                    <a:pt x="162" y="195"/>
                  </a:lnTo>
                  <a:lnTo>
                    <a:pt x="163" y="185"/>
                  </a:lnTo>
                  <a:lnTo>
                    <a:pt x="164" y="199"/>
                  </a:lnTo>
                  <a:lnTo>
                    <a:pt x="165" y="193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31">
              <a:extLst>
                <a:ext uri="{FF2B5EF4-FFF2-40B4-BE49-F238E27FC236}">
                  <a16:creationId xmlns:a16="http://schemas.microsoft.com/office/drawing/2014/main" xmlns="" id="{69ED3461-6E35-4065-80A8-8108F7F18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" y="2333"/>
              <a:ext cx="114" cy="377"/>
            </a:xfrm>
            <a:custGeom>
              <a:avLst/>
              <a:gdLst>
                <a:gd name="T0" fmla="*/ 2 w 176"/>
                <a:gd name="T1" fmla="*/ 562 h 581"/>
                <a:gd name="T2" fmla="*/ 6 w 176"/>
                <a:gd name="T3" fmla="*/ 562 h 581"/>
                <a:gd name="T4" fmla="*/ 9 w 176"/>
                <a:gd name="T5" fmla="*/ 528 h 581"/>
                <a:gd name="T6" fmla="*/ 13 w 176"/>
                <a:gd name="T7" fmla="*/ 508 h 581"/>
                <a:gd name="T8" fmla="*/ 16 w 176"/>
                <a:gd name="T9" fmla="*/ 498 h 581"/>
                <a:gd name="T10" fmla="*/ 20 w 176"/>
                <a:gd name="T11" fmla="*/ 460 h 581"/>
                <a:gd name="T12" fmla="*/ 23 w 176"/>
                <a:gd name="T13" fmla="*/ 394 h 581"/>
                <a:gd name="T14" fmla="*/ 27 w 176"/>
                <a:gd name="T15" fmla="*/ 353 h 581"/>
                <a:gd name="T16" fmla="*/ 30 w 176"/>
                <a:gd name="T17" fmla="*/ 345 h 581"/>
                <a:gd name="T18" fmla="*/ 34 w 176"/>
                <a:gd name="T19" fmla="*/ 251 h 581"/>
                <a:gd name="T20" fmla="*/ 37 w 176"/>
                <a:gd name="T21" fmla="*/ 270 h 581"/>
                <a:gd name="T22" fmla="*/ 41 w 176"/>
                <a:gd name="T23" fmla="*/ 175 h 581"/>
                <a:gd name="T24" fmla="*/ 45 w 176"/>
                <a:gd name="T25" fmla="*/ 104 h 581"/>
                <a:gd name="T26" fmla="*/ 48 w 176"/>
                <a:gd name="T27" fmla="*/ 141 h 581"/>
                <a:gd name="T28" fmla="*/ 52 w 176"/>
                <a:gd name="T29" fmla="*/ 104 h 581"/>
                <a:gd name="T30" fmla="*/ 55 w 176"/>
                <a:gd name="T31" fmla="*/ 128 h 581"/>
                <a:gd name="T32" fmla="*/ 59 w 176"/>
                <a:gd name="T33" fmla="*/ 117 h 581"/>
                <a:gd name="T34" fmla="*/ 62 w 176"/>
                <a:gd name="T35" fmla="*/ 98 h 581"/>
                <a:gd name="T36" fmla="*/ 66 w 176"/>
                <a:gd name="T37" fmla="*/ 113 h 581"/>
                <a:gd name="T38" fmla="*/ 70 w 176"/>
                <a:gd name="T39" fmla="*/ 181 h 581"/>
                <a:gd name="T40" fmla="*/ 73 w 176"/>
                <a:gd name="T41" fmla="*/ 240 h 581"/>
                <a:gd name="T42" fmla="*/ 77 w 176"/>
                <a:gd name="T43" fmla="*/ 307 h 581"/>
                <a:gd name="T44" fmla="*/ 80 w 176"/>
                <a:gd name="T45" fmla="*/ 292 h 581"/>
                <a:gd name="T46" fmla="*/ 84 w 176"/>
                <a:gd name="T47" fmla="*/ 436 h 581"/>
                <a:gd name="T48" fmla="*/ 88 w 176"/>
                <a:gd name="T49" fmla="*/ 460 h 581"/>
                <a:gd name="T50" fmla="*/ 91 w 176"/>
                <a:gd name="T51" fmla="*/ 519 h 581"/>
                <a:gd name="T52" fmla="*/ 95 w 176"/>
                <a:gd name="T53" fmla="*/ 528 h 581"/>
                <a:gd name="T54" fmla="*/ 99 w 176"/>
                <a:gd name="T55" fmla="*/ 494 h 581"/>
                <a:gd name="T56" fmla="*/ 102 w 176"/>
                <a:gd name="T57" fmla="*/ 540 h 581"/>
                <a:gd name="T58" fmla="*/ 106 w 176"/>
                <a:gd name="T59" fmla="*/ 540 h 581"/>
                <a:gd name="T60" fmla="*/ 109 w 176"/>
                <a:gd name="T61" fmla="*/ 562 h 581"/>
                <a:gd name="T62" fmla="*/ 113 w 176"/>
                <a:gd name="T63" fmla="*/ 540 h 581"/>
                <a:gd name="T64" fmla="*/ 117 w 176"/>
                <a:gd name="T65" fmla="*/ 553 h 581"/>
                <a:gd name="T66" fmla="*/ 120 w 176"/>
                <a:gd name="T67" fmla="*/ 566 h 581"/>
                <a:gd name="T68" fmla="*/ 124 w 176"/>
                <a:gd name="T69" fmla="*/ 555 h 581"/>
                <a:gd name="T70" fmla="*/ 128 w 176"/>
                <a:gd name="T71" fmla="*/ 545 h 581"/>
                <a:gd name="T72" fmla="*/ 131 w 176"/>
                <a:gd name="T73" fmla="*/ 557 h 581"/>
                <a:gd name="T74" fmla="*/ 135 w 176"/>
                <a:gd name="T75" fmla="*/ 547 h 581"/>
                <a:gd name="T76" fmla="*/ 139 w 176"/>
                <a:gd name="T77" fmla="*/ 538 h 581"/>
                <a:gd name="T78" fmla="*/ 143 w 176"/>
                <a:gd name="T79" fmla="*/ 547 h 581"/>
                <a:gd name="T80" fmla="*/ 146 w 176"/>
                <a:gd name="T81" fmla="*/ 543 h 581"/>
                <a:gd name="T82" fmla="*/ 150 w 176"/>
                <a:gd name="T83" fmla="*/ 555 h 581"/>
                <a:gd name="T84" fmla="*/ 154 w 176"/>
                <a:gd name="T85" fmla="*/ 542 h 581"/>
                <a:gd name="T86" fmla="*/ 157 w 176"/>
                <a:gd name="T87" fmla="*/ 551 h 581"/>
                <a:gd name="T88" fmla="*/ 161 w 176"/>
                <a:gd name="T89" fmla="*/ 536 h 581"/>
                <a:gd name="T90" fmla="*/ 165 w 176"/>
                <a:gd name="T91" fmla="*/ 564 h 581"/>
                <a:gd name="T92" fmla="*/ 169 w 176"/>
                <a:gd name="T93" fmla="*/ 553 h 581"/>
                <a:gd name="T94" fmla="*/ 172 w 176"/>
                <a:gd name="T95" fmla="*/ 534 h 581"/>
                <a:gd name="T96" fmla="*/ 176 w 176"/>
                <a:gd name="T97" fmla="*/ 54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76" h="581">
                  <a:moveTo>
                    <a:pt x="0" y="568"/>
                  </a:moveTo>
                  <a:lnTo>
                    <a:pt x="0" y="566"/>
                  </a:lnTo>
                  <a:lnTo>
                    <a:pt x="1" y="557"/>
                  </a:lnTo>
                  <a:lnTo>
                    <a:pt x="2" y="562"/>
                  </a:lnTo>
                  <a:lnTo>
                    <a:pt x="3" y="557"/>
                  </a:lnTo>
                  <a:lnTo>
                    <a:pt x="4" y="559"/>
                  </a:lnTo>
                  <a:lnTo>
                    <a:pt x="5" y="551"/>
                  </a:lnTo>
                  <a:lnTo>
                    <a:pt x="6" y="562"/>
                  </a:lnTo>
                  <a:lnTo>
                    <a:pt x="7" y="575"/>
                  </a:lnTo>
                  <a:lnTo>
                    <a:pt x="7" y="564"/>
                  </a:lnTo>
                  <a:lnTo>
                    <a:pt x="8" y="538"/>
                  </a:lnTo>
                  <a:lnTo>
                    <a:pt x="9" y="528"/>
                  </a:lnTo>
                  <a:lnTo>
                    <a:pt x="10" y="532"/>
                  </a:lnTo>
                  <a:lnTo>
                    <a:pt x="11" y="526"/>
                  </a:lnTo>
                  <a:lnTo>
                    <a:pt x="12" y="519"/>
                  </a:lnTo>
                  <a:lnTo>
                    <a:pt x="13" y="508"/>
                  </a:lnTo>
                  <a:lnTo>
                    <a:pt x="14" y="540"/>
                  </a:lnTo>
                  <a:lnTo>
                    <a:pt x="14" y="521"/>
                  </a:lnTo>
                  <a:lnTo>
                    <a:pt x="15" y="492"/>
                  </a:lnTo>
                  <a:lnTo>
                    <a:pt x="16" y="498"/>
                  </a:lnTo>
                  <a:lnTo>
                    <a:pt x="17" y="464"/>
                  </a:lnTo>
                  <a:lnTo>
                    <a:pt x="18" y="458"/>
                  </a:lnTo>
                  <a:lnTo>
                    <a:pt x="19" y="434"/>
                  </a:lnTo>
                  <a:lnTo>
                    <a:pt x="20" y="460"/>
                  </a:lnTo>
                  <a:lnTo>
                    <a:pt x="21" y="398"/>
                  </a:lnTo>
                  <a:lnTo>
                    <a:pt x="22" y="404"/>
                  </a:lnTo>
                  <a:lnTo>
                    <a:pt x="22" y="424"/>
                  </a:lnTo>
                  <a:lnTo>
                    <a:pt x="23" y="394"/>
                  </a:lnTo>
                  <a:lnTo>
                    <a:pt x="24" y="424"/>
                  </a:lnTo>
                  <a:lnTo>
                    <a:pt x="25" y="406"/>
                  </a:lnTo>
                  <a:lnTo>
                    <a:pt x="26" y="387"/>
                  </a:lnTo>
                  <a:lnTo>
                    <a:pt x="27" y="353"/>
                  </a:lnTo>
                  <a:lnTo>
                    <a:pt x="28" y="396"/>
                  </a:lnTo>
                  <a:lnTo>
                    <a:pt x="29" y="381"/>
                  </a:lnTo>
                  <a:lnTo>
                    <a:pt x="29" y="330"/>
                  </a:lnTo>
                  <a:lnTo>
                    <a:pt x="30" y="345"/>
                  </a:lnTo>
                  <a:lnTo>
                    <a:pt x="31" y="345"/>
                  </a:lnTo>
                  <a:lnTo>
                    <a:pt x="32" y="355"/>
                  </a:lnTo>
                  <a:lnTo>
                    <a:pt x="33" y="275"/>
                  </a:lnTo>
                  <a:lnTo>
                    <a:pt x="34" y="251"/>
                  </a:lnTo>
                  <a:lnTo>
                    <a:pt x="35" y="321"/>
                  </a:lnTo>
                  <a:lnTo>
                    <a:pt x="36" y="243"/>
                  </a:lnTo>
                  <a:lnTo>
                    <a:pt x="37" y="249"/>
                  </a:lnTo>
                  <a:lnTo>
                    <a:pt x="37" y="270"/>
                  </a:lnTo>
                  <a:lnTo>
                    <a:pt x="38" y="126"/>
                  </a:lnTo>
                  <a:lnTo>
                    <a:pt x="39" y="185"/>
                  </a:lnTo>
                  <a:lnTo>
                    <a:pt x="40" y="172"/>
                  </a:lnTo>
                  <a:lnTo>
                    <a:pt x="41" y="175"/>
                  </a:lnTo>
                  <a:lnTo>
                    <a:pt x="42" y="158"/>
                  </a:lnTo>
                  <a:lnTo>
                    <a:pt x="43" y="138"/>
                  </a:lnTo>
                  <a:lnTo>
                    <a:pt x="44" y="226"/>
                  </a:lnTo>
                  <a:lnTo>
                    <a:pt x="45" y="104"/>
                  </a:lnTo>
                  <a:lnTo>
                    <a:pt x="45" y="138"/>
                  </a:lnTo>
                  <a:lnTo>
                    <a:pt x="46" y="153"/>
                  </a:lnTo>
                  <a:lnTo>
                    <a:pt x="47" y="147"/>
                  </a:lnTo>
                  <a:lnTo>
                    <a:pt x="48" y="141"/>
                  </a:lnTo>
                  <a:lnTo>
                    <a:pt x="49" y="141"/>
                  </a:lnTo>
                  <a:lnTo>
                    <a:pt x="50" y="136"/>
                  </a:lnTo>
                  <a:lnTo>
                    <a:pt x="51" y="64"/>
                  </a:lnTo>
                  <a:lnTo>
                    <a:pt x="52" y="104"/>
                  </a:lnTo>
                  <a:lnTo>
                    <a:pt x="53" y="56"/>
                  </a:lnTo>
                  <a:lnTo>
                    <a:pt x="53" y="107"/>
                  </a:lnTo>
                  <a:lnTo>
                    <a:pt x="54" y="111"/>
                  </a:lnTo>
                  <a:lnTo>
                    <a:pt x="55" y="128"/>
                  </a:lnTo>
                  <a:lnTo>
                    <a:pt x="56" y="0"/>
                  </a:lnTo>
                  <a:lnTo>
                    <a:pt x="57" y="98"/>
                  </a:lnTo>
                  <a:lnTo>
                    <a:pt x="58" y="87"/>
                  </a:lnTo>
                  <a:lnTo>
                    <a:pt x="59" y="117"/>
                  </a:lnTo>
                  <a:lnTo>
                    <a:pt x="60" y="128"/>
                  </a:lnTo>
                  <a:lnTo>
                    <a:pt x="61" y="158"/>
                  </a:lnTo>
                  <a:lnTo>
                    <a:pt x="62" y="106"/>
                  </a:lnTo>
                  <a:lnTo>
                    <a:pt x="62" y="98"/>
                  </a:lnTo>
                  <a:lnTo>
                    <a:pt x="63" y="113"/>
                  </a:lnTo>
                  <a:lnTo>
                    <a:pt x="64" y="100"/>
                  </a:lnTo>
                  <a:lnTo>
                    <a:pt x="65" y="138"/>
                  </a:lnTo>
                  <a:lnTo>
                    <a:pt x="66" y="113"/>
                  </a:lnTo>
                  <a:lnTo>
                    <a:pt x="67" y="160"/>
                  </a:lnTo>
                  <a:lnTo>
                    <a:pt x="68" y="145"/>
                  </a:lnTo>
                  <a:lnTo>
                    <a:pt x="69" y="98"/>
                  </a:lnTo>
                  <a:lnTo>
                    <a:pt x="70" y="181"/>
                  </a:lnTo>
                  <a:lnTo>
                    <a:pt x="70" y="221"/>
                  </a:lnTo>
                  <a:lnTo>
                    <a:pt x="71" y="238"/>
                  </a:lnTo>
                  <a:lnTo>
                    <a:pt x="72" y="243"/>
                  </a:lnTo>
                  <a:lnTo>
                    <a:pt x="73" y="240"/>
                  </a:lnTo>
                  <a:lnTo>
                    <a:pt x="74" y="264"/>
                  </a:lnTo>
                  <a:lnTo>
                    <a:pt x="75" y="298"/>
                  </a:lnTo>
                  <a:lnTo>
                    <a:pt x="76" y="309"/>
                  </a:lnTo>
                  <a:lnTo>
                    <a:pt x="77" y="307"/>
                  </a:lnTo>
                  <a:lnTo>
                    <a:pt x="78" y="285"/>
                  </a:lnTo>
                  <a:lnTo>
                    <a:pt x="79" y="315"/>
                  </a:lnTo>
                  <a:lnTo>
                    <a:pt x="80" y="392"/>
                  </a:lnTo>
                  <a:lnTo>
                    <a:pt x="80" y="292"/>
                  </a:lnTo>
                  <a:lnTo>
                    <a:pt x="81" y="430"/>
                  </a:lnTo>
                  <a:lnTo>
                    <a:pt x="82" y="406"/>
                  </a:lnTo>
                  <a:lnTo>
                    <a:pt x="83" y="402"/>
                  </a:lnTo>
                  <a:lnTo>
                    <a:pt x="84" y="436"/>
                  </a:lnTo>
                  <a:lnTo>
                    <a:pt x="85" y="453"/>
                  </a:lnTo>
                  <a:lnTo>
                    <a:pt x="86" y="445"/>
                  </a:lnTo>
                  <a:lnTo>
                    <a:pt x="87" y="466"/>
                  </a:lnTo>
                  <a:lnTo>
                    <a:pt x="88" y="460"/>
                  </a:lnTo>
                  <a:lnTo>
                    <a:pt x="89" y="487"/>
                  </a:lnTo>
                  <a:lnTo>
                    <a:pt x="89" y="491"/>
                  </a:lnTo>
                  <a:lnTo>
                    <a:pt x="90" y="472"/>
                  </a:lnTo>
                  <a:lnTo>
                    <a:pt x="91" y="519"/>
                  </a:lnTo>
                  <a:lnTo>
                    <a:pt x="92" y="487"/>
                  </a:lnTo>
                  <a:lnTo>
                    <a:pt x="93" y="509"/>
                  </a:lnTo>
                  <a:lnTo>
                    <a:pt x="94" y="523"/>
                  </a:lnTo>
                  <a:lnTo>
                    <a:pt x="95" y="528"/>
                  </a:lnTo>
                  <a:lnTo>
                    <a:pt x="96" y="525"/>
                  </a:lnTo>
                  <a:lnTo>
                    <a:pt x="97" y="515"/>
                  </a:lnTo>
                  <a:lnTo>
                    <a:pt x="98" y="549"/>
                  </a:lnTo>
                  <a:lnTo>
                    <a:pt x="99" y="494"/>
                  </a:lnTo>
                  <a:lnTo>
                    <a:pt x="99" y="517"/>
                  </a:lnTo>
                  <a:lnTo>
                    <a:pt x="100" y="551"/>
                  </a:lnTo>
                  <a:lnTo>
                    <a:pt x="101" y="509"/>
                  </a:lnTo>
                  <a:lnTo>
                    <a:pt x="102" y="540"/>
                  </a:lnTo>
                  <a:lnTo>
                    <a:pt x="103" y="532"/>
                  </a:lnTo>
                  <a:lnTo>
                    <a:pt x="104" y="532"/>
                  </a:lnTo>
                  <a:lnTo>
                    <a:pt x="105" y="538"/>
                  </a:lnTo>
                  <a:lnTo>
                    <a:pt x="106" y="540"/>
                  </a:lnTo>
                  <a:lnTo>
                    <a:pt x="107" y="538"/>
                  </a:lnTo>
                  <a:lnTo>
                    <a:pt x="108" y="543"/>
                  </a:lnTo>
                  <a:lnTo>
                    <a:pt x="109" y="570"/>
                  </a:lnTo>
                  <a:lnTo>
                    <a:pt x="109" y="562"/>
                  </a:lnTo>
                  <a:lnTo>
                    <a:pt x="110" y="560"/>
                  </a:lnTo>
                  <a:lnTo>
                    <a:pt x="111" y="545"/>
                  </a:lnTo>
                  <a:lnTo>
                    <a:pt x="112" y="542"/>
                  </a:lnTo>
                  <a:lnTo>
                    <a:pt x="113" y="540"/>
                  </a:lnTo>
                  <a:lnTo>
                    <a:pt x="114" y="542"/>
                  </a:lnTo>
                  <a:lnTo>
                    <a:pt x="115" y="547"/>
                  </a:lnTo>
                  <a:lnTo>
                    <a:pt x="116" y="551"/>
                  </a:lnTo>
                  <a:lnTo>
                    <a:pt x="117" y="553"/>
                  </a:lnTo>
                  <a:lnTo>
                    <a:pt x="118" y="542"/>
                  </a:lnTo>
                  <a:lnTo>
                    <a:pt x="119" y="540"/>
                  </a:lnTo>
                  <a:lnTo>
                    <a:pt x="120" y="562"/>
                  </a:lnTo>
                  <a:lnTo>
                    <a:pt x="120" y="566"/>
                  </a:lnTo>
                  <a:lnTo>
                    <a:pt x="121" y="559"/>
                  </a:lnTo>
                  <a:lnTo>
                    <a:pt x="122" y="572"/>
                  </a:lnTo>
                  <a:lnTo>
                    <a:pt x="123" y="542"/>
                  </a:lnTo>
                  <a:lnTo>
                    <a:pt x="124" y="555"/>
                  </a:lnTo>
                  <a:lnTo>
                    <a:pt x="125" y="575"/>
                  </a:lnTo>
                  <a:lnTo>
                    <a:pt x="126" y="545"/>
                  </a:lnTo>
                  <a:lnTo>
                    <a:pt x="127" y="553"/>
                  </a:lnTo>
                  <a:lnTo>
                    <a:pt x="128" y="545"/>
                  </a:lnTo>
                  <a:lnTo>
                    <a:pt x="129" y="564"/>
                  </a:lnTo>
                  <a:lnTo>
                    <a:pt x="130" y="555"/>
                  </a:lnTo>
                  <a:lnTo>
                    <a:pt x="131" y="575"/>
                  </a:lnTo>
                  <a:lnTo>
                    <a:pt x="131" y="557"/>
                  </a:lnTo>
                  <a:lnTo>
                    <a:pt x="132" y="566"/>
                  </a:lnTo>
                  <a:lnTo>
                    <a:pt x="133" y="555"/>
                  </a:lnTo>
                  <a:lnTo>
                    <a:pt x="134" y="564"/>
                  </a:lnTo>
                  <a:lnTo>
                    <a:pt x="135" y="547"/>
                  </a:lnTo>
                  <a:lnTo>
                    <a:pt x="136" y="574"/>
                  </a:lnTo>
                  <a:lnTo>
                    <a:pt x="137" y="566"/>
                  </a:lnTo>
                  <a:lnTo>
                    <a:pt x="138" y="568"/>
                  </a:lnTo>
                  <a:lnTo>
                    <a:pt x="139" y="538"/>
                  </a:lnTo>
                  <a:lnTo>
                    <a:pt x="140" y="551"/>
                  </a:lnTo>
                  <a:lnTo>
                    <a:pt x="141" y="557"/>
                  </a:lnTo>
                  <a:lnTo>
                    <a:pt x="142" y="560"/>
                  </a:lnTo>
                  <a:lnTo>
                    <a:pt x="143" y="547"/>
                  </a:lnTo>
                  <a:lnTo>
                    <a:pt x="143" y="549"/>
                  </a:lnTo>
                  <a:lnTo>
                    <a:pt x="144" y="549"/>
                  </a:lnTo>
                  <a:lnTo>
                    <a:pt x="145" y="564"/>
                  </a:lnTo>
                  <a:lnTo>
                    <a:pt x="146" y="543"/>
                  </a:lnTo>
                  <a:lnTo>
                    <a:pt x="147" y="570"/>
                  </a:lnTo>
                  <a:lnTo>
                    <a:pt x="148" y="543"/>
                  </a:lnTo>
                  <a:lnTo>
                    <a:pt x="149" y="545"/>
                  </a:lnTo>
                  <a:lnTo>
                    <a:pt x="150" y="555"/>
                  </a:lnTo>
                  <a:lnTo>
                    <a:pt x="151" y="538"/>
                  </a:lnTo>
                  <a:lnTo>
                    <a:pt x="152" y="545"/>
                  </a:lnTo>
                  <a:lnTo>
                    <a:pt x="153" y="549"/>
                  </a:lnTo>
                  <a:lnTo>
                    <a:pt x="154" y="542"/>
                  </a:lnTo>
                  <a:lnTo>
                    <a:pt x="155" y="549"/>
                  </a:lnTo>
                  <a:lnTo>
                    <a:pt x="156" y="581"/>
                  </a:lnTo>
                  <a:lnTo>
                    <a:pt x="156" y="555"/>
                  </a:lnTo>
                  <a:lnTo>
                    <a:pt x="157" y="551"/>
                  </a:lnTo>
                  <a:lnTo>
                    <a:pt x="158" y="551"/>
                  </a:lnTo>
                  <a:lnTo>
                    <a:pt x="159" y="543"/>
                  </a:lnTo>
                  <a:lnTo>
                    <a:pt x="160" y="532"/>
                  </a:lnTo>
                  <a:lnTo>
                    <a:pt x="161" y="536"/>
                  </a:lnTo>
                  <a:lnTo>
                    <a:pt x="162" y="528"/>
                  </a:lnTo>
                  <a:lnTo>
                    <a:pt x="163" y="555"/>
                  </a:lnTo>
                  <a:lnTo>
                    <a:pt x="164" y="509"/>
                  </a:lnTo>
                  <a:lnTo>
                    <a:pt x="165" y="564"/>
                  </a:lnTo>
                  <a:lnTo>
                    <a:pt x="166" y="528"/>
                  </a:lnTo>
                  <a:lnTo>
                    <a:pt x="167" y="542"/>
                  </a:lnTo>
                  <a:lnTo>
                    <a:pt x="168" y="538"/>
                  </a:lnTo>
                  <a:lnTo>
                    <a:pt x="169" y="553"/>
                  </a:lnTo>
                  <a:lnTo>
                    <a:pt x="169" y="525"/>
                  </a:lnTo>
                  <a:lnTo>
                    <a:pt x="170" y="557"/>
                  </a:lnTo>
                  <a:lnTo>
                    <a:pt x="171" y="566"/>
                  </a:lnTo>
                  <a:lnTo>
                    <a:pt x="172" y="534"/>
                  </a:lnTo>
                  <a:lnTo>
                    <a:pt x="173" y="568"/>
                  </a:lnTo>
                  <a:lnTo>
                    <a:pt x="174" y="543"/>
                  </a:lnTo>
                  <a:lnTo>
                    <a:pt x="175" y="532"/>
                  </a:lnTo>
                  <a:lnTo>
                    <a:pt x="176" y="545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32">
              <a:extLst>
                <a:ext uri="{FF2B5EF4-FFF2-40B4-BE49-F238E27FC236}">
                  <a16:creationId xmlns:a16="http://schemas.microsoft.com/office/drawing/2014/main" xmlns="" id="{0438EC2E-9831-430B-903B-B55412335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" y="2414"/>
              <a:ext cx="123" cy="303"/>
            </a:xfrm>
            <a:custGeom>
              <a:avLst/>
              <a:gdLst>
                <a:gd name="T0" fmla="*/ 3 w 189"/>
                <a:gd name="T1" fmla="*/ 393 h 468"/>
                <a:gd name="T2" fmla="*/ 7 w 189"/>
                <a:gd name="T3" fmla="*/ 425 h 468"/>
                <a:gd name="T4" fmla="*/ 10 w 189"/>
                <a:gd name="T5" fmla="*/ 421 h 468"/>
                <a:gd name="T6" fmla="*/ 14 w 189"/>
                <a:gd name="T7" fmla="*/ 435 h 468"/>
                <a:gd name="T8" fmla="*/ 18 w 189"/>
                <a:gd name="T9" fmla="*/ 414 h 468"/>
                <a:gd name="T10" fmla="*/ 22 w 189"/>
                <a:gd name="T11" fmla="*/ 435 h 468"/>
                <a:gd name="T12" fmla="*/ 25 w 189"/>
                <a:gd name="T13" fmla="*/ 433 h 468"/>
                <a:gd name="T14" fmla="*/ 29 w 189"/>
                <a:gd name="T15" fmla="*/ 438 h 468"/>
                <a:gd name="T16" fmla="*/ 33 w 189"/>
                <a:gd name="T17" fmla="*/ 423 h 468"/>
                <a:gd name="T18" fmla="*/ 37 w 189"/>
                <a:gd name="T19" fmla="*/ 433 h 468"/>
                <a:gd name="T20" fmla="*/ 41 w 189"/>
                <a:gd name="T21" fmla="*/ 442 h 468"/>
                <a:gd name="T22" fmla="*/ 45 w 189"/>
                <a:gd name="T23" fmla="*/ 448 h 468"/>
                <a:gd name="T24" fmla="*/ 49 w 189"/>
                <a:gd name="T25" fmla="*/ 423 h 468"/>
                <a:gd name="T26" fmla="*/ 53 w 189"/>
                <a:gd name="T27" fmla="*/ 442 h 468"/>
                <a:gd name="T28" fmla="*/ 57 w 189"/>
                <a:gd name="T29" fmla="*/ 442 h 468"/>
                <a:gd name="T30" fmla="*/ 61 w 189"/>
                <a:gd name="T31" fmla="*/ 459 h 468"/>
                <a:gd name="T32" fmla="*/ 64 w 189"/>
                <a:gd name="T33" fmla="*/ 451 h 468"/>
                <a:gd name="T34" fmla="*/ 68 w 189"/>
                <a:gd name="T35" fmla="*/ 440 h 468"/>
                <a:gd name="T36" fmla="*/ 72 w 189"/>
                <a:gd name="T37" fmla="*/ 442 h 468"/>
                <a:gd name="T38" fmla="*/ 76 w 189"/>
                <a:gd name="T39" fmla="*/ 391 h 468"/>
                <a:gd name="T40" fmla="*/ 80 w 189"/>
                <a:gd name="T41" fmla="*/ 384 h 468"/>
                <a:gd name="T42" fmla="*/ 84 w 189"/>
                <a:gd name="T43" fmla="*/ 336 h 468"/>
                <a:gd name="T44" fmla="*/ 88 w 189"/>
                <a:gd name="T45" fmla="*/ 280 h 468"/>
                <a:gd name="T46" fmla="*/ 92 w 189"/>
                <a:gd name="T47" fmla="*/ 244 h 468"/>
                <a:gd name="T48" fmla="*/ 96 w 189"/>
                <a:gd name="T49" fmla="*/ 197 h 468"/>
                <a:gd name="T50" fmla="*/ 100 w 189"/>
                <a:gd name="T51" fmla="*/ 146 h 468"/>
                <a:gd name="T52" fmla="*/ 104 w 189"/>
                <a:gd name="T53" fmla="*/ 82 h 468"/>
                <a:gd name="T54" fmla="*/ 108 w 189"/>
                <a:gd name="T55" fmla="*/ 106 h 468"/>
                <a:gd name="T56" fmla="*/ 112 w 189"/>
                <a:gd name="T57" fmla="*/ 76 h 468"/>
                <a:gd name="T58" fmla="*/ 116 w 189"/>
                <a:gd name="T59" fmla="*/ 72 h 468"/>
                <a:gd name="T60" fmla="*/ 119 w 189"/>
                <a:gd name="T61" fmla="*/ 31 h 468"/>
                <a:gd name="T62" fmla="*/ 123 w 189"/>
                <a:gd name="T63" fmla="*/ 46 h 468"/>
                <a:gd name="T64" fmla="*/ 127 w 189"/>
                <a:gd name="T65" fmla="*/ 87 h 468"/>
                <a:gd name="T66" fmla="*/ 131 w 189"/>
                <a:gd name="T67" fmla="*/ 166 h 468"/>
                <a:gd name="T68" fmla="*/ 135 w 189"/>
                <a:gd name="T69" fmla="*/ 214 h 468"/>
                <a:gd name="T70" fmla="*/ 139 w 189"/>
                <a:gd name="T71" fmla="*/ 187 h 468"/>
                <a:gd name="T72" fmla="*/ 143 w 189"/>
                <a:gd name="T73" fmla="*/ 227 h 468"/>
                <a:gd name="T74" fmla="*/ 147 w 189"/>
                <a:gd name="T75" fmla="*/ 268 h 468"/>
                <a:gd name="T76" fmla="*/ 151 w 189"/>
                <a:gd name="T77" fmla="*/ 285 h 468"/>
                <a:gd name="T78" fmla="*/ 155 w 189"/>
                <a:gd name="T79" fmla="*/ 306 h 468"/>
                <a:gd name="T80" fmla="*/ 159 w 189"/>
                <a:gd name="T81" fmla="*/ 357 h 468"/>
                <a:gd name="T82" fmla="*/ 163 w 189"/>
                <a:gd name="T83" fmla="*/ 355 h 468"/>
                <a:gd name="T84" fmla="*/ 167 w 189"/>
                <a:gd name="T85" fmla="*/ 389 h 468"/>
                <a:gd name="T86" fmla="*/ 171 w 189"/>
                <a:gd name="T87" fmla="*/ 359 h 468"/>
                <a:gd name="T88" fmla="*/ 175 w 189"/>
                <a:gd name="T89" fmla="*/ 384 h 468"/>
                <a:gd name="T90" fmla="*/ 179 w 189"/>
                <a:gd name="T91" fmla="*/ 399 h 468"/>
                <a:gd name="T92" fmla="*/ 183 w 189"/>
                <a:gd name="T93" fmla="*/ 382 h 468"/>
                <a:gd name="T94" fmla="*/ 187 w 189"/>
                <a:gd name="T95" fmla="*/ 419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9" h="468">
                  <a:moveTo>
                    <a:pt x="0" y="421"/>
                  </a:moveTo>
                  <a:lnTo>
                    <a:pt x="1" y="425"/>
                  </a:lnTo>
                  <a:lnTo>
                    <a:pt x="2" y="395"/>
                  </a:lnTo>
                  <a:lnTo>
                    <a:pt x="3" y="393"/>
                  </a:lnTo>
                  <a:lnTo>
                    <a:pt x="4" y="427"/>
                  </a:lnTo>
                  <a:lnTo>
                    <a:pt x="5" y="408"/>
                  </a:lnTo>
                  <a:lnTo>
                    <a:pt x="6" y="410"/>
                  </a:lnTo>
                  <a:lnTo>
                    <a:pt x="7" y="425"/>
                  </a:lnTo>
                  <a:lnTo>
                    <a:pt x="8" y="438"/>
                  </a:lnTo>
                  <a:lnTo>
                    <a:pt x="8" y="435"/>
                  </a:lnTo>
                  <a:lnTo>
                    <a:pt x="9" y="399"/>
                  </a:lnTo>
                  <a:lnTo>
                    <a:pt x="10" y="421"/>
                  </a:lnTo>
                  <a:lnTo>
                    <a:pt x="11" y="406"/>
                  </a:lnTo>
                  <a:lnTo>
                    <a:pt x="12" y="408"/>
                  </a:lnTo>
                  <a:lnTo>
                    <a:pt x="13" y="414"/>
                  </a:lnTo>
                  <a:lnTo>
                    <a:pt x="14" y="435"/>
                  </a:lnTo>
                  <a:lnTo>
                    <a:pt x="15" y="404"/>
                  </a:lnTo>
                  <a:lnTo>
                    <a:pt x="16" y="433"/>
                  </a:lnTo>
                  <a:lnTo>
                    <a:pt x="17" y="406"/>
                  </a:lnTo>
                  <a:lnTo>
                    <a:pt x="18" y="414"/>
                  </a:lnTo>
                  <a:lnTo>
                    <a:pt x="19" y="440"/>
                  </a:lnTo>
                  <a:lnTo>
                    <a:pt x="20" y="425"/>
                  </a:lnTo>
                  <a:lnTo>
                    <a:pt x="21" y="463"/>
                  </a:lnTo>
                  <a:lnTo>
                    <a:pt x="22" y="435"/>
                  </a:lnTo>
                  <a:lnTo>
                    <a:pt x="23" y="427"/>
                  </a:lnTo>
                  <a:lnTo>
                    <a:pt x="24" y="442"/>
                  </a:lnTo>
                  <a:lnTo>
                    <a:pt x="24" y="433"/>
                  </a:lnTo>
                  <a:lnTo>
                    <a:pt x="25" y="433"/>
                  </a:lnTo>
                  <a:lnTo>
                    <a:pt x="26" y="444"/>
                  </a:lnTo>
                  <a:lnTo>
                    <a:pt x="27" y="419"/>
                  </a:lnTo>
                  <a:lnTo>
                    <a:pt x="28" y="433"/>
                  </a:lnTo>
                  <a:lnTo>
                    <a:pt x="29" y="438"/>
                  </a:lnTo>
                  <a:lnTo>
                    <a:pt x="30" y="446"/>
                  </a:lnTo>
                  <a:lnTo>
                    <a:pt x="31" y="450"/>
                  </a:lnTo>
                  <a:lnTo>
                    <a:pt x="32" y="446"/>
                  </a:lnTo>
                  <a:lnTo>
                    <a:pt x="33" y="423"/>
                  </a:lnTo>
                  <a:lnTo>
                    <a:pt x="34" y="448"/>
                  </a:lnTo>
                  <a:lnTo>
                    <a:pt x="35" y="433"/>
                  </a:lnTo>
                  <a:lnTo>
                    <a:pt x="36" y="436"/>
                  </a:lnTo>
                  <a:lnTo>
                    <a:pt x="37" y="433"/>
                  </a:lnTo>
                  <a:lnTo>
                    <a:pt x="38" y="446"/>
                  </a:lnTo>
                  <a:lnTo>
                    <a:pt x="39" y="448"/>
                  </a:lnTo>
                  <a:lnTo>
                    <a:pt x="40" y="446"/>
                  </a:lnTo>
                  <a:lnTo>
                    <a:pt x="41" y="442"/>
                  </a:lnTo>
                  <a:lnTo>
                    <a:pt x="42" y="418"/>
                  </a:lnTo>
                  <a:lnTo>
                    <a:pt x="43" y="418"/>
                  </a:lnTo>
                  <a:lnTo>
                    <a:pt x="44" y="436"/>
                  </a:lnTo>
                  <a:lnTo>
                    <a:pt x="45" y="448"/>
                  </a:lnTo>
                  <a:lnTo>
                    <a:pt x="46" y="463"/>
                  </a:lnTo>
                  <a:lnTo>
                    <a:pt x="47" y="423"/>
                  </a:lnTo>
                  <a:lnTo>
                    <a:pt x="48" y="457"/>
                  </a:lnTo>
                  <a:lnTo>
                    <a:pt x="49" y="423"/>
                  </a:lnTo>
                  <a:lnTo>
                    <a:pt x="50" y="446"/>
                  </a:lnTo>
                  <a:lnTo>
                    <a:pt x="51" y="450"/>
                  </a:lnTo>
                  <a:lnTo>
                    <a:pt x="52" y="436"/>
                  </a:lnTo>
                  <a:lnTo>
                    <a:pt x="53" y="442"/>
                  </a:lnTo>
                  <a:lnTo>
                    <a:pt x="54" y="427"/>
                  </a:lnTo>
                  <a:lnTo>
                    <a:pt x="55" y="442"/>
                  </a:lnTo>
                  <a:lnTo>
                    <a:pt x="56" y="427"/>
                  </a:lnTo>
                  <a:lnTo>
                    <a:pt x="57" y="442"/>
                  </a:lnTo>
                  <a:lnTo>
                    <a:pt x="58" y="431"/>
                  </a:lnTo>
                  <a:lnTo>
                    <a:pt x="59" y="444"/>
                  </a:lnTo>
                  <a:lnTo>
                    <a:pt x="60" y="468"/>
                  </a:lnTo>
                  <a:lnTo>
                    <a:pt x="61" y="459"/>
                  </a:lnTo>
                  <a:lnTo>
                    <a:pt x="62" y="425"/>
                  </a:lnTo>
                  <a:lnTo>
                    <a:pt x="62" y="438"/>
                  </a:lnTo>
                  <a:lnTo>
                    <a:pt x="63" y="446"/>
                  </a:lnTo>
                  <a:lnTo>
                    <a:pt x="64" y="451"/>
                  </a:lnTo>
                  <a:lnTo>
                    <a:pt x="65" y="450"/>
                  </a:lnTo>
                  <a:lnTo>
                    <a:pt x="66" y="444"/>
                  </a:lnTo>
                  <a:lnTo>
                    <a:pt x="67" y="431"/>
                  </a:lnTo>
                  <a:lnTo>
                    <a:pt x="68" y="440"/>
                  </a:lnTo>
                  <a:lnTo>
                    <a:pt x="69" y="429"/>
                  </a:lnTo>
                  <a:lnTo>
                    <a:pt x="70" y="444"/>
                  </a:lnTo>
                  <a:lnTo>
                    <a:pt x="71" y="453"/>
                  </a:lnTo>
                  <a:lnTo>
                    <a:pt x="72" y="442"/>
                  </a:lnTo>
                  <a:lnTo>
                    <a:pt x="73" y="423"/>
                  </a:lnTo>
                  <a:lnTo>
                    <a:pt x="74" y="408"/>
                  </a:lnTo>
                  <a:lnTo>
                    <a:pt x="75" y="395"/>
                  </a:lnTo>
                  <a:lnTo>
                    <a:pt x="76" y="391"/>
                  </a:lnTo>
                  <a:lnTo>
                    <a:pt x="77" y="395"/>
                  </a:lnTo>
                  <a:lnTo>
                    <a:pt x="78" y="374"/>
                  </a:lnTo>
                  <a:lnTo>
                    <a:pt x="79" y="406"/>
                  </a:lnTo>
                  <a:lnTo>
                    <a:pt x="80" y="384"/>
                  </a:lnTo>
                  <a:lnTo>
                    <a:pt x="81" y="363"/>
                  </a:lnTo>
                  <a:lnTo>
                    <a:pt x="82" y="340"/>
                  </a:lnTo>
                  <a:lnTo>
                    <a:pt x="83" y="363"/>
                  </a:lnTo>
                  <a:lnTo>
                    <a:pt x="84" y="336"/>
                  </a:lnTo>
                  <a:lnTo>
                    <a:pt x="85" y="299"/>
                  </a:lnTo>
                  <a:lnTo>
                    <a:pt x="86" y="321"/>
                  </a:lnTo>
                  <a:lnTo>
                    <a:pt x="87" y="289"/>
                  </a:lnTo>
                  <a:lnTo>
                    <a:pt x="88" y="280"/>
                  </a:lnTo>
                  <a:lnTo>
                    <a:pt x="89" y="274"/>
                  </a:lnTo>
                  <a:lnTo>
                    <a:pt x="90" y="274"/>
                  </a:lnTo>
                  <a:lnTo>
                    <a:pt x="91" y="257"/>
                  </a:lnTo>
                  <a:lnTo>
                    <a:pt x="92" y="244"/>
                  </a:lnTo>
                  <a:lnTo>
                    <a:pt x="93" y="189"/>
                  </a:lnTo>
                  <a:lnTo>
                    <a:pt x="94" y="250"/>
                  </a:lnTo>
                  <a:lnTo>
                    <a:pt x="95" y="221"/>
                  </a:lnTo>
                  <a:lnTo>
                    <a:pt x="96" y="197"/>
                  </a:lnTo>
                  <a:lnTo>
                    <a:pt x="97" y="210"/>
                  </a:lnTo>
                  <a:lnTo>
                    <a:pt x="98" y="166"/>
                  </a:lnTo>
                  <a:lnTo>
                    <a:pt x="99" y="176"/>
                  </a:lnTo>
                  <a:lnTo>
                    <a:pt x="100" y="146"/>
                  </a:lnTo>
                  <a:lnTo>
                    <a:pt x="101" y="182"/>
                  </a:lnTo>
                  <a:lnTo>
                    <a:pt x="102" y="93"/>
                  </a:lnTo>
                  <a:lnTo>
                    <a:pt x="103" y="116"/>
                  </a:lnTo>
                  <a:lnTo>
                    <a:pt x="104" y="82"/>
                  </a:lnTo>
                  <a:lnTo>
                    <a:pt x="105" y="131"/>
                  </a:lnTo>
                  <a:lnTo>
                    <a:pt x="106" y="78"/>
                  </a:lnTo>
                  <a:lnTo>
                    <a:pt x="107" y="65"/>
                  </a:lnTo>
                  <a:lnTo>
                    <a:pt x="108" y="106"/>
                  </a:lnTo>
                  <a:lnTo>
                    <a:pt x="109" y="42"/>
                  </a:lnTo>
                  <a:lnTo>
                    <a:pt x="110" y="78"/>
                  </a:lnTo>
                  <a:lnTo>
                    <a:pt x="111" y="0"/>
                  </a:lnTo>
                  <a:lnTo>
                    <a:pt x="112" y="76"/>
                  </a:lnTo>
                  <a:lnTo>
                    <a:pt x="113" y="100"/>
                  </a:lnTo>
                  <a:lnTo>
                    <a:pt x="114" y="46"/>
                  </a:lnTo>
                  <a:lnTo>
                    <a:pt x="115" y="49"/>
                  </a:lnTo>
                  <a:lnTo>
                    <a:pt x="116" y="72"/>
                  </a:lnTo>
                  <a:lnTo>
                    <a:pt x="117" y="70"/>
                  </a:lnTo>
                  <a:lnTo>
                    <a:pt x="118" y="8"/>
                  </a:lnTo>
                  <a:lnTo>
                    <a:pt x="118" y="74"/>
                  </a:lnTo>
                  <a:lnTo>
                    <a:pt x="119" y="31"/>
                  </a:lnTo>
                  <a:lnTo>
                    <a:pt x="120" y="80"/>
                  </a:lnTo>
                  <a:lnTo>
                    <a:pt x="121" y="53"/>
                  </a:lnTo>
                  <a:lnTo>
                    <a:pt x="122" y="29"/>
                  </a:lnTo>
                  <a:lnTo>
                    <a:pt x="123" y="46"/>
                  </a:lnTo>
                  <a:lnTo>
                    <a:pt x="124" y="31"/>
                  </a:lnTo>
                  <a:lnTo>
                    <a:pt x="125" y="68"/>
                  </a:lnTo>
                  <a:lnTo>
                    <a:pt x="126" y="85"/>
                  </a:lnTo>
                  <a:lnTo>
                    <a:pt x="127" y="87"/>
                  </a:lnTo>
                  <a:lnTo>
                    <a:pt x="128" y="110"/>
                  </a:lnTo>
                  <a:lnTo>
                    <a:pt x="129" y="112"/>
                  </a:lnTo>
                  <a:lnTo>
                    <a:pt x="130" y="63"/>
                  </a:lnTo>
                  <a:lnTo>
                    <a:pt x="131" y="166"/>
                  </a:lnTo>
                  <a:lnTo>
                    <a:pt x="132" y="153"/>
                  </a:lnTo>
                  <a:lnTo>
                    <a:pt x="133" y="212"/>
                  </a:lnTo>
                  <a:lnTo>
                    <a:pt x="134" y="200"/>
                  </a:lnTo>
                  <a:lnTo>
                    <a:pt x="135" y="214"/>
                  </a:lnTo>
                  <a:lnTo>
                    <a:pt x="136" y="229"/>
                  </a:lnTo>
                  <a:lnTo>
                    <a:pt x="137" y="189"/>
                  </a:lnTo>
                  <a:lnTo>
                    <a:pt x="138" y="170"/>
                  </a:lnTo>
                  <a:lnTo>
                    <a:pt x="139" y="187"/>
                  </a:lnTo>
                  <a:lnTo>
                    <a:pt x="140" y="191"/>
                  </a:lnTo>
                  <a:lnTo>
                    <a:pt x="141" y="265"/>
                  </a:lnTo>
                  <a:lnTo>
                    <a:pt x="142" y="233"/>
                  </a:lnTo>
                  <a:lnTo>
                    <a:pt x="143" y="227"/>
                  </a:lnTo>
                  <a:lnTo>
                    <a:pt x="144" y="231"/>
                  </a:lnTo>
                  <a:lnTo>
                    <a:pt x="145" y="219"/>
                  </a:lnTo>
                  <a:lnTo>
                    <a:pt x="146" y="263"/>
                  </a:lnTo>
                  <a:lnTo>
                    <a:pt x="147" y="268"/>
                  </a:lnTo>
                  <a:lnTo>
                    <a:pt x="148" y="257"/>
                  </a:lnTo>
                  <a:lnTo>
                    <a:pt x="149" y="299"/>
                  </a:lnTo>
                  <a:lnTo>
                    <a:pt x="150" y="261"/>
                  </a:lnTo>
                  <a:lnTo>
                    <a:pt x="151" y="285"/>
                  </a:lnTo>
                  <a:lnTo>
                    <a:pt x="152" y="295"/>
                  </a:lnTo>
                  <a:lnTo>
                    <a:pt x="153" y="327"/>
                  </a:lnTo>
                  <a:lnTo>
                    <a:pt x="154" y="265"/>
                  </a:lnTo>
                  <a:lnTo>
                    <a:pt x="155" y="306"/>
                  </a:lnTo>
                  <a:lnTo>
                    <a:pt x="156" y="316"/>
                  </a:lnTo>
                  <a:lnTo>
                    <a:pt x="157" y="316"/>
                  </a:lnTo>
                  <a:lnTo>
                    <a:pt x="158" y="327"/>
                  </a:lnTo>
                  <a:lnTo>
                    <a:pt x="159" y="357"/>
                  </a:lnTo>
                  <a:lnTo>
                    <a:pt x="160" y="344"/>
                  </a:lnTo>
                  <a:lnTo>
                    <a:pt x="161" y="293"/>
                  </a:lnTo>
                  <a:lnTo>
                    <a:pt x="162" y="348"/>
                  </a:lnTo>
                  <a:lnTo>
                    <a:pt x="163" y="355"/>
                  </a:lnTo>
                  <a:lnTo>
                    <a:pt x="164" y="346"/>
                  </a:lnTo>
                  <a:lnTo>
                    <a:pt x="165" y="365"/>
                  </a:lnTo>
                  <a:lnTo>
                    <a:pt x="166" y="340"/>
                  </a:lnTo>
                  <a:lnTo>
                    <a:pt x="167" y="389"/>
                  </a:lnTo>
                  <a:lnTo>
                    <a:pt x="168" y="353"/>
                  </a:lnTo>
                  <a:lnTo>
                    <a:pt x="169" y="382"/>
                  </a:lnTo>
                  <a:lnTo>
                    <a:pt x="170" y="342"/>
                  </a:lnTo>
                  <a:lnTo>
                    <a:pt x="171" y="359"/>
                  </a:lnTo>
                  <a:lnTo>
                    <a:pt x="172" y="361"/>
                  </a:lnTo>
                  <a:lnTo>
                    <a:pt x="173" y="385"/>
                  </a:lnTo>
                  <a:lnTo>
                    <a:pt x="174" y="361"/>
                  </a:lnTo>
                  <a:lnTo>
                    <a:pt x="175" y="384"/>
                  </a:lnTo>
                  <a:lnTo>
                    <a:pt x="176" y="380"/>
                  </a:lnTo>
                  <a:lnTo>
                    <a:pt x="177" y="372"/>
                  </a:lnTo>
                  <a:lnTo>
                    <a:pt x="178" y="395"/>
                  </a:lnTo>
                  <a:lnTo>
                    <a:pt x="179" y="399"/>
                  </a:lnTo>
                  <a:lnTo>
                    <a:pt x="180" y="374"/>
                  </a:lnTo>
                  <a:lnTo>
                    <a:pt x="181" y="395"/>
                  </a:lnTo>
                  <a:lnTo>
                    <a:pt x="182" y="370"/>
                  </a:lnTo>
                  <a:lnTo>
                    <a:pt x="183" y="382"/>
                  </a:lnTo>
                  <a:lnTo>
                    <a:pt x="184" y="404"/>
                  </a:lnTo>
                  <a:lnTo>
                    <a:pt x="185" y="416"/>
                  </a:lnTo>
                  <a:lnTo>
                    <a:pt x="186" y="387"/>
                  </a:lnTo>
                  <a:lnTo>
                    <a:pt x="187" y="419"/>
                  </a:lnTo>
                  <a:lnTo>
                    <a:pt x="188" y="402"/>
                  </a:lnTo>
                  <a:lnTo>
                    <a:pt x="189" y="414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33">
              <a:extLst>
                <a:ext uri="{FF2B5EF4-FFF2-40B4-BE49-F238E27FC236}">
                  <a16:creationId xmlns:a16="http://schemas.microsoft.com/office/drawing/2014/main" xmlns="" id="{BC1E48EA-CCBF-4ABD-950A-3C69652FD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" y="2473"/>
              <a:ext cx="130" cy="231"/>
            </a:xfrm>
            <a:custGeom>
              <a:avLst/>
              <a:gdLst>
                <a:gd name="T0" fmla="*/ 2 w 200"/>
                <a:gd name="T1" fmla="*/ 304 h 357"/>
                <a:gd name="T2" fmla="*/ 6 w 200"/>
                <a:gd name="T3" fmla="*/ 304 h 357"/>
                <a:gd name="T4" fmla="*/ 10 w 200"/>
                <a:gd name="T5" fmla="*/ 345 h 357"/>
                <a:gd name="T6" fmla="*/ 14 w 200"/>
                <a:gd name="T7" fmla="*/ 338 h 357"/>
                <a:gd name="T8" fmla="*/ 19 w 200"/>
                <a:gd name="T9" fmla="*/ 347 h 357"/>
                <a:gd name="T10" fmla="*/ 23 w 200"/>
                <a:gd name="T11" fmla="*/ 310 h 357"/>
                <a:gd name="T12" fmla="*/ 27 w 200"/>
                <a:gd name="T13" fmla="*/ 334 h 357"/>
                <a:gd name="T14" fmla="*/ 31 w 200"/>
                <a:gd name="T15" fmla="*/ 332 h 357"/>
                <a:gd name="T16" fmla="*/ 35 w 200"/>
                <a:gd name="T17" fmla="*/ 353 h 357"/>
                <a:gd name="T18" fmla="*/ 39 w 200"/>
                <a:gd name="T19" fmla="*/ 319 h 357"/>
                <a:gd name="T20" fmla="*/ 43 w 200"/>
                <a:gd name="T21" fmla="*/ 349 h 357"/>
                <a:gd name="T22" fmla="*/ 47 w 200"/>
                <a:gd name="T23" fmla="*/ 313 h 357"/>
                <a:gd name="T24" fmla="*/ 51 w 200"/>
                <a:gd name="T25" fmla="*/ 327 h 357"/>
                <a:gd name="T26" fmla="*/ 55 w 200"/>
                <a:gd name="T27" fmla="*/ 310 h 357"/>
                <a:gd name="T28" fmla="*/ 59 w 200"/>
                <a:gd name="T29" fmla="*/ 249 h 357"/>
                <a:gd name="T30" fmla="*/ 63 w 200"/>
                <a:gd name="T31" fmla="*/ 245 h 357"/>
                <a:gd name="T32" fmla="*/ 67 w 200"/>
                <a:gd name="T33" fmla="*/ 181 h 357"/>
                <a:gd name="T34" fmla="*/ 71 w 200"/>
                <a:gd name="T35" fmla="*/ 174 h 357"/>
                <a:gd name="T36" fmla="*/ 75 w 200"/>
                <a:gd name="T37" fmla="*/ 151 h 357"/>
                <a:gd name="T38" fmla="*/ 79 w 200"/>
                <a:gd name="T39" fmla="*/ 187 h 357"/>
                <a:gd name="T40" fmla="*/ 83 w 200"/>
                <a:gd name="T41" fmla="*/ 245 h 357"/>
                <a:gd name="T42" fmla="*/ 87 w 200"/>
                <a:gd name="T43" fmla="*/ 253 h 357"/>
                <a:gd name="T44" fmla="*/ 92 w 200"/>
                <a:gd name="T45" fmla="*/ 315 h 357"/>
                <a:gd name="T46" fmla="*/ 96 w 200"/>
                <a:gd name="T47" fmla="*/ 300 h 357"/>
                <a:gd name="T48" fmla="*/ 100 w 200"/>
                <a:gd name="T49" fmla="*/ 325 h 357"/>
                <a:gd name="T50" fmla="*/ 104 w 200"/>
                <a:gd name="T51" fmla="*/ 323 h 357"/>
                <a:gd name="T52" fmla="*/ 108 w 200"/>
                <a:gd name="T53" fmla="*/ 327 h 357"/>
                <a:gd name="T54" fmla="*/ 112 w 200"/>
                <a:gd name="T55" fmla="*/ 313 h 357"/>
                <a:gd name="T56" fmla="*/ 116 w 200"/>
                <a:gd name="T57" fmla="*/ 355 h 357"/>
                <a:gd name="T58" fmla="*/ 120 w 200"/>
                <a:gd name="T59" fmla="*/ 319 h 357"/>
                <a:gd name="T60" fmla="*/ 125 w 200"/>
                <a:gd name="T61" fmla="*/ 327 h 357"/>
                <a:gd name="T62" fmla="*/ 129 w 200"/>
                <a:gd name="T63" fmla="*/ 270 h 357"/>
                <a:gd name="T64" fmla="*/ 133 w 200"/>
                <a:gd name="T65" fmla="*/ 262 h 357"/>
                <a:gd name="T66" fmla="*/ 137 w 200"/>
                <a:gd name="T67" fmla="*/ 243 h 357"/>
                <a:gd name="T68" fmla="*/ 141 w 200"/>
                <a:gd name="T69" fmla="*/ 196 h 357"/>
                <a:gd name="T70" fmla="*/ 145 w 200"/>
                <a:gd name="T71" fmla="*/ 198 h 357"/>
                <a:gd name="T72" fmla="*/ 150 w 200"/>
                <a:gd name="T73" fmla="*/ 147 h 357"/>
                <a:gd name="T74" fmla="*/ 154 w 200"/>
                <a:gd name="T75" fmla="*/ 66 h 357"/>
                <a:gd name="T76" fmla="*/ 158 w 200"/>
                <a:gd name="T77" fmla="*/ 92 h 357"/>
                <a:gd name="T78" fmla="*/ 162 w 200"/>
                <a:gd name="T79" fmla="*/ 51 h 357"/>
                <a:gd name="T80" fmla="*/ 166 w 200"/>
                <a:gd name="T81" fmla="*/ 59 h 357"/>
                <a:gd name="T82" fmla="*/ 170 w 200"/>
                <a:gd name="T83" fmla="*/ 23 h 357"/>
                <a:gd name="T84" fmla="*/ 175 w 200"/>
                <a:gd name="T85" fmla="*/ 60 h 357"/>
                <a:gd name="T86" fmla="*/ 179 w 200"/>
                <a:gd name="T87" fmla="*/ 62 h 357"/>
                <a:gd name="T88" fmla="*/ 183 w 200"/>
                <a:gd name="T89" fmla="*/ 62 h 357"/>
                <a:gd name="T90" fmla="*/ 187 w 200"/>
                <a:gd name="T91" fmla="*/ 89 h 357"/>
                <a:gd name="T92" fmla="*/ 192 w 200"/>
                <a:gd name="T93" fmla="*/ 121 h 357"/>
                <a:gd name="T94" fmla="*/ 196 w 200"/>
                <a:gd name="T95" fmla="*/ 164 h 357"/>
                <a:gd name="T96" fmla="*/ 200 w 200"/>
                <a:gd name="T97" fmla="*/ 149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0" h="357">
                  <a:moveTo>
                    <a:pt x="0" y="323"/>
                  </a:moveTo>
                  <a:lnTo>
                    <a:pt x="0" y="311"/>
                  </a:lnTo>
                  <a:lnTo>
                    <a:pt x="1" y="327"/>
                  </a:lnTo>
                  <a:lnTo>
                    <a:pt x="2" y="304"/>
                  </a:lnTo>
                  <a:lnTo>
                    <a:pt x="3" y="338"/>
                  </a:lnTo>
                  <a:lnTo>
                    <a:pt x="4" y="328"/>
                  </a:lnTo>
                  <a:lnTo>
                    <a:pt x="5" y="294"/>
                  </a:lnTo>
                  <a:lnTo>
                    <a:pt x="6" y="304"/>
                  </a:lnTo>
                  <a:lnTo>
                    <a:pt x="7" y="300"/>
                  </a:lnTo>
                  <a:lnTo>
                    <a:pt x="8" y="323"/>
                  </a:lnTo>
                  <a:lnTo>
                    <a:pt x="9" y="347"/>
                  </a:lnTo>
                  <a:lnTo>
                    <a:pt x="10" y="345"/>
                  </a:lnTo>
                  <a:lnTo>
                    <a:pt x="11" y="330"/>
                  </a:lnTo>
                  <a:lnTo>
                    <a:pt x="12" y="328"/>
                  </a:lnTo>
                  <a:lnTo>
                    <a:pt x="13" y="319"/>
                  </a:lnTo>
                  <a:lnTo>
                    <a:pt x="14" y="338"/>
                  </a:lnTo>
                  <a:lnTo>
                    <a:pt x="15" y="323"/>
                  </a:lnTo>
                  <a:lnTo>
                    <a:pt x="17" y="336"/>
                  </a:lnTo>
                  <a:lnTo>
                    <a:pt x="18" y="336"/>
                  </a:lnTo>
                  <a:lnTo>
                    <a:pt x="19" y="347"/>
                  </a:lnTo>
                  <a:lnTo>
                    <a:pt x="20" y="315"/>
                  </a:lnTo>
                  <a:lnTo>
                    <a:pt x="21" y="344"/>
                  </a:lnTo>
                  <a:lnTo>
                    <a:pt x="22" y="344"/>
                  </a:lnTo>
                  <a:lnTo>
                    <a:pt x="23" y="310"/>
                  </a:lnTo>
                  <a:lnTo>
                    <a:pt x="24" y="328"/>
                  </a:lnTo>
                  <a:lnTo>
                    <a:pt x="25" y="338"/>
                  </a:lnTo>
                  <a:lnTo>
                    <a:pt x="26" y="332"/>
                  </a:lnTo>
                  <a:lnTo>
                    <a:pt x="27" y="334"/>
                  </a:lnTo>
                  <a:lnTo>
                    <a:pt x="28" y="342"/>
                  </a:lnTo>
                  <a:lnTo>
                    <a:pt x="29" y="306"/>
                  </a:lnTo>
                  <a:lnTo>
                    <a:pt x="30" y="344"/>
                  </a:lnTo>
                  <a:lnTo>
                    <a:pt x="31" y="332"/>
                  </a:lnTo>
                  <a:lnTo>
                    <a:pt x="32" y="355"/>
                  </a:lnTo>
                  <a:lnTo>
                    <a:pt x="33" y="336"/>
                  </a:lnTo>
                  <a:lnTo>
                    <a:pt x="34" y="334"/>
                  </a:lnTo>
                  <a:lnTo>
                    <a:pt x="35" y="353"/>
                  </a:lnTo>
                  <a:lnTo>
                    <a:pt x="36" y="342"/>
                  </a:lnTo>
                  <a:lnTo>
                    <a:pt x="37" y="336"/>
                  </a:lnTo>
                  <a:lnTo>
                    <a:pt x="38" y="340"/>
                  </a:lnTo>
                  <a:lnTo>
                    <a:pt x="39" y="319"/>
                  </a:lnTo>
                  <a:lnTo>
                    <a:pt x="40" y="327"/>
                  </a:lnTo>
                  <a:lnTo>
                    <a:pt x="41" y="349"/>
                  </a:lnTo>
                  <a:lnTo>
                    <a:pt x="42" y="349"/>
                  </a:lnTo>
                  <a:lnTo>
                    <a:pt x="43" y="349"/>
                  </a:lnTo>
                  <a:lnTo>
                    <a:pt x="44" y="317"/>
                  </a:lnTo>
                  <a:lnTo>
                    <a:pt x="45" y="357"/>
                  </a:lnTo>
                  <a:lnTo>
                    <a:pt x="46" y="306"/>
                  </a:lnTo>
                  <a:lnTo>
                    <a:pt x="47" y="313"/>
                  </a:lnTo>
                  <a:lnTo>
                    <a:pt x="48" y="327"/>
                  </a:lnTo>
                  <a:lnTo>
                    <a:pt x="49" y="313"/>
                  </a:lnTo>
                  <a:lnTo>
                    <a:pt x="50" y="342"/>
                  </a:lnTo>
                  <a:lnTo>
                    <a:pt x="51" y="327"/>
                  </a:lnTo>
                  <a:lnTo>
                    <a:pt x="52" y="310"/>
                  </a:lnTo>
                  <a:lnTo>
                    <a:pt x="53" y="317"/>
                  </a:lnTo>
                  <a:lnTo>
                    <a:pt x="54" y="293"/>
                  </a:lnTo>
                  <a:lnTo>
                    <a:pt x="55" y="310"/>
                  </a:lnTo>
                  <a:lnTo>
                    <a:pt x="56" y="291"/>
                  </a:lnTo>
                  <a:lnTo>
                    <a:pt x="57" y="291"/>
                  </a:lnTo>
                  <a:lnTo>
                    <a:pt x="58" y="285"/>
                  </a:lnTo>
                  <a:lnTo>
                    <a:pt x="59" y="249"/>
                  </a:lnTo>
                  <a:lnTo>
                    <a:pt x="60" y="253"/>
                  </a:lnTo>
                  <a:lnTo>
                    <a:pt x="61" y="208"/>
                  </a:lnTo>
                  <a:lnTo>
                    <a:pt x="62" y="260"/>
                  </a:lnTo>
                  <a:lnTo>
                    <a:pt x="63" y="245"/>
                  </a:lnTo>
                  <a:lnTo>
                    <a:pt x="64" y="230"/>
                  </a:lnTo>
                  <a:lnTo>
                    <a:pt x="65" y="209"/>
                  </a:lnTo>
                  <a:lnTo>
                    <a:pt x="66" y="228"/>
                  </a:lnTo>
                  <a:lnTo>
                    <a:pt x="67" y="181"/>
                  </a:lnTo>
                  <a:lnTo>
                    <a:pt x="68" y="149"/>
                  </a:lnTo>
                  <a:lnTo>
                    <a:pt x="69" y="108"/>
                  </a:lnTo>
                  <a:lnTo>
                    <a:pt x="70" y="187"/>
                  </a:lnTo>
                  <a:lnTo>
                    <a:pt x="71" y="174"/>
                  </a:lnTo>
                  <a:lnTo>
                    <a:pt x="72" y="179"/>
                  </a:lnTo>
                  <a:lnTo>
                    <a:pt x="73" y="155"/>
                  </a:lnTo>
                  <a:lnTo>
                    <a:pt x="74" y="117"/>
                  </a:lnTo>
                  <a:lnTo>
                    <a:pt x="75" y="151"/>
                  </a:lnTo>
                  <a:lnTo>
                    <a:pt x="76" y="172"/>
                  </a:lnTo>
                  <a:lnTo>
                    <a:pt x="77" y="177"/>
                  </a:lnTo>
                  <a:lnTo>
                    <a:pt x="78" y="189"/>
                  </a:lnTo>
                  <a:lnTo>
                    <a:pt x="79" y="187"/>
                  </a:lnTo>
                  <a:lnTo>
                    <a:pt x="80" y="217"/>
                  </a:lnTo>
                  <a:lnTo>
                    <a:pt x="81" y="200"/>
                  </a:lnTo>
                  <a:lnTo>
                    <a:pt x="82" y="251"/>
                  </a:lnTo>
                  <a:lnTo>
                    <a:pt x="83" y="245"/>
                  </a:lnTo>
                  <a:lnTo>
                    <a:pt x="84" y="242"/>
                  </a:lnTo>
                  <a:lnTo>
                    <a:pt x="85" y="279"/>
                  </a:lnTo>
                  <a:lnTo>
                    <a:pt x="86" y="272"/>
                  </a:lnTo>
                  <a:lnTo>
                    <a:pt x="87" y="253"/>
                  </a:lnTo>
                  <a:lnTo>
                    <a:pt x="88" y="253"/>
                  </a:lnTo>
                  <a:lnTo>
                    <a:pt x="90" y="300"/>
                  </a:lnTo>
                  <a:lnTo>
                    <a:pt x="91" y="300"/>
                  </a:lnTo>
                  <a:lnTo>
                    <a:pt x="92" y="315"/>
                  </a:lnTo>
                  <a:lnTo>
                    <a:pt x="93" y="323"/>
                  </a:lnTo>
                  <a:lnTo>
                    <a:pt x="94" y="283"/>
                  </a:lnTo>
                  <a:lnTo>
                    <a:pt x="95" y="304"/>
                  </a:lnTo>
                  <a:lnTo>
                    <a:pt x="96" y="300"/>
                  </a:lnTo>
                  <a:lnTo>
                    <a:pt x="97" y="308"/>
                  </a:lnTo>
                  <a:lnTo>
                    <a:pt x="98" y="317"/>
                  </a:lnTo>
                  <a:lnTo>
                    <a:pt x="99" y="313"/>
                  </a:lnTo>
                  <a:lnTo>
                    <a:pt x="100" y="325"/>
                  </a:lnTo>
                  <a:lnTo>
                    <a:pt x="101" y="334"/>
                  </a:lnTo>
                  <a:lnTo>
                    <a:pt x="102" y="321"/>
                  </a:lnTo>
                  <a:lnTo>
                    <a:pt x="103" y="317"/>
                  </a:lnTo>
                  <a:lnTo>
                    <a:pt x="104" y="323"/>
                  </a:lnTo>
                  <a:lnTo>
                    <a:pt x="105" y="330"/>
                  </a:lnTo>
                  <a:lnTo>
                    <a:pt x="106" y="332"/>
                  </a:lnTo>
                  <a:lnTo>
                    <a:pt x="107" y="340"/>
                  </a:lnTo>
                  <a:lnTo>
                    <a:pt x="108" y="327"/>
                  </a:lnTo>
                  <a:lnTo>
                    <a:pt x="109" y="317"/>
                  </a:lnTo>
                  <a:lnTo>
                    <a:pt x="110" y="334"/>
                  </a:lnTo>
                  <a:lnTo>
                    <a:pt x="111" y="347"/>
                  </a:lnTo>
                  <a:lnTo>
                    <a:pt x="112" y="313"/>
                  </a:lnTo>
                  <a:lnTo>
                    <a:pt x="113" y="336"/>
                  </a:lnTo>
                  <a:lnTo>
                    <a:pt x="114" y="332"/>
                  </a:lnTo>
                  <a:lnTo>
                    <a:pt x="115" y="328"/>
                  </a:lnTo>
                  <a:lnTo>
                    <a:pt x="116" y="355"/>
                  </a:lnTo>
                  <a:lnTo>
                    <a:pt x="117" y="347"/>
                  </a:lnTo>
                  <a:lnTo>
                    <a:pt x="118" y="321"/>
                  </a:lnTo>
                  <a:lnTo>
                    <a:pt x="119" y="325"/>
                  </a:lnTo>
                  <a:lnTo>
                    <a:pt x="120" y="319"/>
                  </a:lnTo>
                  <a:lnTo>
                    <a:pt x="121" y="328"/>
                  </a:lnTo>
                  <a:lnTo>
                    <a:pt x="123" y="298"/>
                  </a:lnTo>
                  <a:lnTo>
                    <a:pt x="124" y="287"/>
                  </a:lnTo>
                  <a:lnTo>
                    <a:pt x="125" y="327"/>
                  </a:lnTo>
                  <a:lnTo>
                    <a:pt x="126" y="311"/>
                  </a:lnTo>
                  <a:lnTo>
                    <a:pt x="127" y="304"/>
                  </a:lnTo>
                  <a:lnTo>
                    <a:pt x="128" y="311"/>
                  </a:lnTo>
                  <a:lnTo>
                    <a:pt x="129" y="270"/>
                  </a:lnTo>
                  <a:lnTo>
                    <a:pt x="130" y="277"/>
                  </a:lnTo>
                  <a:lnTo>
                    <a:pt x="131" y="311"/>
                  </a:lnTo>
                  <a:lnTo>
                    <a:pt x="132" y="293"/>
                  </a:lnTo>
                  <a:lnTo>
                    <a:pt x="133" y="262"/>
                  </a:lnTo>
                  <a:lnTo>
                    <a:pt x="134" y="281"/>
                  </a:lnTo>
                  <a:lnTo>
                    <a:pt x="135" y="279"/>
                  </a:lnTo>
                  <a:lnTo>
                    <a:pt x="136" y="243"/>
                  </a:lnTo>
                  <a:lnTo>
                    <a:pt x="137" y="243"/>
                  </a:lnTo>
                  <a:lnTo>
                    <a:pt x="138" y="221"/>
                  </a:lnTo>
                  <a:lnTo>
                    <a:pt x="139" y="226"/>
                  </a:lnTo>
                  <a:lnTo>
                    <a:pt x="140" y="219"/>
                  </a:lnTo>
                  <a:lnTo>
                    <a:pt x="141" y="196"/>
                  </a:lnTo>
                  <a:lnTo>
                    <a:pt x="142" y="219"/>
                  </a:lnTo>
                  <a:lnTo>
                    <a:pt x="143" y="193"/>
                  </a:lnTo>
                  <a:lnTo>
                    <a:pt x="144" y="215"/>
                  </a:lnTo>
                  <a:lnTo>
                    <a:pt x="145" y="198"/>
                  </a:lnTo>
                  <a:lnTo>
                    <a:pt x="146" y="155"/>
                  </a:lnTo>
                  <a:lnTo>
                    <a:pt x="147" y="189"/>
                  </a:lnTo>
                  <a:lnTo>
                    <a:pt x="148" y="117"/>
                  </a:lnTo>
                  <a:lnTo>
                    <a:pt x="150" y="147"/>
                  </a:lnTo>
                  <a:lnTo>
                    <a:pt x="151" y="149"/>
                  </a:lnTo>
                  <a:lnTo>
                    <a:pt x="152" y="185"/>
                  </a:lnTo>
                  <a:lnTo>
                    <a:pt x="153" y="108"/>
                  </a:lnTo>
                  <a:lnTo>
                    <a:pt x="154" y="66"/>
                  </a:lnTo>
                  <a:lnTo>
                    <a:pt x="155" y="77"/>
                  </a:lnTo>
                  <a:lnTo>
                    <a:pt x="156" y="87"/>
                  </a:lnTo>
                  <a:lnTo>
                    <a:pt x="157" y="42"/>
                  </a:lnTo>
                  <a:lnTo>
                    <a:pt x="158" y="92"/>
                  </a:lnTo>
                  <a:lnTo>
                    <a:pt x="159" y="42"/>
                  </a:lnTo>
                  <a:lnTo>
                    <a:pt x="160" y="21"/>
                  </a:lnTo>
                  <a:lnTo>
                    <a:pt x="161" y="66"/>
                  </a:lnTo>
                  <a:lnTo>
                    <a:pt x="162" y="51"/>
                  </a:lnTo>
                  <a:lnTo>
                    <a:pt x="163" y="60"/>
                  </a:lnTo>
                  <a:lnTo>
                    <a:pt x="164" y="30"/>
                  </a:lnTo>
                  <a:lnTo>
                    <a:pt x="165" y="32"/>
                  </a:lnTo>
                  <a:lnTo>
                    <a:pt x="166" y="59"/>
                  </a:lnTo>
                  <a:lnTo>
                    <a:pt x="167" y="59"/>
                  </a:lnTo>
                  <a:lnTo>
                    <a:pt x="168" y="11"/>
                  </a:lnTo>
                  <a:lnTo>
                    <a:pt x="169" y="13"/>
                  </a:lnTo>
                  <a:lnTo>
                    <a:pt x="170" y="23"/>
                  </a:lnTo>
                  <a:lnTo>
                    <a:pt x="172" y="8"/>
                  </a:lnTo>
                  <a:lnTo>
                    <a:pt x="173" y="11"/>
                  </a:lnTo>
                  <a:lnTo>
                    <a:pt x="174" y="74"/>
                  </a:lnTo>
                  <a:lnTo>
                    <a:pt x="175" y="60"/>
                  </a:lnTo>
                  <a:lnTo>
                    <a:pt x="176" y="9"/>
                  </a:lnTo>
                  <a:lnTo>
                    <a:pt x="177" y="0"/>
                  </a:lnTo>
                  <a:lnTo>
                    <a:pt x="178" y="25"/>
                  </a:lnTo>
                  <a:lnTo>
                    <a:pt x="179" y="62"/>
                  </a:lnTo>
                  <a:lnTo>
                    <a:pt x="180" y="47"/>
                  </a:lnTo>
                  <a:lnTo>
                    <a:pt x="181" y="25"/>
                  </a:lnTo>
                  <a:lnTo>
                    <a:pt x="182" y="85"/>
                  </a:lnTo>
                  <a:lnTo>
                    <a:pt x="183" y="62"/>
                  </a:lnTo>
                  <a:lnTo>
                    <a:pt x="184" y="59"/>
                  </a:lnTo>
                  <a:lnTo>
                    <a:pt x="185" y="83"/>
                  </a:lnTo>
                  <a:lnTo>
                    <a:pt x="186" y="70"/>
                  </a:lnTo>
                  <a:lnTo>
                    <a:pt x="187" y="89"/>
                  </a:lnTo>
                  <a:lnTo>
                    <a:pt x="188" y="89"/>
                  </a:lnTo>
                  <a:lnTo>
                    <a:pt x="189" y="89"/>
                  </a:lnTo>
                  <a:lnTo>
                    <a:pt x="190" y="74"/>
                  </a:lnTo>
                  <a:lnTo>
                    <a:pt x="192" y="121"/>
                  </a:lnTo>
                  <a:lnTo>
                    <a:pt x="193" y="96"/>
                  </a:lnTo>
                  <a:lnTo>
                    <a:pt x="194" y="183"/>
                  </a:lnTo>
                  <a:lnTo>
                    <a:pt x="195" y="147"/>
                  </a:lnTo>
                  <a:lnTo>
                    <a:pt x="196" y="164"/>
                  </a:lnTo>
                  <a:lnTo>
                    <a:pt x="197" y="104"/>
                  </a:lnTo>
                  <a:lnTo>
                    <a:pt x="198" y="162"/>
                  </a:lnTo>
                  <a:lnTo>
                    <a:pt x="199" y="138"/>
                  </a:lnTo>
                  <a:lnTo>
                    <a:pt x="200" y="149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34">
              <a:extLst>
                <a:ext uri="{FF2B5EF4-FFF2-40B4-BE49-F238E27FC236}">
                  <a16:creationId xmlns:a16="http://schemas.microsoft.com/office/drawing/2014/main" xmlns="" id="{08D1595D-7540-414A-9260-E4B02C0EE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0" y="1952"/>
              <a:ext cx="138" cy="761"/>
            </a:xfrm>
            <a:custGeom>
              <a:avLst/>
              <a:gdLst>
                <a:gd name="T0" fmla="*/ 3 w 213"/>
                <a:gd name="T1" fmla="*/ 938 h 1172"/>
                <a:gd name="T2" fmla="*/ 7 w 213"/>
                <a:gd name="T3" fmla="*/ 1028 h 1172"/>
                <a:gd name="T4" fmla="*/ 12 w 213"/>
                <a:gd name="T5" fmla="*/ 1045 h 1172"/>
                <a:gd name="T6" fmla="*/ 16 w 213"/>
                <a:gd name="T7" fmla="*/ 1055 h 1172"/>
                <a:gd name="T8" fmla="*/ 20 w 213"/>
                <a:gd name="T9" fmla="*/ 1061 h 1172"/>
                <a:gd name="T10" fmla="*/ 24 w 213"/>
                <a:gd name="T11" fmla="*/ 1098 h 1172"/>
                <a:gd name="T12" fmla="*/ 29 w 213"/>
                <a:gd name="T13" fmla="*/ 1098 h 1172"/>
                <a:gd name="T14" fmla="*/ 33 w 213"/>
                <a:gd name="T15" fmla="*/ 1121 h 1172"/>
                <a:gd name="T16" fmla="*/ 37 w 213"/>
                <a:gd name="T17" fmla="*/ 1132 h 1172"/>
                <a:gd name="T18" fmla="*/ 42 w 213"/>
                <a:gd name="T19" fmla="*/ 1093 h 1172"/>
                <a:gd name="T20" fmla="*/ 46 w 213"/>
                <a:gd name="T21" fmla="*/ 1142 h 1172"/>
                <a:gd name="T22" fmla="*/ 50 w 213"/>
                <a:gd name="T23" fmla="*/ 1132 h 1172"/>
                <a:gd name="T24" fmla="*/ 54 w 213"/>
                <a:gd name="T25" fmla="*/ 1147 h 1172"/>
                <a:gd name="T26" fmla="*/ 59 w 213"/>
                <a:gd name="T27" fmla="*/ 1144 h 1172"/>
                <a:gd name="T28" fmla="*/ 63 w 213"/>
                <a:gd name="T29" fmla="*/ 1125 h 1172"/>
                <a:gd name="T30" fmla="*/ 67 w 213"/>
                <a:gd name="T31" fmla="*/ 1129 h 1172"/>
                <a:gd name="T32" fmla="*/ 72 w 213"/>
                <a:gd name="T33" fmla="*/ 1140 h 1172"/>
                <a:gd name="T34" fmla="*/ 76 w 213"/>
                <a:gd name="T35" fmla="*/ 1130 h 1172"/>
                <a:gd name="T36" fmla="*/ 80 w 213"/>
                <a:gd name="T37" fmla="*/ 1146 h 1172"/>
                <a:gd name="T38" fmla="*/ 85 w 213"/>
                <a:gd name="T39" fmla="*/ 1138 h 1172"/>
                <a:gd name="T40" fmla="*/ 89 w 213"/>
                <a:gd name="T41" fmla="*/ 1127 h 1172"/>
                <a:gd name="T42" fmla="*/ 93 w 213"/>
                <a:gd name="T43" fmla="*/ 1134 h 1172"/>
                <a:gd name="T44" fmla="*/ 98 w 213"/>
                <a:gd name="T45" fmla="*/ 1125 h 1172"/>
                <a:gd name="T46" fmla="*/ 102 w 213"/>
                <a:gd name="T47" fmla="*/ 1062 h 1172"/>
                <a:gd name="T48" fmla="*/ 106 w 213"/>
                <a:gd name="T49" fmla="*/ 953 h 1172"/>
                <a:gd name="T50" fmla="*/ 111 w 213"/>
                <a:gd name="T51" fmla="*/ 838 h 1172"/>
                <a:gd name="T52" fmla="*/ 115 w 213"/>
                <a:gd name="T53" fmla="*/ 760 h 1172"/>
                <a:gd name="T54" fmla="*/ 120 w 213"/>
                <a:gd name="T55" fmla="*/ 576 h 1172"/>
                <a:gd name="T56" fmla="*/ 124 w 213"/>
                <a:gd name="T57" fmla="*/ 562 h 1172"/>
                <a:gd name="T58" fmla="*/ 128 w 213"/>
                <a:gd name="T59" fmla="*/ 207 h 1172"/>
                <a:gd name="T60" fmla="*/ 133 w 213"/>
                <a:gd name="T61" fmla="*/ 72 h 1172"/>
                <a:gd name="T62" fmla="*/ 137 w 213"/>
                <a:gd name="T63" fmla="*/ 43 h 1172"/>
                <a:gd name="T64" fmla="*/ 141 w 213"/>
                <a:gd name="T65" fmla="*/ 224 h 1172"/>
                <a:gd name="T66" fmla="*/ 146 w 213"/>
                <a:gd name="T67" fmla="*/ 302 h 1172"/>
                <a:gd name="T68" fmla="*/ 150 w 213"/>
                <a:gd name="T69" fmla="*/ 647 h 1172"/>
                <a:gd name="T70" fmla="*/ 155 w 213"/>
                <a:gd name="T71" fmla="*/ 853 h 1172"/>
                <a:gd name="T72" fmla="*/ 159 w 213"/>
                <a:gd name="T73" fmla="*/ 995 h 1172"/>
                <a:gd name="T74" fmla="*/ 164 w 213"/>
                <a:gd name="T75" fmla="*/ 1076 h 1172"/>
                <a:gd name="T76" fmla="*/ 168 w 213"/>
                <a:gd name="T77" fmla="*/ 1108 h 1172"/>
                <a:gd name="T78" fmla="*/ 172 w 213"/>
                <a:gd name="T79" fmla="*/ 1100 h 1172"/>
                <a:gd name="T80" fmla="*/ 177 w 213"/>
                <a:gd name="T81" fmla="*/ 1047 h 1172"/>
                <a:gd name="T82" fmla="*/ 181 w 213"/>
                <a:gd name="T83" fmla="*/ 1062 h 1172"/>
                <a:gd name="T84" fmla="*/ 186 w 213"/>
                <a:gd name="T85" fmla="*/ 1047 h 1172"/>
                <a:gd name="T86" fmla="*/ 190 w 213"/>
                <a:gd name="T87" fmla="*/ 1040 h 1172"/>
                <a:gd name="T88" fmla="*/ 195 w 213"/>
                <a:gd name="T89" fmla="*/ 991 h 1172"/>
                <a:gd name="T90" fmla="*/ 199 w 213"/>
                <a:gd name="T91" fmla="*/ 968 h 1172"/>
                <a:gd name="T92" fmla="*/ 204 w 213"/>
                <a:gd name="T93" fmla="*/ 921 h 1172"/>
                <a:gd name="T94" fmla="*/ 208 w 213"/>
                <a:gd name="T95" fmla="*/ 955 h 1172"/>
                <a:gd name="T96" fmla="*/ 213 w 213"/>
                <a:gd name="T97" fmla="*/ 961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3" h="1172">
                  <a:moveTo>
                    <a:pt x="0" y="951"/>
                  </a:moveTo>
                  <a:lnTo>
                    <a:pt x="1" y="996"/>
                  </a:lnTo>
                  <a:lnTo>
                    <a:pt x="2" y="961"/>
                  </a:lnTo>
                  <a:lnTo>
                    <a:pt x="3" y="938"/>
                  </a:lnTo>
                  <a:lnTo>
                    <a:pt x="4" y="1008"/>
                  </a:lnTo>
                  <a:lnTo>
                    <a:pt x="5" y="1036"/>
                  </a:lnTo>
                  <a:lnTo>
                    <a:pt x="6" y="1004"/>
                  </a:lnTo>
                  <a:lnTo>
                    <a:pt x="7" y="1028"/>
                  </a:lnTo>
                  <a:lnTo>
                    <a:pt x="8" y="1032"/>
                  </a:lnTo>
                  <a:lnTo>
                    <a:pt x="10" y="1032"/>
                  </a:lnTo>
                  <a:lnTo>
                    <a:pt x="11" y="1072"/>
                  </a:lnTo>
                  <a:lnTo>
                    <a:pt x="12" y="1045"/>
                  </a:lnTo>
                  <a:lnTo>
                    <a:pt x="13" y="1051"/>
                  </a:lnTo>
                  <a:lnTo>
                    <a:pt x="14" y="1042"/>
                  </a:lnTo>
                  <a:lnTo>
                    <a:pt x="15" y="1081"/>
                  </a:lnTo>
                  <a:lnTo>
                    <a:pt x="16" y="1055"/>
                  </a:lnTo>
                  <a:lnTo>
                    <a:pt x="17" y="1074"/>
                  </a:lnTo>
                  <a:lnTo>
                    <a:pt x="18" y="1076"/>
                  </a:lnTo>
                  <a:lnTo>
                    <a:pt x="19" y="1083"/>
                  </a:lnTo>
                  <a:lnTo>
                    <a:pt x="20" y="1061"/>
                  </a:lnTo>
                  <a:lnTo>
                    <a:pt x="21" y="1081"/>
                  </a:lnTo>
                  <a:lnTo>
                    <a:pt x="22" y="1100"/>
                  </a:lnTo>
                  <a:lnTo>
                    <a:pt x="23" y="1106"/>
                  </a:lnTo>
                  <a:lnTo>
                    <a:pt x="24" y="1098"/>
                  </a:lnTo>
                  <a:lnTo>
                    <a:pt x="26" y="1108"/>
                  </a:lnTo>
                  <a:lnTo>
                    <a:pt x="27" y="1091"/>
                  </a:lnTo>
                  <a:lnTo>
                    <a:pt x="28" y="1100"/>
                  </a:lnTo>
                  <a:lnTo>
                    <a:pt x="29" y="1098"/>
                  </a:lnTo>
                  <a:lnTo>
                    <a:pt x="30" y="1106"/>
                  </a:lnTo>
                  <a:lnTo>
                    <a:pt x="31" y="1113"/>
                  </a:lnTo>
                  <a:lnTo>
                    <a:pt x="32" y="1106"/>
                  </a:lnTo>
                  <a:lnTo>
                    <a:pt x="33" y="1121"/>
                  </a:lnTo>
                  <a:lnTo>
                    <a:pt x="34" y="1115"/>
                  </a:lnTo>
                  <a:lnTo>
                    <a:pt x="35" y="1140"/>
                  </a:lnTo>
                  <a:lnTo>
                    <a:pt x="36" y="1132"/>
                  </a:lnTo>
                  <a:lnTo>
                    <a:pt x="37" y="1132"/>
                  </a:lnTo>
                  <a:lnTo>
                    <a:pt x="38" y="1138"/>
                  </a:lnTo>
                  <a:lnTo>
                    <a:pt x="39" y="1144"/>
                  </a:lnTo>
                  <a:lnTo>
                    <a:pt x="40" y="1096"/>
                  </a:lnTo>
                  <a:lnTo>
                    <a:pt x="42" y="1093"/>
                  </a:lnTo>
                  <a:lnTo>
                    <a:pt x="43" y="1138"/>
                  </a:lnTo>
                  <a:lnTo>
                    <a:pt x="44" y="1110"/>
                  </a:lnTo>
                  <a:lnTo>
                    <a:pt x="45" y="1132"/>
                  </a:lnTo>
                  <a:lnTo>
                    <a:pt x="46" y="1142"/>
                  </a:lnTo>
                  <a:lnTo>
                    <a:pt x="47" y="1146"/>
                  </a:lnTo>
                  <a:lnTo>
                    <a:pt x="48" y="1134"/>
                  </a:lnTo>
                  <a:lnTo>
                    <a:pt x="49" y="1130"/>
                  </a:lnTo>
                  <a:lnTo>
                    <a:pt x="50" y="1132"/>
                  </a:lnTo>
                  <a:lnTo>
                    <a:pt x="51" y="1136"/>
                  </a:lnTo>
                  <a:lnTo>
                    <a:pt x="52" y="1134"/>
                  </a:lnTo>
                  <a:lnTo>
                    <a:pt x="53" y="1146"/>
                  </a:lnTo>
                  <a:lnTo>
                    <a:pt x="54" y="1147"/>
                  </a:lnTo>
                  <a:lnTo>
                    <a:pt x="56" y="1159"/>
                  </a:lnTo>
                  <a:lnTo>
                    <a:pt x="57" y="1140"/>
                  </a:lnTo>
                  <a:lnTo>
                    <a:pt x="58" y="1147"/>
                  </a:lnTo>
                  <a:lnTo>
                    <a:pt x="59" y="1144"/>
                  </a:lnTo>
                  <a:lnTo>
                    <a:pt x="60" y="1151"/>
                  </a:lnTo>
                  <a:lnTo>
                    <a:pt x="61" y="1153"/>
                  </a:lnTo>
                  <a:lnTo>
                    <a:pt x="62" y="1147"/>
                  </a:lnTo>
                  <a:lnTo>
                    <a:pt x="63" y="1125"/>
                  </a:lnTo>
                  <a:lnTo>
                    <a:pt x="64" y="1164"/>
                  </a:lnTo>
                  <a:lnTo>
                    <a:pt x="65" y="1147"/>
                  </a:lnTo>
                  <a:lnTo>
                    <a:pt x="66" y="1132"/>
                  </a:lnTo>
                  <a:lnTo>
                    <a:pt x="67" y="1129"/>
                  </a:lnTo>
                  <a:lnTo>
                    <a:pt x="68" y="1142"/>
                  </a:lnTo>
                  <a:lnTo>
                    <a:pt x="70" y="1119"/>
                  </a:lnTo>
                  <a:lnTo>
                    <a:pt x="71" y="1123"/>
                  </a:lnTo>
                  <a:lnTo>
                    <a:pt x="72" y="1140"/>
                  </a:lnTo>
                  <a:lnTo>
                    <a:pt x="73" y="1140"/>
                  </a:lnTo>
                  <a:lnTo>
                    <a:pt x="74" y="1146"/>
                  </a:lnTo>
                  <a:lnTo>
                    <a:pt x="75" y="1144"/>
                  </a:lnTo>
                  <a:lnTo>
                    <a:pt x="76" y="1130"/>
                  </a:lnTo>
                  <a:lnTo>
                    <a:pt x="77" y="1142"/>
                  </a:lnTo>
                  <a:lnTo>
                    <a:pt x="78" y="1153"/>
                  </a:lnTo>
                  <a:lnTo>
                    <a:pt x="79" y="1138"/>
                  </a:lnTo>
                  <a:lnTo>
                    <a:pt x="80" y="1146"/>
                  </a:lnTo>
                  <a:lnTo>
                    <a:pt x="81" y="1172"/>
                  </a:lnTo>
                  <a:lnTo>
                    <a:pt x="82" y="1140"/>
                  </a:lnTo>
                  <a:lnTo>
                    <a:pt x="84" y="1138"/>
                  </a:lnTo>
                  <a:lnTo>
                    <a:pt x="85" y="1138"/>
                  </a:lnTo>
                  <a:lnTo>
                    <a:pt x="86" y="1142"/>
                  </a:lnTo>
                  <a:lnTo>
                    <a:pt x="87" y="1136"/>
                  </a:lnTo>
                  <a:lnTo>
                    <a:pt x="88" y="1159"/>
                  </a:lnTo>
                  <a:lnTo>
                    <a:pt x="89" y="1127"/>
                  </a:lnTo>
                  <a:lnTo>
                    <a:pt x="90" y="1164"/>
                  </a:lnTo>
                  <a:lnTo>
                    <a:pt x="91" y="1149"/>
                  </a:lnTo>
                  <a:lnTo>
                    <a:pt x="92" y="1129"/>
                  </a:lnTo>
                  <a:lnTo>
                    <a:pt x="93" y="1134"/>
                  </a:lnTo>
                  <a:lnTo>
                    <a:pt x="94" y="1117"/>
                  </a:lnTo>
                  <a:lnTo>
                    <a:pt x="96" y="1130"/>
                  </a:lnTo>
                  <a:lnTo>
                    <a:pt x="97" y="1132"/>
                  </a:lnTo>
                  <a:lnTo>
                    <a:pt x="98" y="1125"/>
                  </a:lnTo>
                  <a:lnTo>
                    <a:pt x="99" y="1127"/>
                  </a:lnTo>
                  <a:lnTo>
                    <a:pt x="100" y="1085"/>
                  </a:lnTo>
                  <a:lnTo>
                    <a:pt x="101" y="1079"/>
                  </a:lnTo>
                  <a:lnTo>
                    <a:pt x="102" y="1062"/>
                  </a:lnTo>
                  <a:lnTo>
                    <a:pt x="103" y="1081"/>
                  </a:lnTo>
                  <a:lnTo>
                    <a:pt x="104" y="1044"/>
                  </a:lnTo>
                  <a:lnTo>
                    <a:pt x="105" y="1011"/>
                  </a:lnTo>
                  <a:lnTo>
                    <a:pt x="106" y="953"/>
                  </a:lnTo>
                  <a:lnTo>
                    <a:pt x="107" y="989"/>
                  </a:lnTo>
                  <a:lnTo>
                    <a:pt x="109" y="876"/>
                  </a:lnTo>
                  <a:lnTo>
                    <a:pt x="110" y="847"/>
                  </a:lnTo>
                  <a:lnTo>
                    <a:pt x="111" y="838"/>
                  </a:lnTo>
                  <a:lnTo>
                    <a:pt x="112" y="838"/>
                  </a:lnTo>
                  <a:lnTo>
                    <a:pt x="113" y="759"/>
                  </a:lnTo>
                  <a:lnTo>
                    <a:pt x="114" y="668"/>
                  </a:lnTo>
                  <a:lnTo>
                    <a:pt x="115" y="760"/>
                  </a:lnTo>
                  <a:lnTo>
                    <a:pt x="116" y="723"/>
                  </a:lnTo>
                  <a:lnTo>
                    <a:pt x="117" y="685"/>
                  </a:lnTo>
                  <a:lnTo>
                    <a:pt x="118" y="679"/>
                  </a:lnTo>
                  <a:lnTo>
                    <a:pt x="120" y="576"/>
                  </a:lnTo>
                  <a:lnTo>
                    <a:pt x="121" y="628"/>
                  </a:lnTo>
                  <a:lnTo>
                    <a:pt x="122" y="485"/>
                  </a:lnTo>
                  <a:lnTo>
                    <a:pt x="123" y="506"/>
                  </a:lnTo>
                  <a:lnTo>
                    <a:pt x="124" y="562"/>
                  </a:lnTo>
                  <a:lnTo>
                    <a:pt x="125" y="432"/>
                  </a:lnTo>
                  <a:lnTo>
                    <a:pt x="126" y="411"/>
                  </a:lnTo>
                  <a:lnTo>
                    <a:pt x="127" y="396"/>
                  </a:lnTo>
                  <a:lnTo>
                    <a:pt x="128" y="207"/>
                  </a:lnTo>
                  <a:lnTo>
                    <a:pt x="129" y="232"/>
                  </a:lnTo>
                  <a:lnTo>
                    <a:pt x="130" y="228"/>
                  </a:lnTo>
                  <a:lnTo>
                    <a:pt x="132" y="96"/>
                  </a:lnTo>
                  <a:lnTo>
                    <a:pt x="133" y="72"/>
                  </a:lnTo>
                  <a:lnTo>
                    <a:pt x="134" y="70"/>
                  </a:lnTo>
                  <a:lnTo>
                    <a:pt x="135" y="56"/>
                  </a:lnTo>
                  <a:lnTo>
                    <a:pt x="136" y="6"/>
                  </a:lnTo>
                  <a:lnTo>
                    <a:pt x="137" y="43"/>
                  </a:lnTo>
                  <a:lnTo>
                    <a:pt x="138" y="0"/>
                  </a:lnTo>
                  <a:lnTo>
                    <a:pt x="139" y="72"/>
                  </a:lnTo>
                  <a:lnTo>
                    <a:pt x="140" y="89"/>
                  </a:lnTo>
                  <a:lnTo>
                    <a:pt x="141" y="224"/>
                  </a:lnTo>
                  <a:lnTo>
                    <a:pt x="143" y="162"/>
                  </a:lnTo>
                  <a:lnTo>
                    <a:pt x="144" y="126"/>
                  </a:lnTo>
                  <a:lnTo>
                    <a:pt x="145" y="351"/>
                  </a:lnTo>
                  <a:lnTo>
                    <a:pt x="146" y="302"/>
                  </a:lnTo>
                  <a:lnTo>
                    <a:pt x="147" y="434"/>
                  </a:lnTo>
                  <a:lnTo>
                    <a:pt x="148" y="502"/>
                  </a:lnTo>
                  <a:lnTo>
                    <a:pt x="149" y="585"/>
                  </a:lnTo>
                  <a:lnTo>
                    <a:pt x="150" y="647"/>
                  </a:lnTo>
                  <a:lnTo>
                    <a:pt x="151" y="762"/>
                  </a:lnTo>
                  <a:lnTo>
                    <a:pt x="152" y="827"/>
                  </a:lnTo>
                  <a:lnTo>
                    <a:pt x="154" y="830"/>
                  </a:lnTo>
                  <a:lnTo>
                    <a:pt x="155" y="853"/>
                  </a:lnTo>
                  <a:lnTo>
                    <a:pt x="156" y="911"/>
                  </a:lnTo>
                  <a:lnTo>
                    <a:pt x="157" y="940"/>
                  </a:lnTo>
                  <a:lnTo>
                    <a:pt x="158" y="968"/>
                  </a:lnTo>
                  <a:lnTo>
                    <a:pt x="159" y="995"/>
                  </a:lnTo>
                  <a:lnTo>
                    <a:pt x="160" y="1010"/>
                  </a:lnTo>
                  <a:lnTo>
                    <a:pt x="161" y="1055"/>
                  </a:lnTo>
                  <a:lnTo>
                    <a:pt x="162" y="1044"/>
                  </a:lnTo>
                  <a:lnTo>
                    <a:pt x="164" y="1076"/>
                  </a:lnTo>
                  <a:lnTo>
                    <a:pt x="165" y="1074"/>
                  </a:lnTo>
                  <a:lnTo>
                    <a:pt x="166" y="1087"/>
                  </a:lnTo>
                  <a:lnTo>
                    <a:pt x="167" y="1081"/>
                  </a:lnTo>
                  <a:lnTo>
                    <a:pt x="168" y="1108"/>
                  </a:lnTo>
                  <a:lnTo>
                    <a:pt x="169" y="1104"/>
                  </a:lnTo>
                  <a:lnTo>
                    <a:pt x="170" y="1123"/>
                  </a:lnTo>
                  <a:lnTo>
                    <a:pt x="171" y="1070"/>
                  </a:lnTo>
                  <a:lnTo>
                    <a:pt x="172" y="1100"/>
                  </a:lnTo>
                  <a:lnTo>
                    <a:pt x="173" y="1098"/>
                  </a:lnTo>
                  <a:lnTo>
                    <a:pt x="175" y="1089"/>
                  </a:lnTo>
                  <a:lnTo>
                    <a:pt x="176" y="1095"/>
                  </a:lnTo>
                  <a:lnTo>
                    <a:pt x="177" y="1047"/>
                  </a:lnTo>
                  <a:lnTo>
                    <a:pt x="178" y="1083"/>
                  </a:lnTo>
                  <a:lnTo>
                    <a:pt x="179" y="1085"/>
                  </a:lnTo>
                  <a:lnTo>
                    <a:pt x="180" y="1045"/>
                  </a:lnTo>
                  <a:lnTo>
                    <a:pt x="181" y="1062"/>
                  </a:lnTo>
                  <a:lnTo>
                    <a:pt x="182" y="1083"/>
                  </a:lnTo>
                  <a:lnTo>
                    <a:pt x="183" y="1098"/>
                  </a:lnTo>
                  <a:lnTo>
                    <a:pt x="185" y="1042"/>
                  </a:lnTo>
                  <a:lnTo>
                    <a:pt x="186" y="1047"/>
                  </a:lnTo>
                  <a:lnTo>
                    <a:pt x="187" y="1055"/>
                  </a:lnTo>
                  <a:lnTo>
                    <a:pt x="188" y="1044"/>
                  </a:lnTo>
                  <a:lnTo>
                    <a:pt x="189" y="1021"/>
                  </a:lnTo>
                  <a:lnTo>
                    <a:pt x="190" y="1040"/>
                  </a:lnTo>
                  <a:lnTo>
                    <a:pt x="191" y="1030"/>
                  </a:lnTo>
                  <a:lnTo>
                    <a:pt x="192" y="1006"/>
                  </a:lnTo>
                  <a:lnTo>
                    <a:pt x="194" y="1027"/>
                  </a:lnTo>
                  <a:lnTo>
                    <a:pt x="195" y="991"/>
                  </a:lnTo>
                  <a:lnTo>
                    <a:pt x="196" y="1023"/>
                  </a:lnTo>
                  <a:lnTo>
                    <a:pt x="197" y="989"/>
                  </a:lnTo>
                  <a:lnTo>
                    <a:pt x="198" y="953"/>
                  </a:lnTo>
                  <a:lnTo>
                    <a:pt x="199" y="968"/>
                  </a:lnTo>
                  <a:lnTo>
                    <a:pt x="200" y="979"/>
                  </a:lnTo>
                  <a:lnTo>
                    <a:pt x="201" y="985"/>
                  </a:lnTo>
                  <a:lnTo>
                    <a:pt x="202" y="949"/>
                  </a:lnTo>
                  <a:lnTo>
                    <a:pt x="204" y="921"/>
                  </a:lnTo>
                  <a:lnTo>
                    <a:pt x="205" y="974"/>
                  </a:lnTo>
                  <a:lnTo>
                    <a:pt x="206" y="951"/>
                  </a:lnTo>
                  <a:lnTo>
                    <a:pt x="207" y="962"/>
                  </a:lnTo>
                  <a:lnTo>
                    <a:pt x="208" y="955"/>
                  </a:lnTo>
                  <a:lnTo>
                    <a:pt x="209" y="930"/>
                  </a:lnTo>
                  <a:lnTo>
                    <a:pt x="210" y="932"/>
                  </a:lnTo>
                  <a:lnTo>
                    <a:pt x="211" y="957"/>
                  </a:lnTo>
                  <a:lnTo>
                    <a:pt x="213" y="961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135">
              <a:extLst>
                <a:ext uri="{FF2B5EF4-FFF2-40B4-BE49-F238E27FC236}">
                  <a16:creationId xmlns:a16="http://schemas.microsoft.com/office/drawing/2014/main" xmlns="" id="{478E1CF3-FC59-4029-AABE-D87044DDE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8" y="2541"/>
              <a:ext cx="146" cy="172"/>
            </a:xfrm>
            <a:custGeom>
              <a:avLst/>
              <a:gdLst>
                <a:gd name="T0" fmla="*/ 3 w 224"/>
                <a:gd name="T1" fmla="*/ 71 h 264"/>
                <a:gd name="T2" fmla="*/ 7 w 224"/>
                <a:gd name="T3" fmla="*/ 66 h 264"/>
                <a:gd name="T4" fmla="*/ 12 w 224"/>
                <a:gd name="T5" fmla="*/ 58 h 264"/>
                <a:gd name="T6" fmla="*/ 16 w 224"/>
                <a:gd name="T7" fmla="*/ 100 h 264"/>
                <a:gd name="T8" fmla="*/ 21 w 224"/>
                <a:gd name="T9" fmla="*/ 111 h 264"/>
                <a:gd name="T10" fmla="*/ 25 w 224"/>
                <a:gd name="T11" fmla="*/ 126 h 264"/>
                <a:gd name="T12" fmla="*/ 30 w 224"/>
                <a:gd name="T13" fmla="*/ 151 h 264"/>
                <a:gd name="T14" fmla="*/ 34 w 224"/>
                <a:gd name="T15" fmla="*/ 181 h 264"/>
                <a:gd name="T16" fmla="*/ 39 w 224"/>
                <a:gd name="T17" fmla="*/ 151 h 264"/>
                <a:gd name="T18" fmla="*/ 43 w 224"/>
                <a:gd name="T19" fmla="*/ 173 h 264"/>
                <a:gd name="T20" fmla="*/ 48 w 224"/>
                <a:gd name="T21" fmla="*/ 190 h 264"/>
                <a:gd name="T22" fmla="*/ 53 w 224"/>
                <a:gd name="T23" fmla="*/ 205 h 264"/>
                <a:gd name="T24" fmla="*/ 57 w 224"/>
                <a:gd name="T25" fmla="*/ 219 h 264"/>
                <a:gd name="T26" fmla="*/ 62 w 224"/>
                <a:gd name="T27" fmla="*/ 230 h 264"/>
                <a:gd name="T28" fmla="*/ 66 w 224"/>
                <a:gd name="T29" fmla="*/ 224 h 264"/>
                <a:gd name="T30" fmla="*/ 71 w 224"/>
                <a:gd name="T31" fmla="*/ 200 h 264"/>
                <a:gd name="T32" fmla="*/ 75 w 224"/>
                <a:gd name="T33" fmla="*/ 234 h 264"/>
                <a:gd name="T34" fmla="*/ 80 w 224"/>
                <a:gd name="T35" fmla="*/ 222 h 264"/>
                <a:gd name="T36" fmla="*/ 84 w 224"/>
                <a:gd name="T37" fmla="*/ 215 h 264"/>
                <a:gd name="T38" fmla="*/ 89 w 224"/>
                <a:gd name="T39" fmla="*/ 224 h 264"/>
                <a:gd name="T40" fmla="*/ 94 w 224"/>
                <a:gd name="T41" fmla="*/ 217 h 264"/>
                <a:gd name="T42" fmla="*/ 98 w 224"/>
                <a:gd name="T43" fmla="*/ 253 h 264"/>
                <a:gd name="T44" fmla="*/ 103 w 224"/>
                <a:gd name="T45" fmla="*/ 221 h 264"/>
                <a:gd name="T46" fmla="*/ 107 w 224"/>
                <a:gd name="T47" fmla="*/ 236 h 264"/>
                <a:gd name="T48" fmla="*/ 112 w 224"/>
                <a:gd name="T49" fmla="*/ 245 h 264"/>
                <a:gd name="T50" fmla="*/ 117 w 224"/>
                <a:gd name="T51" fmla="*/ 253 h 264"/>
                <a:gd name="T52" fmla="*/ 121 w 224"/>
                <a:gd name="T53" fmla="*/ 251 h 264"/>
                <a:gd name="T54" fmla="*/ 126 w 224"/>
                <a:gd name="T55" fmla="*/ 221 h 264"/>
                <a:gd name="T56" fmla="*/ 130 w 224"/>
                <a:gd name="T57" fmla="*/ 224 h 264"/>
                <a:gd name="T58" fmla="*/ 135 w 224"/>
                <a:gd name="T59" fmla="*/ 236 h 264"/>
                <a:gd name="T60" fmla="*/ 140 w 224"/>
                <a:gd name="T61" fmla="*/ 243 h 264"/>
                <a:gd name="T62" fmla="*/ 144 w 224"/>
                <a:gd name="T63" fmla="*/ 251 h 264"/>
                <a:gd name="T64" fmla="*/ 149 w 224"/>
                <a:gd name="T65" fmla="*/ 245 h 264"/>
                <a:gd name="T66" fmla="*/ 154 w 224"/>
                <a:gd name="T67" fmla="*/ 234 h 264"/>
                <a:gd name="T68" fmla="*/ 158 w 224"/>
                <a:gd name="T69" fmla="*/ 254 h 264"/>
                <a:gd name="T70" fmla="*/ 163 w 224"/>
                <a:gd name="T71" fmla="*/ 258 h 264"/>
                <a:gd name="T72" fmla="*/ 168 w 224"/>
                <a:gd name="T73" fmla="*/ 241 h 264"/>
                <a:gd name="T74" fmla="*/ 172 w 224"/>
                <a:gd name="T75" fmla="*/ 238 h 264"/>
                <a:gd name="T76" fmla="*/ 177 w 224"/>
                <a:gd name="T77" fmla="*/ 236 h 264"/>
                <a:gd name="T78" fmla="*/ 182 w 224"/>
                <a:gd name="T79" fmla="*/ 241 h 264"/>
                <a:gd name="T80" fmla="*/ 186 w 224"/>
                <a:gd name="T81" fmla="*/ 222 h 264"/>
                <a:gd name="T82" fmla="*/ 191 w 224"/>
                <a:gd name="T83" fmla="*/ 226 h 264"/>
                <a:gd name="T84" fmla="*/ 196 w 224"/>
                <a:gd name="T85" fmla="*/ 236 h 264"/>
                <a:gd name="T86" fmla="*/ 200 w 224"/>
                <a:gd name="T87" fmla="*/ 209 h 264"/>
                <a:gd name="T88" fmla="*/ 205 w 224"/>
                <a:gd name="T89" fmla="*/ 211 h 264"/>
                <a:gd name="T90" fmla="*/ 210 w 224"/>
                <a:gd name="T91" fmla="*/ 170 h 264"/>
                <a:gd name="T92" fmla="*/ 215 w 224"/>
                <a:gd name="T93" fmla="*/ 179 h 264"/>
                <a:gd name="T94" fmla="*/ 219 w 224"/>
                <a:gd name="T95" fmla="*/ 130 h 264"/>
                <a:gd name="T96" fmla="*/ 224 w 224"/>
                <a:gd name="T97" fmla="*/ 12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4" h="264">
                  <a:moveTo>
                    <a:pt x="0" y="53"/>
                  </a:moveTo>
                  <a:lnTo>
                    <a:pt x="1" y="47"/>
                  </a:lnTo>
                  <a:lnTo>
                    <a:pt x="2" y="47"/>
                  </a:lnTo>
                  <a:lnTo>
                    <a:pt x="3" y="71"/>
                  </a:lnTo>
                  <a:lnTo>
                    <a:pt x="4" y="0"/>
                  </a:lnTo>
                  <a:lnTo>
                    <a:pt x="5" y="68"/>
                  </a:lnTo>
                  <a:lnTo>
                    <a:pt x="6" y="60"/>
                  </a:lnTo>
                  <a:lnTo>
                    <a:pt x="7" y="66"/>
                  </a:lnTo>
                  <a:lnTo>
                    <a:pt x="9" y="87"/>
                  </a:lnTo>
                  <a:lnTo>
                    <a:pt x="10" y="102"/>
                  </a:lnTo>
                  <a:lnTo>
                    <a:pt x="11" y="75"/>
                  </a:lnTo>
                  <a:lnTo>
                    <a:pt x="12" y="58"/>
                  </a:lnTo>
                  <a:lnTo>
                    <a:pt x="13" y="100"/>
                  </a:lnTo>
                  <a:lnTo>
                    <a:pt x="14" y="98"/>
                  </a:lnTo>
                  <a:lnTo>
                    <a:pt x="15" y="132"/>
                  </a:lnTo>
                  <a:lnTo>
                    <a:pt x="16" y="100"/>
                  </a:lnTo>
                  <a:lnTo>
                    <a:pt x="17" y="92"/>
                  </a:lnTo>
                  <a:lnTo>
                    <a:pt x="19" y="92"/>
                  </a:lnTo>
                  <a:lnTo>
                    <a:pt x="20" y="94"/>
                  </a:lnTo>
                  <a:lnTo>
                    <a:pt x="21" y="111"/>
                  </a:lnTo>
                  <a:lnTo>
                    <a:pt x="22" y="119"/>
                  </a:lnTo>
                  <a:lnTo>
                    <a:pt x="23" y="120"/>
                  </a:lnTo>
                  <a:lnTo>
                    <a:pt x="24" y="168"/>
                  </a:lnTo>
                  <a:lnTo>
                    <a:pt x="25" y="126"/>
                  </a:lnTo>
                  <a:lnTo>
                    <a:pt x="27" y="98"/>
                  </a:lnTo>
                  <a:lnTo>
                    <a:pt x="28" y="145"/>
                  </a:lnTo>
                  <a:lnTo>
                    <a:pt x="29" y="171"/>
                  </a:lnTo>
                  <a:lnTo>
                    <a:pt x="30" y="151"/>
                  </a:lnTo>
                  <a:lnTo>
                    <a:pt x="31" y="166"/>
                  </a:lnTo>
                  <a:lnTo>
                    <a:pt x="32" y="139"/>
                  </a:lnTo>
                  <a:lnTo>
                    <a:pt x="33" y="145"/>
                  </a:lnTo>
                  <a:lnTo>
                    <a:pt x="34" y="181"/>
                  </a:lnTo>
                  <a:lnTo>
                    <a:pt x="36" y="192"/>
                  </a:lnTo>
                  <a:lnTo>
                    <a:pt x="37" y="160"/>
                  </a:lnTo>
                  <a:lnTo>
                    <a:pt x="38" y="204"/>
                  </a:lnTo>
                  <a:lnTo>
                    <a:pt x="39" y="151"/>
                  </a:lnTo>
                  <a:lnTo>
                    <a:pt x="40" y="181"/>
                  </a:lnTo>
                  <a:lnTo>
                    <a:pt x="41" y="187"/>
                  </a:lnTo>
                  <a:lnTo>
                    <a:pt x="42" y="198"/>
                  </a:lnTo>
                  <a:lnTo>
                    <a:pt x="43" y="173"/>
                  </a:lnTo>
                  <a:lnTo>
                    <a:pt x="45" y="181"/>
                  </a:lnTo>
                  <a:lnTo>
                    <a:pt x="46" y="192"/>
                  </a:lnTo>
                  <a:lnTo>
                    <a:pt x="47" y="224"/>
                  </a:lnTo>
                  <a:lnTo>
                    <a:pt x="48" y="190"/>
                  </a:lnTo>
                  <a:lnTo>
                    <a:pt x="49" y="188"/>
                  </a:lnTo>
                  <a:lnTo>
                    <a:pt x="50" y="173"/>
                  </a:lnTo>
                  <a:lnTo>
                    <a:pt x="51" y="224"/>
                  </a:lnTo>
                  <a:lnTo>
                    <a:pt x="53" y="205"/>
                  </a:lnTo>
                  <a:lnTo>
                    <a:pt x="54" y="209"/>
                  </a:lnTo>
                  <a:lnTo>
                    <a:pt x="55" y="213"/>
                  </a:lnTo>
                  <a:lnTo>
                    <a:pt x="56" y="217"/>
                  </a:lnTo>
                  <a:lnTo>
                    <a:pt x="57" y="219"/>
                  </a:lnTo>
                  <a:lnTo>
                    <a:pt x="58" y="190"/>
                  </a:lnTo>
                  <a:lnTo>
                    <a:pt x="59" y="205"/>
                  </a:lnTo>
                  <a:lnTo>
                    <a:pt x="61" y="226"/>
                  </a:lnTo>
                  <a:lnTo>
                    <a:pt x="62" y="230"/>
                  </a:lnTo>
                  <a:lnTo>
                    <a:pt x="63" y="217"/>
                  </a:lnTo>
                  <a:lnTo>
                    <a:pt x="64" y="219"/>
                  </a:lnTo>
                  <a:lnTo>
                    <a:pt x="65" y="190"/>
                  </a:lnTo>
                  <a:lnTo>
                    <a:pt x="66" y="224"/>
                  </a:lnTo>
                  <a:lnTo>
                    <a:pt x="67" y="226"/>
                  </a:lnTo>
                  <a:lnTo>
                    <a:pt x="68" y="226"/>
                  </a:lnTo>
                  <a:lnTo>
                    <a:pt x="70" y="219"/>
                  </a:lnTo>
                  <a:lnTo>
                    <a:pt x="71" y="200"/>
                  </a:lnTo>
                  <a:lnTo>
                    <a:pt x="72" y="200"/>
                  </a:lnTo>
                  <a:lnTo>
                    <a:pt x="73" y="224"/>
                  </a:lnTo>
                  <a:lnTo>
                    <a:pt x="74" y="205"/>
                  </a:lnTo>
                  <a:lnTo>
                    <a:pt x="75" y="234"/>
                  </a:lnTo>
                  <a:lnTo>
                    <a:pt x="76" y="217"/>
                  </a:lnTo>
                  <a:lnTo>
                    <a:pt x="78" y="230"/>
                  </a:lnTo>
                  <a:lnTo>
                    <a:pt x="79" y="207"/>
                  </a:lnTo>
                  <a:lnTo>
                    <a:pt x="80" y="222"/>
                  </a:lnTo>
                  <a:lnTo>
                    <a:pt x="81" y="215"/>
                  </a:lnTo>
                  <a:lnTo>
                    <a:pt x="82" y="215"/>
                  </a:lnTo>
                  <a:lnTo>
                    <a:pt x="83" y="230"/>
                  </a:lnTo>
                  <a:lnTo>
                    <a:pt x="84" y="215"/>
                  </a:lnTo>
                  <a:lnTo>
                    <a:pt x="86" y="241"/>
                  </a:lnTo>
                  <a:lnTo>
                    <a:pt x="87" y="236"/>
                  </a:lnTo>
                  <a:lnTo>
                    <a:pt x="88" y="219"/>
                  </a:lnTo>
                  <a:lnTo>
                    <a:pt x="89" y="224"/>
                  </a:lnTo>
                  <a:lnTo>
                    <a:pt x="90" y="230"/>
                  </a:lnTo>
                  <a:lnTo>
                    <a:pt x="91" y="207"/>
                  </a:lnTo>
                  <a:lnTo>
                    <a:pt x="92" y="262"/>
                  </a:lnTo>
                  <a:lnTo>
                    <a:pt x="94" y="217"/>
                  </a:lnTo>
                  <a:lnTo>
                    <a:pt x="95" y="226"/>
                  </a:lnTo>
                  <a:lnTo>
                    <a:pt x="96" y="230"/>
                  </a:lnTo>
                  <a:lnTo>
                    <a:pt x="97" y="226"/>
                  </a:lnTo>
                  <a:lnTo>
                    <a:pt x="98" y="253"/>
                  </a:lnTo>
                  <a:lnTo>
                    <a:pt x="99" y="256"/>
                  </a:lnTo>
                  <a:lnTo>
                    <a:pt x="101" y="241"/>
                  </a:lnTo>
                  <a:lnTo>
                    <a:pt x="102" y="236"/>
                  </a:lnTo>
                  <a:lnTo>
                    <a:pt x="103" y="221"/>
                  </a:lnTo>
                  <a:lnTo>
                    <a:pt x="104" y="234"/>
                  </a:lnTo>
                  <a:lnTo>
                    <a:pt x="105" y="253"/>
                  </a:lnTo>
                  <a:lnTo>
                    <a:pt x="106" y="251"/>
                  </a:lnTo>
                  <a:lnTo>
                    <a:pt x="107" y="236"/>
                  </a:lnTo>
                  <a:lnTo>
                    <a:pt x="109" y="234"/>
                  </a:lnTo>
                  <a:lnTo>
                    <a:pt x="110" y="264"/>
                  </a:lnTo>
                  <a:lnTo>
                    <a:pt x="111" y="228"/>
                  </a:lnTo>
                  <a:lnTo>
                    <a:pt x="112" y="245"/>
                  </a:lnTo>
                  <a:lnTo>
                    <a:pt x="113" y="241"/>
                  </a:lnTo>
                  <a:lnTo>
                    <a:pt x="114" y="249"/>
                  </a:lnTo>
                  <a:lnTo>
                    <a:pt x="115" y="256"/>
                  </a:lnTo>
                  <a:lnTo>
                    <a:pt x="117" y="253"/>
                  </a:lnTo>
                  <a:lnTo>
                    <a:pt x="118" y="247"/>
                  </a:lnTo>
                  <a:lnTo>
                    <a:pt x="119" y="251"/>
                  </a:lnTo>
                  <a:lnTo>
                    <a:pt x="120" y="222"/>
                  </a:lnTo>
                  <a:lnTo>
                    <a:pt x="121" y="251"/>
                  </a:lnTo>
                  <a:lnTo>
                    <a:pt x="122" y="236"/>
                  </a:lnTo>
                  <a:lnTo>
                    <a:pt x="124" y="251"/>
                  </a:lnTo>
                  <a:lnTo>
                    <a:pt x="125" y="226"/>
                  </a:lnTo>
                  <a:lnTo>
                    <a:pt x="126" y="221"/>
                  </a:lnTo>
                  <a:lnTo>
                    <a:pt x="127" y="243"/>
                  </a:lnTo>
                  <a:lnTo>
                    <a:pt x="128" y="253"/>
                  </a:lnTo>
                  <a:lnTo>
                    <a:pt x="129" y="247"/>
                  </a:lnTo>
                  <a:lnTo>
                    <a:pt x="130" y="224"/>
                  </a:lnTo>
                  <a:lnTo>
                    <a:pt x="132" y="251"/>
                  </a:lnTo>
                  <a:lnTo>
                    <a:pt x="133" y="253"/>
                  </a:lnTo>
                  <a:lnTo>
                    <a:pt x="134" y="249"/>
                  </a:lnTo>
                  <a:lnTo>
                    <a:pt x="135" y="236"/>
                  </a:lnTo>
                  <a:lnTo>
                    <a:pt x="136" y="236"/>
                  </a:lnTo>
                  <a:lnTo>
                    <a:pt x="137" y="243"/>
                  </a:lnTo>
                  <a:lnTo>
                    <a:pt x="139" y="262"/>
                  </a:lnTo>
                  <a:lnTo>
                    <a:pt x="140" y="243"/>
                  </a:lnTo>
                  <a:lnTo>
                    <a:pt x="141" y="202"/>
                  </a:lnTo>
                  <a:lnTo>
                    <a:pt x="142" y="243"/>
                  </a:lnTo>
                  <a:lnTo>
                    <a:pt x="143" y="245"/>
                  </a:lnTo>
                  <a:lnTo>
                    <a:pt x="144" y="251"/>
                  </a:lnTo>
                  <a:lnTo>
                    <a:pt x="146" y="249"/>
                  </a:lnTo>
                  <a:lnTo>
                    <a:pt x="147" y="228"/>
                  </a:lnTo>
                  <a:lnTo>
                    <a:pt x="148" y="253"/>
                  </a:lnTo>
                  <a:lnTo>
                    <a:pt x="149" y="245"/>
                  </a:lnTo>
                  <a:lnTo>
                    <a:pt x="150" y="222"/>
                  </a:lnTo>
                  <a:lnTo>
                    <a:pt x="151" y="245"/>
                  </a:lnTo>
                  <a:lnTo>
                    <a:pt x="153" y="226"/>
                  </a:lnTo>
                  <a:lnTo>
                    <a:pt x="154" y="234"/>
                  </a:lnTo>
                  <a:lnTo>
                    <a:pt x="155" y="238"/>
                  </a:lnTo>
                  <a:lnTo>
                    <a:pt x="156" y="256"/>
                  </a:lnTo>
                  <a:lnTo>
                    <a:pt x="157" y="234"/>
                  </a:lnTo>
                  <a:lnTo>
                    <a:pt x="158" y="254"/>
                  </a:lnTo>
                  <a:lnTo>
                    <a:pt x="160" y="258"/>
                  </a:lnTo>
                  <a:lnTo>
                    <a:pt x="161" y="238"/>
                  </a:lnTo>
                  <a:lnTo>
                    <a:pt x="162" y="241"/>
                  </a:lnTo>
                  <a:lnTo>
                    <a:pt x="163" y="258"/>
                  </a:lnTo>
                  <a:lnTo>
                    <a:pt x="164" y="243"/>
                  </a:lnTo>
                  <a:lnTo>
                    <a:pt x="165" y="256"/>
                  </a:lnTo>
                  <a:lnTo>
                    <a:pt x="167" y="249"/>
                  </a:lnTo>
                  <a:lnTo>
                    <a:pt x="168" y="241"/>
                  </a:lnTo>
                  <a:lnTo>
                    <a:pt x="169" y="258"/>
                  </a:lnTo>
                  <a:lnTo>
                    <a:pt x="170" y="243"/>
                  </a:lnTo>
                  <a:lnTo>
                    <a:pt x="171" y="264"/>
                  </a:lnTo>
                  <a:lnTo>
                    <a:pt x="172" y="238"/>
                  </a:lnTo>
                  <a:lnTo>
                    <a:pt x="174" y="230"/>
                  </a:lnTo>
                  <a:lnTo>
                    <a:pt x="175" y="236"/>
                  </a:lnTo>
                  <a:lnTo>
                    <a:pt x="176" y="256"/>
                  </a:lnTo>
                  <a:lnTo>
                    <a:pt x="177" y="236"/>
                  </a:lnTo>
                  <a:lnTo>
                    <a:pt x="178" y="226"/>
                  </a:lnTo>
                  <a:lnTo>
                    <a:pt x="179" y="232"/>
                  </a:lnTo>
                  <a:lnTo>
                    <a:pt x="181" y="247"/>
                  </a:lnTo>
                  <a:lnTo>
                    <a:pt x="182" y="241"/>
                  </a:lnTo>
                  <a:lnTo>
                    <a:pt x="183" y="241"/>
                  </a:lnTo>
                  <a:lnTo>
                    <a:pt x="184" y="234"/>
                  </a:lnTo>
                  <a:lnTo>
                    <a:pt x="185" y="241"/>
                  </a:lnTo>
                  <a:lnTo>
                    <a:pt x="186" y="222"/>
                  </a:lnTo>
                  <a:lnTo>
                    <a:pt x="188" y="204"/>
                  </a:lnTo>
                  <a:lnTo>
                    <a:pt x="189" y="224"/>
                  </a:lnTo>
                  <a:lnTo>
                    <a:pt x="190" y="224"/>
                  </a:lnTo>
                  <a:lnTo>
                    <a:pt x="191" y="226"/>
                  </a:lnTo>
                  <a:lnTo>
                    <a:pt x="192" y="245"/>
                  </a:lnTo>
                  <a:lnTo>
                    <a:pt x="193" y="217"/>
                  </a:lnTo>
                  <a:lnTo>
                    <a:pt x="195" y="232"/>
                  </a:lnTo>
                  <a:lnTo>
                    <a:pt x="196" y="236"/>
                  </a:lnTo>
                  <a:lnTo>
                    <a:pt x="197" y="226"/>
                  </a:lnTo>
                  <a:lnTo>
                    <a:pt x="198" y="247"/>
                  </a:lnTo>
                  <a:lnTo>
                    <a:pt x="199" y="207"/>
                  </a:lnTo>
                  <a:lnTo>
                    <a:pt x="200" y="209"/>
                  </a:lnTo>
                  <a:lnTo>
                    <a:pt x="202" y="232"/>
                  </a:lnTo>
                  <a:lnTo>
                    <a:pt x="203" y="228"/>
                  </a:lnTo>
                  <a:lnTo>
                    <a:pt x="204" y="190"/>
                  </a:lnTo>
                  <a:lnTo>
                    <a:pt x="205" y="211"/>
                  </a:lnTo>
                  <a:lnTo>
                    <a:pt x="206" y="177"/>
                  </a:lnTo>
                  <a:lnTo>
                    <a:pt x="208" y="168"/>
                  </a:lnTo>
                  <a:lnTo>
                    <a:pt x="209" y="204"/>
                  </a:lnTo>
                  <a:lnTo>
                    <a:pt x="210" y="170"/>
                  </a:lnTo>
                  <a:lnTo>
                    <a:pt x="211" y="187"/>
                  </a:lnTo>
                  <a:lnTo>
                    <a:pt x="212" y="187"/>
                  </a:lnTo>
                  <a:lnTo>
                    <a:pt x="213" y="156"/>
                  </a:lnTo>
                  <a:lnTo>
                    <a:pt x="215" y="179"/>
                  </a:lnTo>
                  <a:lnTo>
                    <a:pt x="216" y="147"/>
                  </a:lnTo>
                  <a:lnTo>
                    <a:pt x="217" y="171"/>
                  </a:lnTo>
                  <a:lnTo>
                    <a:pt x="218" y="175"/>
                  </a:lnTo>
                  <a:lnTo>
                    <a:pt x="219" y="130"/>
                  </a:lnTo>
                  <a:lnTo>
                    <a:pt x="221" y="119"/>
                  </a:lnTo>
                  <a:lnTo>
                    <a:pt x="222" y="136"/>
                  </a:lnTo>
                  <a:lnTo>
                    <a:pt x="223" y="171"/>
                  </a:lnTo>
                  <a:lnTo>
                    <a:pt x="224" y="12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136">
              <a:extLst>
                <a:ext uri="{FF2B5EF4-FFF2-40B4-BE49-F238E27FC236}">
                  <a16:creationId xmlns:a16="http://schemas.microsoft.com/office/drawing/2014/main" xmlns="" id="{5FA9F205-0C6D-42AB-9ECE-24D0F472B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4" y="2561"/>
              <a:ext cx="154" cy="156"/>
            </a:xfrm>
            <a:custGeom>
              <a:avLst/>
              <a:gdLst>
                <a:gd name="T0" fmla="*/ 4 w 237"/>
                <a:gd name="T1" fmla="*/ 75 h 240"/>
                <a:gd name="T2" fmla="*/ 8 w 237"/>
                <a:gd name="T3" fmla="*/ 98 h 240"/>
                <a:gd name="T4" fmla="*/ 13 w 237"/>
                <a:gd name="T5" fmla="*/ 85 h 240"/>
                <a:gd name="T6" fmla="*/ 18 w 237"/>
                <a:gd name="T7" fmla="*/ 51 h 240"/>
                <a:gd name="T8" fmla="*/ 23 w 237"/>
                <a:gd name="T9" fmla="*/ 62 h 240"/>
                <a:gd name="T10" fmla="*/ 27 w 237"/>
                <a:gd name="T11" fmla="*/ 87 h 240"/>
                <a:gd name="T12" fmla="*/ 32 w 237"/>
                <a:gd name="T13" fmla="*/ 109 h 240"/>
                <a:gd name="T14" fmla="*/ 37 w 237"/>
                <a:gd name="T15" fmla="*/ 89 h 240"/>
                <a:gd name="T16" fmla="*/ 42 w 237"/>
                <a:gd name="T17" fmla="*/ 140 h 240"/>
                <a:gd name="T18" fmla="*/ 46 w 237"/>
                <a:gd name="T19" fmla="*/ 132 h 240"/>
                <a:gd name="T20" fmla="*/ 51 w 237"/>
                <a:gd name="T21" fmla="*/ 121 h 240"/>
                <a:gd name="T22" fmla="*/ 56 w 237"/>
                <a:gd name="T23" fmla="*/ 140 h 240"/>
                <a:gd name="T24" fmla="*/ 61 w 237"/>
                <a:gd name="T25" fmla="*/ 162 h 240"/>
                <a:gd name="T26" fmla="*/ 66 w 237"/>
                <a:gd name="T27" fmla="*/ 175 h 240"/>
                <a:gd name="T28" fmla="*/ 70 w 237"/>
                <a:gd name="T29" fmla="*/ 153 h 240"/>
                <a:gd name="T30" fmla="*/ 75 w 237"/>
                <a:gd name="T31" fmla="*/ 160 h 240"/>
                <a:gd name="T32" fmla="*/ 80 w 237"/>
                <a:gd name="T33" fmla="*/ 170 h 240"/>
                <a:gd name="T34" fmla="*/ 85 w 237"/>
                <a:gd name="T35" fmla="*/ 183 h 240"/>
                <a:gd name="T36" fmla="*/ 90 w 237"/>
                <a:gd name="T37" fmla="*/ 174 h 240"/>
                <a:gd name="T38" fmla="*/ 94 w 237"/>
                <a:gd name="T39" fmla="*/ 194 h 240"/>
                <a:gd name="T40" fmla="*/ 99 w 237"/>
                <a:gd name="T41" fmla="*/ 185 h 240"/>
                <a:gd name="T42" fmla="*/ 104 w 237"/>
                <a:gd name="T43" fmla="*/ 187 h 240"/>
                <a:gd name="T44" fmla="*/ 109 w 237"/>
                <a:gd name="T45" fmla="*/ 198 h 240"/>
                <a:gd name="T46" fmla="*/ 114 w 237"/>
                <a:gd name="T47" fmla="*/ 200 h 240"/>
                <a:gd name="T48" fmla="*/ 119 w 237"/>
                <a:gd name="T49" fmla="*/ 198 h 240"/>
                <a:gd name="T50" fmla="*/ 124 w 237"/>
                <a:gd name="T51" fmla="*/ 202 h 240"/>
                <a:gd name="T52" fmla="*/ 128 w 237"/>
                <a:gd name="T53" fmla="*/ 223 h 240"/>
                <a:gd name="T54" fmla="*/ 133 w 237"/>
                <a:gd name="T55" fmla="*/ 219 h 240"/>
                <a:gd name="T56" fmla="*/ 138 w 237"/>
                <a:gd name="T57" fmla="*/ 204 h 240"/>
                <a:gd name="T58" fmla="*/ 143 w 237"/>
                <a:gd name="T59" fmla="*/ 206 h 240"/>
                <a:gd name="T60" fmla="*/ 148 w 237"/>
                <a:gd name="T61" fmla="*/ 209 h 240"/>
                <a:gd name="T62" fmla="*/ 153 w 237"/>
                <a:gd name="T63" fmla="*/ 234 h 240"/>
                <a:gd name="T64" fmla="*/ 158 w 237"/>
                <a:gd name="T65" fmla="*/ 209 h 240"/>
                <a:gd name="T66" fmla="*/ 163 w 237"/>
                <a:gd name="T67" fmla="*/ 194 h 240"/>
                <a:gd name="T68" fmla="*/ 167 w 237"/>
                <a:gd name="T69" fmla="*/ 191 h 240"/>
                <a:gd name="T70" fmla="*/ 172 w 237"/>
                <a:gd name="T71" fmla="*/ 226 h 240"/>
                <a:gd name="T72" fmla="*/ 177 w 237"/>
                <a:gd name="T73" fmla="*/ 219 h 240"/>
                <a:gd name="T74" fmla="*/ 182 w 237"/>
                <a:gd name="T75" fmla="*/ 213 h 240"/>
                <a:gd name="T76" fmla="*/ 187 w 237"/>
                <a:gd name="T77" fmla="*/ 230 h 240"/>
                <a:gd name="T78" fmla="*/ 192 w 237"/>
                <a:gd name="T79" fmla="*/ 217 h 240"/>
                <a:gd name="T80" fmla="*/ 197 w 237"/>
                <a:gd name="T81" fmla="*/ 217 h 240"/>
                <a:gd name="T82" fmla="*/ 202 w 237"/>
                <a:gd name="T83" fmla="*/ 206 h 240"/>
                <a:gd name="T84" fmla="*/ 207 w 237"/>
                <a:gd name="T85" fmla="*/ 240 h 240"/>
                <a:gd name="T86" fmla="*/ 212 w 237"/>
                <a:gd name="T87" fmla="*/ 211 h 240"/>
                <a:gd name="T88" fmla="*/ 217 w 237"/>
                <a:gd name="T89" fmla="*/ 215 h 240"/>
                <a:gd name="T90" fmla="*/ 222 w 237"/>
                <a:gd name="T91" fmla="*/ 179 h 240"/>
                <a:gd name="T92" fmla="*/ 227 w 237"/>
                <a:gd name="T93" fmla="*/ 192 h 240"/>
                <a:gd name="T94" fmla="*/ 232 w 237"/>
                <a:gd name="T95" fmla="*/ 194 h 240"/>
                <a:gd name="T96" fmla="*/ 237 w 237"/>
                <a:gd name="T97" fmla="*/ 18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7" h="240">
                  <a:moveTo>
                    <a:pt x="0" y="90"/>
                  </a:moveTo>
                  <a:lnTo>
                    <a:pt x="1" y="100"/>
                  </a:lnTo>
                  <a:lnTo>
                    <a:pt x="2" y="104"/>
                  </a:lnTo>
                  <a:lnTo>
                    <a:pt x="4" y="75"/>
                  </a:lnTo>
                  <a:lnTo>
                    <a:pt x="5" y="94"/>
                  </a:lnTo>
                  <a:lnTo>
                    <a:pt x="6" y="107"/>
                  </a:lnTo>
                  <a:lnTo>
                    <a:pt x="7" y="55"/>
                  </a:lnTo>
                  <a:lnTo>
                    <a:pt x="8" y="98"/>
                  </a:lnTo>
                  <a:lnTo>
                    <a:pt x="10" y="66"/>
                  </a:lnTo>
                  <a:lnTo>
                    <a:pt x="11" y="43"/>
                  </a:lnTo>
                  <a:lnTo>
                    <a:pt x="12" y="75"/>
                  </a:lnTo>
                  <a:lnTo>
                    <a:pt x="13" y="85"/>
                  </a:lnTo>
                  <a:lnTo>
                    <a:pt x="14" y="62"/>
                  </a:lnTo>
                  <a:lnTo>
                    <a:pt x="15" y="117"/>
                  </a:lnTo>
                  <a:lnTo>
                    <a:pt x="17" y="77"/>
                  </a:lnTo>
                  <a:lnTo>
                    <a:pt x="18" y="51"/>
                  </a:lnTo>
                  <a:lnTo>
                    <a:pt x="19" y="60"/>
                  </a:lnTo>
                  <a:lnTo>
                    <a:pt x="20" y="58"/>
                  </a:lnTo>
                  <a:lnTo>
                    <a:pt x="21" y="23"/>
                  </a:lnTo>
                  <a:lnTo>
                    <a:pt x="23" y="62"/>
                  </a:lnTo>
                  <a:lnTo>
                    <a:pt x="24" y="89"/>
                  </a:lnTo>
                  <a:lnTo>
                    <a:pt x="25" y="70"/>
                  </a:lnTo>
                  <a:lnTo>
                    <a:pt x="26" y="72"/>
                  </a:lnTo>
                  <a:lnTo>
                    <a:pt x="27" y="87"/>
                  </a:lnTo>
                  <a:lnTo>
                    <a:pt x="29" y="0"/>
                  </a:lnTo>
                  <a:lnTo>
                    <a:pt x="30" y="121"/>
                  </a:lnTo>
                  <a:lnTo>
                    <a:pt x="31" y="94"/>
                  </a:lnTo>
                  <a:lnTo>
                    <a:pt x="32" y="109"/>
                  </a:lnTo>
                  <a:lnTo>
                    <a:pt x="33" y="73"/>
                  </a:lnTo>
                  <a:lnTo>
                    <a:pt x="34" y="83"/>
                  </a:lnTo>
                  <a:lnTo>
                    <a:pt x="36" y="96"/>
                  </a:lnTo>
                  <a:lnTo>
                    <a:pt x="37" y="89"/>
                  </a:lnTo>
                  <a:lnTo>
                    <a:pt x="38" y="126"/>
                  </a:lnTo>
                  <a:lnTo>
                    <a:pt x="39" y="100"/>
                  </a:lnTo>
                  <a:lnTo>
                    <a:pt x="40" y="58"/>
                  </a:lnTo>
                  <a:lnTo>
                    <a:pt x="42" y="140"/>
                  </a:lnTo>
                  <a:lnTo>
                    <a:pt x="43" y="124"/>
                  </a:lnTo>
                  <a:lnTo>
                    <a:pt x="44" y="109"/>
                  </a:lnTo>
                  <a:lnTo>
                    <a:pt x="45" y="113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9" y="138"/>
                  </a:lnTo>
                  <a:lnTo>
                    <a:pt x="50" y="126"/>
                  </a:lnTo>
                  <a:lnTo>
                    <a:pt x="51" y="121"/>
                  </a:lnTo>
                  <a:lnTo>
                    <a:pt x="52" y="109"/>
                  </a:lnTo>
                  <a:lnTo>
                    <a:pt x="54" y="149"/>
                  </a:lnTo>
                  <a:lnTo>
                    <a:pt x="55" y="151"/>
                  </a:lnTo>
                  <a:lnTo>
                    <a:pt x="56" y="140"/>
                  </a:lnTo>
                  <a:lnTo>
                    <a:pt x="57" y="155"/>
                  </a:lnTo>
                  <a:lnTo>
                    <a:pt x="58" y="151"/>
                  </a:lnTo>
                  <a:lnTo>
                    <a:pt x="60" y="147"/>
                  </a:lnTo>
                  <a:lnTo>
                    <a:pt x="61" y="162"/>
                  </a:lnTo>
                  <a:lnTo>
                    <a:pt x="62" y="153"/>
                  </a:lnTo>
                  <a:lnTo>
                    <a:pt x="63" y="160"/>
                  </a:lnTo>
                  <a:lnTo>
                    <a:pt x="64" y="151"/>
                  </a:lnTo>
                  <a:lnTo>
                    <a:pt x="66" y="175"/>
                  </a:lnTo>
                  <a:lnTo>
                    <a:pt x="67" y="155"/>
                  </a:lnTo>
                  <a:lnTo>
                    <a:pt x="68" y="175"/>
                  </a:lnTo>
                  <a:lnTo>
                    <a:pt x="69" y="151"/>
                  </a:lnTo>
                  <a:lnTo>
                    <a:pt x="70" y="153"/>
                  </a:lnTo>
                  <a:lnTo>
                    <a:pt x="72" y="172"/>
                  </a:lnTo>
                  <a:lnTo>
                    <a:pt x="73" y="155"/>
                  </a:lnTo>
                  <a:lnTo>
                    <a:pt x="74" y="196"/>
                  </a:lnTo>
                  <a:lnTo>
                    <a:pt x="75" y="160"/>
                  </a:lnTo>
                  <a:lnTo>
                    <a:pt x="76" y="151"/>
                  </a:lnTo>
                  <a:lnTo>
                    <a:pt x="78" y="187"/>
                  </a:lnTo>
                  <a:lnTo>
                    <a:pt x="79" y="187"/>
                  </a:lnTo>
                  <a:lnTo>
                    <a:pt x="80" y="170"/>
                  </a:lnTo>
                  <a:lnTo>
                    <a:pt x="81" y="185"/>
                  </a:lnTo>
                  <a:lnTo>
                    <a:pt x="82" y="166"/>
                  </a:lnTo>
                  <a:lnTo>
                    <a:pt x="84" y="177"/>
                  </a:lnTo>
                  <a:lnTo>
                    <a:pt x="85" y="183"/>
                  </a:lnTo>
                  <a:lnTo>
                    <a:pt x="86" y="153"/>
                  </a:lnTo>
                  <a:lnTo>
                    <a:pt x="87" y="162"/>
                  </a:lnTo>
                  <a:lnTo>
                    <a:pt x="88" y="189"/>
                  </a:lnTo>
                  <a:lnTo>
                    <a:pt x="90" y="174"/>
                  </a:lnTo>
                  <a:lnTo>
                    <a:pt x="91" y="198"/>
                  </a:lnTo>
                  <a:lnTo>
                    <a:pt x="92" y="177"/>
                  </a:lnTo>
                  <a:lnTo>
                    <a:pt x="93" y="162"/>
                  </a:lnTo>
                  <a:lnTo>
                    <a:pt x="94" y="194"/>
                  </a:lnTo>
                  <a:lnTo>
                    <a:pt x="96" y="213"/>
                  </a:lnTo>
                  <a:lnTo>
                    <a:pt x="97" y="168"/>
                  </a:lnTo>
                  <a:lnTo>
                    <a:pt x="98" y="221"/>
                  </a:lnTo>
                  <a:lnTo>
                    <a:pt x="99" y="185"/>
                  </a:lnTo>
                  <a:lnTo>
                    <a:pt x="101" y="196"/>
                  </a:lnTo>
                  <a:lnTo>
                    <a:pt x="102" y="191"/>
                  </a:lnTo>
                  <a:lnTo>
                    <a:pt x="103" y="198"/>
                  </a:lnTo>
                  <a:lnTo>
                    <a:pt x="104" y="187"/>
                  </a:lnTo>
                  <a:lnTo>
                    <a:pt x="105" y="194"/>
                  </a:lnTo>
                  <a:lnTo>
                    <a:pt x="107" y="175"/>
                  </a:lnTo>
                  <a:lnTo>
                    <a:pt x="108" y="217"/>
                  </a:lnTo>
                  <a:lnTo>
                    <a:pt x="109" y="198"/>
                  </a:lnTo>
                  <a:lnTo>
                    <a:pt x="110" y="206"/>
                  </a:lnTo>
                  <a:lnTo>
                    <a:pt x="111" y="204"/>
                  </a:lnTo>
                  <a:lnTo>
                    <a:pt x="113" y="213"/>
                  </a:lnTo>
                  <a:lnTo>
                    <a:pt x="114" y="200"/>
                  </a:lnTo>
                  <a:lnTo>
                    <a:pt x="115" y="192"/>
                  </a:lnTo>
                  <a:lnTo>
                    <a:pt x="116" y="223"/>
                  </a:lnTo>
                  <a:lnTo>
                    <a:pt x="117" y="183"/>
                  </a:lnTo>
                  <a:lnTo>
                    <a:pt x="119" y="198"/>
                  </a:lnTo>
                  <a:lnTo>
                    <a:pt x="120" y="211"/>
                  </a:lnTo>
                  <a:lnTo>
                    <a:pt x="121" y="215"/>
                  </a:lnTo>
                  <a:lnTo>
                    <a:pt x="122" y="211"/>
                  </a:lnTo>
                  <a:lnTo>
                    <a:pt x="124" y="202"/>
                  </a:lnTo>
                  <a:lnTo>
                    <a:pt x="125" y="217"/>
                  </a:lnTo>
                  <a:lnTo>
                    <a:pt x="126" y="200"/>
                  </a:lnTo>
                  <a:lnTo>
                    <a:pt x="127" y="215"/>
                  </a:lnTo>
                  <a:lnTo>
                    <a:pt x="128" y="223"/>
                  </a:lnTo>
                  <a:lnTo>
                    <a:pt x="130" y="226"/>
                  </a:lnTo>
                  <a:lnTo>
                    <a:pt x="131" y="209"/>
                  </a:lnTo>
                  <a:lnTo>
                    <a:pt x="132" y="206"/>
                  </a:lnTo>
                  <a:lnTo>
                    <a:pt x="133" y="219"/>
                  </a:lnTo>
                  <a:lnTo>
                    <a:pt x="134" y="224"/>
                  </a:lnTo>
                  <a:lnTo>
                    <a:pt x="136" y="215"/>
                  </a:lnTo>
                  <a:lnTo>
                    <a:pt x="137" y="228"/>
                  </a:lnTo>
                  <a:lnTo>
                    <a:pt x="138" y="204"/>
                  </a:lnTo>
                  <a:lnTo>
                    <a:pt x="139" y="209"/>
                  </a:lnTo>
                  <a:lnTo>
                    <a:pt x="141" y="226"/>
                  </a:lnTo>
                  <a:lnTo>
                    <a:pt x="142" y="200"/>
                  </a:lnTo>
                  <a:lnTo>
                    <a:pt x="143" y="206"/>
                  </a:lnTo>
                  <a:lnTo>
                    <a:pt x="144" y="224"/>
                  </a:lnTo>
                  <a:lnTo>
                    <a:pt x="145" y="217"/>
                  </a:lnTo>
                  <a:lnTo>
                    <a:pt x="147" y="211"/>
                  </a:lnTo>
                  <a:lnTo>
                    <a:pt x="148" y="209"/>
                  </a:lnTo>
                  <a:lnTo>
                    <a:pt x="149" y="217"/>
                  </a:lnTo>
                  <a:lnTo>
                    <a:pt x="150" y="230"/>
                  </a:lnTo>
                  <a:lnTo>
                    <a:pt x="152" y="206"/>
                  </a:lnTo>
                  <a:lnTo>
                    <a:pt x="153" y="234"/>
                  </a:lnTo>
                  <a:lnTo>
                    <a:pt x="154" y="226"/>
                  </a:lnTo>
                  <a:lnTo>
                    <a:pt x="155" y="217"/>
                  </a:lnTo>
                  <a:lnTo>
                    <a:pt x="156" y="213"/>
                  </a:lnTo>
                  <a:lnTo>
                    <a:pt x="158" y="209"/>
                  </a:lnTo>
                  <a:lnTo>
                    <a:pt x="159" y="200"/>
                  </a:lnTo>
                  <a:lnTo>
                    <a:pt x="160" y="224"/>
                  </a:lnTo>
                  <a:lnTo>
                    <a:pt x="161" y="215"/>
                  </a:lnTo>
                  <a:lnTo>
                    <a:pt x="163" y="194"/>
                  </a:lnTo>
                  <a:lnTo>
                    <a:pt x="164" y="200"/>
                  </a:lnTo>
                  <a:lnTo>
                    <a:pt x="165" y="221"/>
                  </a:lnTo>
                  <a:lnTo>
                    <a:pt x="166" y="211"/>
                  </a:lnTo>
                  <a:lnTo>
                    <a:pt x="167" y="191"/>
                  </a:lnTo>
                  <a:lnTo>
                    <a:pt x="169" y="215"/>
                  </a:lnTo>
                  <a:lnTo>
                    <a:pt x="170" y="224"/>
                  </a:lnTo>
                  <a:lnTo>
                    <a:pt x="171" y="223"/>
                  </a:lnTo>
                  <a:lnTo>
                    <a:pt x="172" y="226"/>
                  </a:lnTo>
                  <a:lnTo>
                    <a:pt x="174" y="228"/>
                  </a:lnTo>
                  <a:lnTo>
                    <a:pt x="175" y="211"/>
                  </a:lnTo>
                  <a:lnTo>
                    <a:pt x="176" y="224"/>
                  </a:lnTo>
                  <a:lnTo>
                    <a:pt x="177" y="219"/>
                  </a:lnTo>
                  <a:lnTo>
                    <a:pt x="179" y="232"/>
                  </a:lnTo>
                  <a:lnTo>
                    <a:pt x="180" y="217"/>
                  </a:lnTo>
                  <a:lnTo>
                    <a:pt x="181" y="211"/>
                  </a:lnTo>
                  <a:lnTo>
                    <a:pt x="182" y="213"/>
                  </a:lnTo>
                  <a:lnTo>
                    <a:pt x="183" y="234"/>
                  </a:lnTo>
                  <a:lnTo>
                    <a:pt x="185" y="234"/>
                  </a:lnTo>
                  <a:lnTo>
                    <a:pt x="186" y="226"/>
                  </a:lnTo>
                  <a:lnTo>
                    <a:pt x="187" y="230"/>
                  </a:lnTo>
                  <a:lnTo>
                    <a:pt x="188" y="215"/>
                  </a:lnTo>
                  <a:lnTo>
                    <a:pt x="190" y="234"/>
                  </a:lnTo>
                  <a:lnTo>
                    <a:pt x="191" y="211"/>
                  </a:lnTo>
                  <a:lnTo>
                    <a:pt x="192" y="217"/>
                  </a:lnTo>
                  <a:lnTo>
                    <a:pt x="193" y="219"/>
                  </a:lnTo>
                  <a:lnTo>
                    <a:pt x="195" y="192"/>
                  </a:lnTo>
                  <a:lnTo>
                    <a:pt x="196" y="219"/>
                  </a:lnTo>
                  <a:lnTo>
                    <a:pt x="197" y="217"/>
                  </a:lnTo>
                  <a:lnTo>
                    <a:pt x="198" y="221"/>
                  </a:lnTo>
                  <a:lnTo>
                    <a:pt x="199" y="232"/>
                  </a:lnTo>
                  <a:lnTo>
                    <a:pt x="201" y="217"/>
                  </a:lnTo>
                  <a:lnTo>
                    <a:pt x="202" y="206"/>
                  </a:lnTo>
                  <a:lnTo>
                    <a:pt x="203" y="238"/>
                  </a:lnTo>
                  <a:lnTo>
                    <a:pt x="204" y="215"/>
                  </a:lnTo>
                  <a:lnTo>
                    <a:pt x="206" y="215"/>
                  </a:lnTo>
                  <a:lnTo>
                    <a:pt x="207" y="240"/>
                  </a:lnTo>
                  <a:lnTo>
                    <a:pt x="208" y="204"/>
                  </a:lnTo>
                  <a:lnTo>
                    <a:pt x="209" y="208"/>
                  </a:lnTo>
                  <a:lnTo>
                    <a:pt x="211" y="202"/>
                  </a:lnTo>
                  <a:lnTo>
                    <a:pt x="212" y="211"/>
                  </a:lnTo>
                  <a:lnTo>
                    <a:pt x="213" y="223"/>
                  </a:lnTo>
                  <a:lnTo>
                    <a:pt x="214" y="208"/>
                  </a:lnTo>
                  <a:lnTo>
                    <a:pt x="216" y="183"/>
                  </a:lnTo>
                  <a:lnTo>
                    <a:pt x="217" y="215"/>
                  </a:lnTo>
                  <a:lnTo>
                    <a:pt x="218" y="211"/>
                  </a:lnTo>
                  <a:lnTo>
                    <a:pt x="219" y="215"/>
                  </a:lnTo>
                  <a:lnTo>
                    <a:pt x="220" y="206"/>
                  </a:lnTo>
                  <a:lnTo>
                    <a:pt x="222" y="179"/>
                  </a:lnTo>
                  <a:lnTo>
                    <a:pt x="223" y="194"/>
                  </a:lnTo>
                  <a:lnTo>
                    <a:pt x="224" y="206"/>
                  </a:lnTo>
                  <a:lnTo>
                    <a:pt x="225" y="208"/>
                  </a:lnTo>
                  <a:lnTo>
                    <a:pt x="227" y="192"/>
                  </a:lnTo>
                  <a:lnTo>
                    <a:pt x="228" y="177"/>
                  </a:lnTo>
                  <a:lnTo>
                    <a:pt x="229" y="183"/>
                  </a:lnTo>
                  <a:lnTo>
                    <a:pt x="230" y="187"/>
                  </a:lnTo>
                  <a:lnTo>
                    <a:pt x="232" y="194"/>
                  </a:lnTo>
                  <a:lnTo>
                    <a:pt x="233" y="198"/>
                  </a:lnTo>
                  <a:lnTo>
                    <a:pt x="234" y="166"/>
                  </a:lnTo>
                  <a:lnTo>
                    <a:pt x="235" y="192"/>
                  </a:lnTo>
                  <a:lnTo>
                    <a:pt x="237" y="187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137">
              <a:extLst>
                <a:ext uri="{FF2B5EF4-FFF2-40B4-BE49-F238E27FC236}">
                  <a16:creationId xmlns:a16="http://schemas.microsoft.com/office/drawing/2014/main" xmlns="" id="{1A0CA5A7-BB4D-4504-AD61-322E94977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8" y="2648"/>
              <a:ext cx="161" cy="69"/>
            </a:xfrm>
            <a:custGeom>
              <a:avLst/>
              <a:gdLst>
                <a:gd name="T0" fmla="*/ 3 w 248"/>
                <a:gd name="T1" fmla="*/ 26 h 106"/>
                <a:gd name="T2" fmla="*/ 8 w 248"/>
                <a:gd name="T3" fmla="*/ 40 h 106"/>
                <a:gd name="T4" fmla="*/ 13 w 248"/>
                <a:gd name="T5" fmla="*/ 43 h 106"/>
                <a:gd name="T6" fmla="*/ 18 w 248"/>
                <a:gd name="T7" fmla="*/ 45 h 106"/>
                <a:gd name="T8" fmla="*/ 23 w 248"/>
                <a:gd name="T9" fmla="*/ 40 h 106"/>
                <a:gd name="T10" fmla="*/ 28 w 248"/>
                <a:gd name="T11" fmla="*/ 41 h 106"/>
                <a:gd name="T12" fmla="*/ 33 w 248"/>
                <a:gd name="T13" fmla="*/ 36 h 106"/>
                <a:gd name="T14" fmla="*/ 38 w 248"/>
                <a:gd name="T15" fmla="*/ 36 h 106"/>
                <a:gd name="T16" fmla="*/ 43 w 248"/>
                <a:gd name="T17" fmla="*/ 24 h 106"/>
                <a:gd name="T18" fmla="*/ 48 w 248"/>
                <a:gd name="T19" fmla="*/ 34 h 106"/>
                <a:gd name="T20" fmla="*/ 53 w 248"/>
                <a:gd name="T21" fmla="*/ 51 h 106"/>
                <a:gd name="T22" fmla="*/ 58 w 248"/>
                <a:gd name="T23" fmla="*/ 58 h 106"/>
                <a:gd name="T24" fmla="*/ 63 w 248"/>
                <a:gd name="T25" fmla="*/ 47 h 106"/>
                <a:gd name="T26" fmla="*/ 69 w 248"/>
                <a:gd name="T27" fmla="*/ 70 h 106"/>
                <a:gd name="T28" fmla="*/ 74 w 248"/>
                <a:gd name="T29" fmla="*/ 34 h 106"/>
                <a:gd name="T30" fmla="*/ 79 w 248"/>
                <a:gd name="T31" fmla="*/ 62 h 106"/>
                <a:gd name="T32" fmla="*/ 84 w 248"/>
                <a:gd name="T33" fmla="*/ 68 h 106"/>
                <a:gd name="T34" fmla="*/ 89 w 248"/>
                <a:gd name="T35" fmla="*/ 85 h 106"/>
                <a:gd name="T36" fmla="*/ 94 w 248"/>
                <a:gd name="T37" fmla="*/ 81 h 106"/>
                <a:gd name="T38" fmla="*/ 99 w 248"/>
                <a:gd name="T39" fmla="*/ 60 h 106"/>
                <a:gd name="T40" fmla="*/ 104 w 248"/>
                <a:gd name="T41" fmla="*/ 74 h 106"/>
                <a:gd name="T42" fmla="*/ 109 w 248"/>
                <a:gd name="T43" fmla="*/ 77 h 106"/>
                <a:gd name="T44" fmla="*/ 114 w 248"/>
                <a:gd name="T45" fmla="*/ 70 h 106"/>
                <a:gd name="T46" fmla="*/ 119 w 248"/>
                <a:gd name="T47" fmla="*/ 68 h 106"/>
                <a:gd name="T48" fmla="*/ 124 w 248"/>
                <a:gd name="T49" fmla="*/ 81 h 106"/>
                <a:gd name="T50" fmla="*/ 129 w 248"/>
                <a:gd name="T51" fmla="*/ 81 h 106"/>
                <a:gd name="T52" fmla="*/ 135 w 248"/>
                <a:gd name="T53" fmla="*/ 68 h 106"/>
                <a:gd name="T54" fmla="*/ 140 w 248"/>
                <a:gd name="T55" fmla="*/ 68 h 106"/>
                <a:gd name="T56" fmla="*/ 145 w 248"/>
                <a:gd name="T57" fmla="*/ 83 h 106"/>
                <a:gd name="T58" fmla="*/ 150 w 248"/>
                <a:gd name="T59" fmla="*/ 96 h 106"/>
                <a:gd name="T60" fmla="*/ 155 w 248"/>
                <a:gd name="T61" fmla="*/ 90 h 106"/>
                <a:gd name="T62" fmla="*/ 160 w 248"/>
                <a:gd name="T63" fmla="*/ 104 h 106"/>
                <a:gd name="T64" fmla="*/ 165 w 248"/>
                <a:gd name="T65" fmla="*/ 98 h 106"/>
                <a:gd name="T66" fmla="*/ 170 w 248"/>
                <a:gd name="T67" fmla="*/ 60 h 106"/>
                <a:gd name="T68" fmla="*/ 176 w 248"/>
                <a:gd name="T69" fmla="*/ 70 h 106"/>
                <a:gd name="T70" fmla="*/ 181 w 248"/>
                <a:gd name="T71" fmla="*/ 43 h 106"/>
                <a:gd name="T72" fmla="*/ 186 w 248"/>
                <a:gd name="T73" fmla="*/ 87 h 106"/>
                <a:gd name="T74" fmla="*/ 191 w 248"/>
                <a:gd name="T75" fmla="*/ 83 h 106"/>
                <a:gd name="T76" fmla="*/ 196 w 248"/>
                <a:gd name="T77" fmla="*/ 68 h 106"/>
                <a:gd name="T78" fmla="*/ 201 w 248"/>
                <a:gd name="T79" fmla="*/ 77 h 106"/>
                <a:gd name="T80" fmla="*/ 207 w 248"/>
                <a:gd name="T81" fmla="*/ 74 h 106"/>
                <a:gd name="T82" fmla="*/ 212 w 248"/>
                <a:gd name="T83" fmla="*/ 94 h 106"/>
                <a:gd name="T84" fmla="*/ 217 w 248"/>
                <a:gd name="T85" fmla="*/ 72 h 106"/>
                <a:gd name="T86" fmla="*/ 222 w 248"/>
                <a:gd name="T87" fmla="*/ 85 h 106"/>
                <a:gd name="T88" fmla="*/ 227 w 248"/>
                <a:gd name="T89" fmla="*/ 55 h 106"/>
                <a:gd name="T90" fmla="*/ 233 w 248"/>
                <a:gd name="T91" fmla="*/ 66 h 106"/>
                <a:gd name="T92" fmla="*/ 238 w 248"/>
                <a:gd name="T93" fmla="*/ 53 h 106"/>
                <a:gd name="T94" fmla="*/ 243 w 248"/>
                <a:gd name="T95" fmla="*/ 62 h 106"/>
                <a:gd name="T96" fmla="*/ 248 w 248"/>
                <a:gd name="T97" fmla="*/ 7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06">
                  <a:moveTo>
                    <a:pt x="0" y="53"/>
                  </a:moveTo>
                  <a:lnTo>
                    <a:pt x="1" y="6"/>
                  </a:lnTo>
                  <a:lnTo>
                    <a:pt x="2" y="57"/>
                  </a:lnTo>
                  <a:lnTo>
                    <a:pt x="3" y="26"/>
                  </a:lnTo>
                  <a:lnTo>
                    <a:pt x="5" y="41"/>
                  </a:lnTo>
                  <a:lnTo>
                    <a:pt x="6" y="23"/>
                  </a:lnTo>
                  <a:lnTo>
                    <a:pt x="7" y="57"/>
                  </a:lnTo>
                  <a:lnTo>
                    <a:pt x="8" y="40"/>
                  </a:lnTo>
                  <a:lnTo>
                    <a:pt x="10" y="9"/>
                  </a:lnTo>
                  <a:lnTo>
                    <a:pt x="11" y="13"/>
                  </a:lnTo>
                  <a:lnTo>
                    <a:pt x="12" y="26"/>
                  </a:lnTo>
                  <a:lnTo>
                    <a:pt x="13" y="43"/>
                  </a:lnTo>
                  <a:lnTo>
                    <a:pt x="15" y="41"/>
                  </a:lnTo>
                  <a:lnTo>
                    <a:pt x="16" y="43"/>
                  </a:lnTo>
                  <a:lnTo>
                    <a:pt x="17" y="23"/>
                  </a:lnTo>
                  <a:lnTo>
                    <a:pt x="18" y="45"/>
                  </a:lnTo>
                  <a:lnTo>
                    <a:pt x="20" y="21"/>
                  </a:lnTo>
                  <a:lnTo>
                    <a:pt x="21" y="28"/>
                  </a:lnTo>
                  <a:lnTo>
                    <a:pt x="22" y="24"/>
                  </a:lnTo>
                  <a:lnTo>
                    <a:pt x="23" y="40"/>
                  </a:lnTo>
                  <a:lnTo>
                    <a:pt x="25" y="34"/>
                  </a:lnTo>
                  <a:lnTo>
                    <a:pt x="26" y="0"/>
                  </a:lnTo>
                  <a:lnTo>
                    <a:pt x="27" y="30"/>
                  </a:lnTo>
                  <a:lnTo>
                    <a:pt x="28" y="41"/>
                  </a:lnTo>
                  <a:lnTo>
                    <a:pt x="30" y="36"/>
                  </a:lnTo>
                  <a:lnTo>
                    <a:pt x="31" y="24"/>
                  </a:lnTo>
                  <a:lnTo>
                    <a:pt x="32" y="60"/>
                  </a:lnTo>
                  <a:lnTo>
                    <a:pt x="33" y="36"/>
                  </a:lnTo>
                  <a:lnTo>
                    <a:pt x="35" y="19"/>
                  </a:lnTo>
                  <a:lnTo>
                    <a:pt x="36" y="34"/>
                  </a:lnTo>
                  <a:lnTo>
                    <a:pt x="37" y="9"/>
                  </a:lnTo>
                  <a:lnTo>
                    <a:pt x="38" y="36"/>
                  </a:lnTo>
                  <a:lnTo>
                    <a:pt x="40" y="40"/>
                  </a:lnTo>
                  <a:lnTo>
                    <a:pt x="41" y="41"/>
                  </a:lnTo>
                  <a:lnTo>
                    <a:pt x="42" y="38"/>
                  </a:lnTo>
                  <a:lnTo>
                    <a:pt x="43" y="24"/>
                  </a:lnTo>
                  <a:lnTo>
                    <a:pt x="45" y="15"/>
                  </a:lnTo>
                  <a:lnTo>
                    <a:pt x="46" y="57"/>
                  </a:lnTo>
                  <a:lnTo>
                    <a:pt x="47" y="36"/>
                  </a:lnTo>
                  <a:lnTo>
                    <a:pt x="48" y="34"/>
                  </a:lnTo>
                  <a:lnTo>
                    <a:pt x="50" y="57"/>
                  </a:lnTo>
                  <a:lnTo>
                    <a:pt x="51" y="66"/>
                  </a:lnTo>
                  <a:lnTo>
                    <a:pt x="52" y="32"/>
                  </a:lnTo>
                  <a:lnTo>
                    <a:pt x="53" y="51"/>
                  </a:lnTo>
                  <a:lnTo>
                    <a:pt x="55" y="66"/>
                  </a:lnTo>
                  <a:lnTo>
                    <a:pt x="56" y="38"/>
                  </a:lnTo>
                  <a:lnTo>
                    <a:pt x="57" y="40"/>
                  </a:lnTo>
                  <a:lnTo>
                    <a:pt x="58" y="58"/>
                  </a:lnTo>
                  <a:lnTo>
                    <a:pt x="60" y="47"/>
                  </a:lnTo>
                  <a:lnTo>
                    <a:pt x="61" y="40"/>
                  </a:lnTo>
                  <a:lnTo>
                    <a:pt x="62" y="53"/>
                  </a:lnTo>
                  <a:lnTo>
                    <a:pt x="63" y="47"/>
                  </a:lnTo>
                  <a:lnTo>
                    <a:pt x="65" y="66"/>
                  </a:lnTo>
                  <a:lnTo>
                    <a:pt x="66" y="45"/>
                  </a:lnTo>
                  <a:lnTo>
                    <a:pt x="67" y="53"/>
                  </a:lnTo>
                  <a:lnTo>
                    <a:pt x="69" y="70"/>
                  </a:lnTo>
                  <a:lnTo>
                    <a:pt x="70" y="47"/>
                  </a:lnTo>
                  <a:lnTo>
                    <a:pt x="71" y="74"/>
                  </a:lnTo>
                  <a:lnTo>
                    <a:pt x="72" y="74"/>
                  </a:lnTo>
                  <a:lnTo>
                    <a:pt x="74" y="34"/>
                  </a:lnTo>
                  <a:lnTo>
                    <a:pt x="75" y="36"/>
                  </a:lnTo>
                  <a:lnTo>
                    <a:pt x="76" y="53"/>
                  </a:lnTo>
                  <a:lnTo>
                    <a:pt x="77" y="53"/>
                  </a:lnTo>
                  <a:lnTo>
                    <a:pt x="79" y="62"/>
                  </a:lnTo>
                  <a:lnTo>
                    <a:pt x="80" y="43"/>
                  </a:lnTo>
                  <a:lnTo>
                    <a:pt x="81" y="60"/>
                  </a:lnTo>
                  <a:lnTo>
                    <a:pt x="82" y="70"/>
                  </a:lnTo>
                  <a:lnTo>
                    <a:pt x="84" y="68"/>
                  </a:lnTo>
                  <a:lnTo>
                    <a:pt x="85" y="72"/>
                  </a:lnTo>
                  <a:lnTo>
                    <a:pt x="86" y="55"/>
                  </a:lnTo>
                  <a:lnTo>
                    <a:pt x="87" y="55"/>
                  </a:lnTo>
                  <a:lnTo>
                    <a:pt x="89" y="85"/>
                  </a:lnTo>
                  <a:lnTo>
                    <a:pt x="90" y="70"/>
                  </a:lnTo>
                  <a:lnTo>
                    <a:pt x="91" y="57"/>
                  </a:lnTo>
                  <a:lnTo>
                    <a:pt x="93" y="60"/>
                  </a:lnTo>
                  <a:lnTo>
                    <a:pt x="94" y="81"/>
                  </a:lnTo>
                  <a:lnTo>
                    <a:pt x="95" y="53"/>
                  </a:lnTo>
                  <a:lnTo>
                    <a:pt x="96" y="53"/>
                  </a:lnTo>
                  <a:lnTo>
                    <a:pt x="98" y="60"/>
                  </a:lnTo>
                  <a:lnTo>
                    <a:pt x="99" y="60"/>
                  </a:lnTo>
                  <a:lnTo>
                    <a:pt x="100" y="68"/>
                  </a:lnTo>
                  <a:lnTo>
                    <a:pt x="101" y="36"/>
                  </a:lnTo>
                  <a:lnTo>
                    <a:pt x="103" y="92"/>
                  </a:lnTo>
                  <a:lnTo>
                    <a:pt x="104" y="74"/>
                  </a:lnTo>
                  <a:lnTo>
                    <a:pt x="105" y="75"/>
                  </a:lnTo>
                  <a:lnTo>
                    <a:pt x="107" y="58"/>
                  </a:lnTo>
                  <a:lnTo>
                    <a:pt x="108" y="60"/>
                  </a:lnTo>
                  <a:lnTo>
                    <a:pt x="109" y="77"/>
                  </a:lnTo>
                  <a:lnTo>
                    <a:pt x="110" y="55"/>
                  </a:lnTo>
                  <a:lnTo>
                    <a:pt x="112" y="66"/>
                  </a:lnTo>
                  <a:lnTo>
                    <a:pt x="113" y="70"/>
                  </a:lnTo>
                  <a:lnTo>
                    <a:pt x="114" y="70"/>
                  </a:lnTo>
                  <a:lnTo>
                    <a:pt x="115" y="77"/>
                  </a:lnTo>
                  <a:lnTo>
                    <a:pt x="117" y="66"/>
                  </a:lnTo>
                  <a:lnTo>
                    <a:pt x="118" y="79"/>
                  </a:lnTo>
                  <a:lnTo>
                    <a:pt x="119" y="68"/>
                  </a:lnTo>
                  <a:lnTo>
                    <a:pt x="121" y="96"/>
                  </a:lnTo>
                  <a:lnTo>
                    <a:pt x="122" y="92"/>
                  </a:lnTo>
                  <a:lnTo>
                    <a:pt x="123" y="92"/>
                  </a:lnTo>
                  <a:lnTo>
                    <a:pt x="124" y="81"/>
                  </a:lnTo>
                  <a:lnTo>
                    <a:pt x="126" y="68"/>
                  </a:lnTo>
                  <a:lnTo>
                    <a:pt x="127" y="83"/>
                  </a:lnTo>
                  <a:lnTo>
                    <a:pt x="128" y="92"/>
                  </a:lnTo>
                  <a:lnTo>
                    <a:pt x="129" y="81"/>
                  </a:lnTo>
                  <a:lnTo>
                    <a:pt x="131" y="68"/>
                  </a:lnTo>
                  <a:lnTo>
                    <a:pt x="132" y="83"/>
                  </a:lnTo>
                  <a:lnTo>
                    <a:pt x="133" y="89"/>
                  </a:lnTo>
                  <a:lnTo>
                    <a:pt x="135" y="68"/>
                  </a:lnTo>
                  <a:lnTo>
                    <a:pt x="136" y="45"/>
                  </a:lnTo>
                  <a:lnTo>
                    <a:pt x="137" y="66"/>
                  </a:lnTo>
                  <a:lnTo>
                    <a:pt x="138" y="79"/>
                  </a:lnTo>
                  <a:lnTo>
                    <a:pt x="140" y="68"/>
                  </a:lnTo>
                  <a:lnTo>
                    <a:pt x="141" y="98"/>
                  </a:lnTo>
                  <a:lnTo>
                    <a:pt x="142" y="92"/>
                  </a:lnTo>
                  <a:lnTo>
                    <a:pt x="143" y="62"/>
                  </a:lnTo>
                  <a:lnTo>
                    <a:pt x="145" y="83"/>
                  </a:lnTo>
                  <a:lnTo>
                    <a:pt x="146" y="51"/>
                  </a:lnTo>
                  <a:lnTo>
                    <a:pt x="147" y="55"/>
                  </a:lnTo>
                  <a:lnTo>
                    <a:pt x="149" y="89"/>
                  </a:lnTo>
                  <a:lnTo>
                    <a:pt x="150" y="96"/>
                  </a:lnTo>
                  <a:lnTo>
                    <a:pt x="151" y="68"/>
                  </a:lnTo>
                  <a:lnTo>
                    <a:pt x="152" y="87"/>
                  </a:lnTo>
                  <a:lnTo>
                    <a:pt x="154" y="81"/>
                  </a:lnTo>
                  <a:lnTo>
                    <a:pt x="155" y="90"/>
                  </a:lnTo>
                  <a:lnTo>
                    <a:pt x="156" y="58"/>
                  </a:lnTo>
                  <a:lnTo>
                    <a:pt x="158" y="66"/>
                  </a:lnTo>
                  <a:lnTo>
                    <a:pt x="159" y="89"/>
                  </a:lnTo>
                  <a:lnTo>
                    <a:pt x="160" y="104"/>
                  </a:lnTo>
                  <a:lnTo>
                    <a:pt x="161" y="90"/>
                  </a:lnTo>
                  <a:lnTo>
                    <a:pt x="163" y="85"/>
                  </a:lnTo>
                  <a:lnTo>
                    <a:pt x="164" y="89"/>
                  </a:lnTo>
                  <a:lnTo>
                    <a:pt x="165" y="98"/>
                  </a:lnTo>
                  <a:lnTo>
                    <a:pt x="167" y="83"/>
                  </a:lnTo>
                  <a:lnTo>
                    <a:pt x="168" y="74"/>
                  </a:lnTo>
                  <a:lnTo>
                    <a:pt x="169" y="104"/>
                  </a:lnTo>
                  <a:lnTo>
                    <a:pt x="170" y="60"/>
                  </a:lnTo>
                  <a:lnTo>
                    <a:pt x="172" y="79"/>
                  </a:lnTo>
                  <a:lnTo>
                    <a:pt x="173" y="90"/>
                  </a:lnTo>
                  <a:lnTo>
                    <a:pt x="174" y="72"/>
                  </a:lnTo>
                  <a:lnTo>
                    <a:pt x="176" y="70"/>
                  </a:lnTo>
                  <a:lnTo>
                    <a:pt x="177" y="87"/>
                  </a:lnTo>
                  <a:lnTo>
                    <a:pt x="178" y="77"/>
                  </a:lnTo>
                  <a:lnTo>
                    <a:pt x="179" y="98"/>
                  </a:lnTo>
                  <a:lnTo>
                    <a:pt x="181" y="43"/>
                  </a:lnTo>
                  <a:lnTo>
                    <a:pt x="182" y="98"/>
                  </a:lnTo>
                  <a:lnTo>
                    <a:pt x="183" y="81"/>
                  </a:lnTo>
                  <a:lnTo>
                    <a:pt x="185" y="83"/>
                  </a:lnTo>
                  <a:lnTo>
                    <a:pt x="186" y="87"/>
                  </a:lnTo>
                  <a:lnTo>
                    <a:pt x="187" y="102"/>
                  </a:lnTo>
                  <a:lnTo>
                    <a:pt x="188" y="77"/>
                  </a:lnTo>
                  <a:lnTo>
                    <a:pt x="190" y="68"/>
                  </a:lnTo>
                  <a:lnTo>
                    <a:pt x="191" y="83"/>
                  </a:lnTo>
                  <a:lnTo>
                    <a:pt x="192" y="74"/>
                  </a:lnTo>
                  <a:lnTo>
                    <a:pt x="194" y="94"/>
                  </a:lnTo>
                  <a:lnTo>
                    <a:pt x="195" y="79"/>
                  </a:lnTo>
                  <a:lnTo>
                    <a:pt x="196" y="68"/>
                  </a:lnTo>
                  <a:lnTo>
                    <a:pt x="198" y="83"/>
                  </a:lnTo>
                  <a:lnTo>
                    <a:pt x="199" y="106"/>
                  </a:lnTo>
                  <a:lnTo>
                    <a:pt x="200" y="77"/>
                  </a:lnTo>
                  <a:lnTo>
                    <a:pt x="201" y="77"/>
                  </a:lnTo>
                  <a:lnTo>
                    <a:pt x="203" y="85"/>
                  </a:lnTo>
                  <a:lnTo>
                    <a:pt x="204" y="90"/>
                  </a:lnTo>
                  <a:lnTo>
                    <a:pt x="205" y="104"/>
                  </a:lnTo>
                  <a:lnTo>
                    <a:pt x="207" y="74"/>
                  </a:lnTo>
                  <a:lnTo>
                    <a:pt x="208" y="81"/>
                  </a:lnTo>
                  <a:lnTo>
                    <a:pt x="209" y="92"/>
                  </a:lnTo>
                  <a:lnTo>
                    <a:pt x="210" y="79"/>
                  </a:lnTo>
                  <a:lnTo>
                    <a:pt x="212" y="94"/>
                  </a:lnTo>
                  <a:lnTo>
                    <a:pt x="213" y="98"/>
                  </a:lnTo>
                  <a:lnTo>
                    <a:pt x="214" y="83"/>
                  </a:lnTo>
                  <a:lnTo>
                    <a:pt x="216" y="90"/>
                  </a:lnTo>
                  <a:lnTo>
                    <a:pt x="217" y="72"/>
                  </a:lnTo>
                  <a:lnTo>
                    <a:pt x="218" y="87"/>
                  </a:lnTo>
                  <a:lnTo>
                    <a:pt x="220" y="64"/>
                  </a:lnTo>
                  <a:lnTo>
                    <a:pt x="221" y="49"/>
                  </a:lnTo>
                  <a:lnTo>
                    <a:pt x="222" y="85"/>
                  </a:lnTo>
                  <a:lnTo>
                    <a:pt x="223" y="87"/>
                  </a:lnTo>
                  <a:lnTo>
                    <a:pt x="225" y="68"/>
                  </a:lnTo>
                  <a:lnTo>
                    <a:pt x="226" y="92"/>
                  </a:lnTo>
                  <a:lnTo>
                    <a:pt x="227" y="55"/>
                  </a:lnTo>
                  <a:lnTo>
                    <a:pt x="229" y="98"/>
                  </a:lnTo>
                  <a:lnTo>
                    <a:pt x="230" y="70"/>
                  </a:lnTo>
                  <a:lnTo>
                    <a:pt x="231" y="60"/>
                  </a:lnTo>
                  <a:lnTo>
                    <a:pt x="233" y="66"/>
                  </a:lnTo>
                  <a:lnTo>
                    <a:pt x="234" y="68"/>
                  </a:lnTo>
                  <a:lnTo>
                    <a:pt x="235" y="41"/>
                  </a:lnTo>
                  <a:lnTo>
                    <a:pt x="236" y="66"/>
                  </a:lnTo>
                  <a:lnTo>
                    <a:pt x="238" y="53"/>
                  </a:lnTo>
                  <a:lnTo>
                    <a:pt x="239" y="51"/>
                  </a:lnTo>
                  <a:lnTo>
                    <a:pt x="240" y="51"/>
                  </a:lnTo>
                  <a:lnTo>
                    <a:pt x="242" y="64"/>
                  </a:lnTo>
                  <a:lnTo>
                    <a:pt x="243" y="62"/>
                  </a:lnTo>
                  <a:lnTo>
                    <a:pt x="244" y="53"/>
                  </a:lnTo>
                  <a:lnTo>
                    <a:pt x="246" y="51"/>
                  </a:lnTo>
                  <a:lnTo>
                    <a:pt x="247" y="53"/>
                  </a:lnTo>
                  <a:lnTo>
                    <a:pt x="248" y="79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138">
              <a:extLst>
                <a:ext uri="{FF2B5EF4-FFF2-40B4-BE49-F238E27FC236}">
                  <a16:creationId xmlns:a16="http://schemas.microsoft.com/office/drawing/2014/main" xmlns="" id="{6DD5447F-36EA-4805-A51F-BBACBED65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9" y="2659"/>
              <a:ext cx="169" cy="58"/>
            </a:xfrm>
            <a:custGeom>
              <a:avLst/>
              <a:gdLst>
                <a:gd name="T0" fmla="*/ 4 w 261"/>
                <a:gd name="T1" fmla="*/ 19 h 89"/>
                <a:gd name="T2" fmla="*/ 9 w 261"/>
                <a:gd name="T3" fmla="*/ 34 h 89"/>
                <a:gd name="T4" fmla="*/ 15 w 261"/>
                <a:gd name="T5" fmla="*/ 47 h 89"/>
                <a:gd name="T6" fmla="*/ 20 w 261"/>
                <a:gd name="T7" fmla="*/ 24 h 89"/>
                <a:gd name="T8" fmla="*/ 25 w 261"/>
                <a:gd name="T9" fmla="*/ 17 h 89"/>
                <a:gd name="T10" fmla="*/ 30 w 261"/>
                <a:gd name="T11" fmla="*/ 38 h 89"/>
                <a:gd name="T12" fmla="*/ 36 w 261"/>
                <a:gd name="T13" fmla="*/ 34 h 89"/>
                <a:gd name="T14" fmla="*/ 41 w 261"/>
                <a:gd name="T15" fmla="*/ 41 h 89"/>
                <a:gd name="T16" fmla="*/ 46 w 261"/>
                <a:gd name="T17" fmla="*/ 47 h 89"/>
                <a:gd name="T18" fmla="*/ 51 w 261"/>
                <a:gd name="T19" fmla="*/ 24 h 89"/>
                <a:gd name="T20" fmla="*/ 57 w 261"/>
                <a:gd name="T21" fmla="*/ 34 h 89"/>
                <a:gd name="T22" fmla="*/ 62 w 261"/>
                <a:gd name="T23" fmla="*/ 34 h 89"/>
                <a:gd name="T24" fmla="*/ 67 w 261"/>
                <a:gd name="T25" fmla="*/ 43 h 89"/>
                <a:gd name="T26" fmla="*/ 72 w 261"/>
                <a:gd name="T27" fmla="*/ 26 h 89"/>
                <a:gd name="T28" fmla="*/ 78 w 261"/>
                <a:gd name="T29" fmla="*/ 15 h 89"/>
                <a:gd name="T30" fmla="*/ 83 w 261"/>
                <a:gd name="T31" fmla="*/ 0 h 89"/>
                <a:gd name="T32" fmla="*/ 88 w 261"/>
                <a:gd name="T33" fmla="*/ 11 h 89"/>
                <a:gd name="T34" fmla="*/ 94 w 261"/>
                <a:gd name="T35" fmla="*/ 47 h 89"/>
                <a:gd name="T36" fmla="*/ 99 w 261"/>
                <a:gd name="T37" fmla="*/ 49 h 89"/>
                <a:gd name="T38" fmla="*/ 104 w 261"/>
                <a:gd name="T39" fmla="*/ 41 h 89"/>
                <a:gd name="T40" fmla="*/ 110 w 261"/>
                <a:gd name="T41" fmla="*/ 19 h 89"/>
                <a:gd name="T42" fmla="*/ 115 w 261"/>
                <a:gd name="T43" fmla="*/ 36 h 89"/>
                <a:gd name="T44" fmla="*/ 120 w 261"/>
                <a:gd name="T45" fmla="*/ 47 h 89"/>
                <a:gd name="T46" fmla="*/ 126 w 261"/>
                <a:gd name="T47" fmla="*/ 43 h 89"/>
                <a:gd name="T48" fmla="*/ 131 w 261"/>
                <a:gd name="T49" fmla="*/ 26 h 89"/>
                <a:gd name="T50" fmla="*/ 136 w 261"/>
                <a:gd name="T51" fmla="*/ 40 h 89"/>
                <a:gd name="T52" fmla="*/ 142 w 261"/>
                <a:gd name="T53" fmla="*/ 57 h 89"/>
                <a:gd name="T54" fmla="*/ 147 w 261"/>
                <a:gd name="T55" fmla="*/ 66 h 89"/>
                <a:gd name="T56" fmla="*/ 152 w 261"/>
                <a:gd name="T57" fmla="*/ 49 h 89"/>
                <a:gd name="T58" fmla="*/ 158 w 261"/>
                <a:gd name="T59" fmla="*/ 60 h 89"/>
                <a:gd name="T60" fmla="*/ 163 w 261"/>
                <a:gd name="T61" fmla="*/ 75 h 89"/>
                <a:gd name="T62" fmla="*/ 169 w 261"/>
                <a:gd name="T63" fmla="*/ 70 h 89"/>
                <a:gd name="T64" fmla="*/ 174 w 261"/>
                <a:gd name="T65" fmla="*/ 75 h 89"/>
                <a:gd name="T66" fmla="*/ 179 w 261"/>
                <a:gd name="T67" fmla="*/ 72 h 89"/>
                <a:gd name="T68" fmla="*/ 185 w 261"/>
                <a:gd name="T69" fmla="*/ 85 h 89"/>
                <a:gd name="T70" fmla="*/ 190 w 261"/>
                <a:gd name="T71" fmla="*/ 70 h 89"/>
                <a:gd name="T72" fmla="*/ 196 w 261"/>
                <a:gd name="T73" fmla="*/ 70 h 89"/>
                <a:gd name="T74" fmla="*/ 201 w 261"/>
                <a:gd name="T75" fmla="*/ 79 h 89"/>
                <a:gd name="T76" fmla="*/ 206 w 261"/>
                <a:gd name="T77" fmla="*/ 75 h 89"/>
                <a:gd name="T78" fmla="*/ 212 w 261"/>
                <a:gd name="T79" fmla="*/ 75 h 89"/>
                <a:gd name="T80" fmla="*/ 217 w 261"/>
                <a:gd name="T81" fmla="*/ 64 h 89"/>
                <a:gd name="T82" fmla="*/ 223 w 261"/>
                <a:gd name="T83" fmla="*/ 85 h 89"/>
                <a:gd name="T84" fmla="*/ 228 w 261"/>
                <a:gd name="T85" fmla="*/ 66 h 89"/>
                <a:gd name="T86" fmla="*/ 234 w 261"/>
                <a:gd name="T87" fmla="*/ 64 h 89"/>
                <a:gd name="T88" fmla="*/ 239 w 261"/>
                <a:gd name="T89" fmla="*/ 64 h 89"/>
                <a:gd name="T90" fmla="*/ 244 w 261"/>
                <a:gd name="T91" fmla="*/ 75 h 89"/>
                <a:gd name="T92" fmla="*/ 250 w 261"/>
                <a:gd name="T93" fmla="*/ 57 h 89"/>
                <a:gd name="T94" fmla="*/ 255 w 261"/>
                <a:gd name="T95" fmla="*/ 62 h 89"/>
                <a:gd name="T96" fmla="*/ 261 w 261"/>
                <a:gd name="T97" fmla="*/ 5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1" h="89">
                  <a:moveTo>
                    <a:pt x="0" y="62"/>
                  </a:moveTo>
                  <a:lnTo>
                    <a:pt x="2" y="36"/>
                  </a:lnTo>
                  <a:lnTo>
                    <a:pt x="3" y="51"/>
                  </a:lnTo>
                  <a:lnTo>
                    <a:pt x="4" y="19"/>
                  </a:lnTo>
                  <a:lnTo>
                    <a:pt x="5" y="45"/>
                  </a:lnTo>
                  <a:lnTo>
                    <a:pt x="7" y="70"/>
                  </a:lnTo>
                  <a:lnTo>
                    <a:pt x="8" y="28"/>
                  </a:lnTo>
                  <a:lnTo>
                    <a:pt x="9" y="34"/>
                  </a:lnTo>
                  <a:lnTo>
                    <a:pt x="11" y="17"/>
                  </a:lnTo>
                  <a:lnTo>
                    <a:pt x="12" y="45"/>
                  </a:lnTo>
                  <a:lnTo>
                    <a:pt x="13" y="36"/>
                  </a:lnTo>
                  <a:lnTo>
                    <a:pt x="15" y="47"/>
                  </a:lnTo>
                  <a:lnTo>
                    <a:pt x="16" y="70"/>
                  </a:lnTo>
                  <a:lnTo>
                    <a:pt x="17" y="45"/>
                  </a:lnTo>
                  <a:lnTo>
                    <a:pt x="19" y="32"/>
                  </a:lnTo>
                  <a:lnTo>
                    <a:pt x="20" y="24"/>
                  </a:lnTo>
                  <a:lnTo>
                    <a:pt x="21" y="32"/>
                  </a:lnTo>
                  <a:lnTo>
                    <a:pt x="22" y="34"/>
                  </a:lnTo>
                  <a:lnTo>
                    <a:pt x="24" y="7"/>
                  </a:lnTo>
                  <a:lnTo>
                    <a:pt x="25" y="17"/>
                  </a:lnTo>
                  <a:lnTo>
                    <a:pt x="26" y="40"/>
                  </a:lnTo>
                  <a:lnTo>
                    <a:pt x="28" y="41"/>
                  </a:lnTo>
                  <a:lnTo>
                    <a:pt x="29" y="40"/>
                  </a:lnTo>
                  <a:lnTo>
                    <a:pt x="30" y="38"/>
                  </a:lnTo>
                  <a:lnTo>
                    <a:pt x="32" y="23"/>
                  </a:lnTo>
                  <a:lnTo>
                    <a:pt x="33" y="47"/>
                  </a:lnTo>
                  <a:lnTo>
                    <a:pt x="34" y="23"/>
                  </a:lnTo>
                  <a:lnTo>
                    <a:pt x="36" y="34"/>
                  </a:lnTo>
                  <a:lnTo>
                    <a:pt x="37" y="11"/>
                  </a:lnTo>
                  <a:lnTo>
                    <a:pt x="38" y="53"/>
                  </a:lnTo>
                  <a:lnTo>
                    <a:pt x="40" y="19"/>
                  </a:lnTo>
                  <a:lnTo>
                    <a:pt x="41" y="41"/>
                  </a:lnTo>
                  <a:lnTo>
                    <a:pt x="42" y="34"/>
                  </a:lnTo>
                  <a:lnTo>
                    <a:pt x="43" y="19"/>
                  </a:lnTo>
                  <a:lnTo>
                    <a:pt x="45" y="13"/>
                  </a:lnTo>
                  <a:lnTo>
                    <a:pt x="46" y="47"/>
                  </a:lnTo>
                  <a:lnTo>
                    <a:pt x="47" y="23"/>
                  </a:lnTo>
                  <a:lnTo>
                    <a:pt x="49" y="26"/>
                  </a:lnTo>
                  <a:lnTo>
                    <a:pt x="50" y="32"/>
                  </a:lnTo>
                  <a:lnTo>
                    <a:pt x="51" y="24"/>
                  </a:lnTo>
                  <a:lnTo>
                    <a:pt x="53" y="53"/>
                  </a:lnTo>
                  <a:lnTo>
                    <a:pt x="54" y="47"/>
                  </a:lnTo>
                  <a:lnTo>
                    <a:pt x="55" y="26"/>
                  </a:lnTo>
                  <a:lnTo>
                    <a:pt x="57" y="34"/>
                  </a:lnTo>
                  <a:lnTo>
                    <a:pt x="58" y="32"/>
                  </a:lnTo>
                  <a:lnTo>
                    <a:pt x="59" y="21"/>
                  </a:lnTo>
                  <a:lnTo>
                    <a:pt x="61" y="34"/>
                  </a:lnTo>
                  <a:lnTo>
                    <a:pt x="62" y="34"/>
                  </a:lnTo>
                  <a:lnTo>
                    <a:pt x="63" y="49"/>
                  </a:lnTo>
                  <a:lnTo>
                    <a:pt x="65" y="30"/>
                  </a:lnTo>
                  <a:lnTo>
                    <a:pt x="66" y="36"/>
                  </a:lnTo>
                  <a:lnTo>
                    <a:pt x="67" y="43"/>
                  </a:lnTo>
                  <a:lnTo>
                    <a:pt x="69" y="13"/>
                  </a:lnTo>
                  <a:lnTo>
                    <a:pt x="70" y="9"/>
                  </a:lnTo>
                  <a:lnTo>
                    <a:pt x="71" y="41"/>
                  </a:lnTo>
                  <a:lnTo>
                    <a:pt x="72" y="26"/>
                  </a:lnTo>
                  <a:lnTo>
                    <a:pt x="74" y="51"/>
                  </a:lnTo>
                  <a:lnTo>
                    <a:pt x="75" y="28"/>
                  </a:lnTo>
                  <a:lnTo>
                    <a:pt x="76" y="30"/>
                  </a:lnTo>
                  <a:lnTo>
                    <a:pt x="78" y="15"/>
                  </a:lnTo>
                  <a:lnTo>
                    <a:pt x="79" y="23"/>
                  </a:lnTo>
                  <a:lnTo>
                    <a:pt x="80" y="32"/>
                  </a:lnTo>
                  <a:lnTo>
                    <a:pt x="82" y="49"/>
                  </a:lnTo>
                  <a:lnTo>
                    <a:pt x="83" y="0"/>
                  </a:lnTo>
                  <a:lnTo>
                    <a:pt x="84" y="45"/>
                  </a:lnTo>
                  <a:lnTo>
                    <a:pt x="86" y="24"/>
                  </a:lnTo>
                  <a:lnTo>
                    <a:pt x="87" y="9"/>
                  </a:lnTo>
                  <a:lnTo>
                    <a:pt x="88" y="11"/>
                  </a:lnTo>
                  <a:lnTo>
                    <a:pt x="90" y="26"/>
                  </a:lnTo>
                  <a:lnTo>
                    <a:pt x="91" y="32"/>
                  </a:lnTo>
                  <a:lnTo>
                    <a:pt x="92" y="15"/>
                  </a:lnTo>
                  <a:lnTo>
                    <a:pt x="94" y="47"/>
                  </a:lnTo>
                  <a:lnTo>
                    <a:pt x="95" y="28"/>
                  </a:lnTo>
                  <a:lnTo>
                    <a:pt x="96" y="30"/>
                  </a:lnTo>
                  <a:lnTo>
                    <a:pt x="98" y="28"/>
                  </a:lnTo>
                  <a:lnTo>
                    <a:pt x="99" y="49"/>
                  </a:lnTo>
                  <a:lnTo>
                    <a:pt x="100" y="23"/>
                  </a:lnTo>
                  <a:lnTo>
                    <a:pt x="102" y="21"/>
                  </a:lnTo>
                  <a:lnTo>
                    <a:pt x="103" y="26"/>
                  </a:lnTo>
                  <a:lnTo>
                    <a:pt x="104" y="41"/>
                  </a:lnTo>
                  <a:lnTo>
                    <a:pt x="106" y="26"/>
                  </a:lnTo>
                  <a:lnTo>
                    <a:pt x="107" y="23"/>
                  </a:lnTo>
                  <a:lnTo>
                    <a:pt x="108" y="32"/>
                  </a:lnTo>
                  <a:lnTo>
                    <a:pt x="110" y="19"/>
                  </a:lnTo>
                  <a:lnTo>
                    <a:pt x="111" y="15"/>
                  </a:lnTo>
                  <a:lnTo>
                    <a:pt x="112" y="19"/>
                  </a:lnTo>
                  <a:lnTo>
                    <a:pt x="114" y="23"/>
                  </a:lnTo>
                  <a:lnTo>
                    <a:pt x="115" y="36"/>
                  </a:lnTo>
                  <a:lnTo>
                    <a:pt x="116" y="32"/>
                  </a:lnTo>
                  <a:lnTo>
                    <a:pt x="118" y="43"/>
                  </a:lnTo>
                  <a:lnTo>
                    <a:pt x="119" y="49"/>
                  </a:lnTo>
                  <a:lnTo>
                    <a:pt x="120" y="47"/>
                  </a:lnTo>
                  <a:lnTo>
                    <a:pt x="122" y="60"/>
                  </a:lnTo>
                  <a:lnTo>
                    <a:pt x="123" y="49"/>
                  </a:lnTo>
                  <a:lnTo>
                    <a:pt x="124" y="45"/>
                  </a:lnTo>
                  <a:lnTo>
                    <a:pt x="126" y="43"/>
                  </a:lnTo>
                  <a:lnTo>
                    <a:pt x="127" y="55"/>
                  </a:lnTo>
                  <a:lnTo>
                    <a:pt x="128" y="53"/>
                  </a:lnTo>
                  <a:lnTo>
                    <a:pt x="130" y="51"/>
                  </a:lnTo>
                  <a:lnTo>
                    <a:pt x="131" y="26"/>
                  </a:lnTo>
                  <a:lnTo>
                    <a:pt x="132" y="58"/>
                  </a:lnTo>
                  <a:lnTo>
                    <a:pt x="134" y="57"/>
                  </a:lnTo>
                  <a:lnTo>
                    <a:pt x="135" y="68"/>
                  </a:lnTo>
                  <a:lnTo>
                    <a:pt x="136" y="40"/>
                  </a:lnTo>
                  <a:lnTo>
                    <a:pt x="138" y="57"/>
                  </a:lnTo>
                  <a:lnTo>
                    <a:pt x="139" y="36"/>
                  </a:lnTo>
                  <a:lnTo>
                    <a:pt x="140" y="60"/>
                  </a:lnTo>
                  <a:lnTo>
                    <a:pt x="142" y="57"/>
                  </a:lnTo>
                  <a:lnTo>
                    <a:pt x="143" y="43"/>
                  </a:lnTo>
                  <a:lnTo>
                    <a:pt x="144" y="62"/>
                  </a:lnTo>
                  <a:lnTo>
                    <a:pt x="146" y="47"/>
                  </a:lnTo>
                  <a:lnTo>
                    <a:pt x="147" y="66"/>
                  </a:lnTo>
                  <a:lnTo>
                    <a:pt x="148" y="81"/>
                  </a:lnTo>
                  <a:lnTo>
                    <a:pt x="150" y="30"/>
                  </a:lnTo>
                  <a:lnTo>
                    <a:pt x="151" y="73"/>
                  </a:lnTo>
                  <a:lnTo>
                    <a:pt x="152" y="49"/>
                  </a:lnTo>
                  <a:lnTo>
                    <a:pt x="154" y="45"/>
                  </a:lnTo>
                  <a:lnTo>
                    <a:pt x="155" y="68"/>
                  </a:lnTo>
                  <a:lnTo>
                    <a:pt x="156" y="75"/>
                  </a:lnTo>
                  <a:lnTo>
                    <a:pt x="158" y="60"/>
                  </a:lnTo>
                  <a:lnTo>
                    <a:pt x="159" y="68"/>
                  </a:lnTo>
                  <a:lnTo>
                    <a:pt x="161" y="79"/>
                  </a:lnTo>
                  <a:lnTo>
                    <a:pt x="162" y="70"/>
                  </a:lnTo>
                  <a:lnTo>
                    <a:pt x="163" y="75"/>
                  </a:lnTo>
                  <a:lnTo>
                    <a:pt x="165" y="70"/>
                  </a:lnTo>
                  <a:lnTo>
                    <a:pt x="166" y="87"/>
                  </a:lnTo>
                  <a:lnTo>
                    <a:pt x="167" y="60"/>
                  </a:lnTo>
                  <a:lnTo>
                    <a:pt x="169" y="70"/>
                  </a:lnTo>
                  <a:lnTo>
                    <a:pt x="170" y="79"/>
                  </a:lnTo>
                  <a:lnTo>
                    <a:pt x="171" y="77"/>
                  </a:lnTo>
                  <a:lnTo>
                    <a:pt x="173" y="73"/>
                  </a:lnTo>
                  <a:lnTo>
                    <a:pt x="174" y="75"/>
                  </a:lnTo>
                  <a:lnTo>
                    <a:pt x="175" y="72"/>
                  </a:lnTo>
                  <a:lnTo>
                    <a:pt x="177" y="60"/>
                  </a:lnTo>
                  <a:lnTo>
                    <a:pt x="178" y="79"/>
                  </a:lnTo>
                  <a:lnTo>
                    <a:pt x="179" y="72"/>
                  </a:lnTo>
                  <a:lnTo>
                    <a:pt x="181" y="83"/>
                  </a:lnTo>
                  <a:lnTo>
                    <a:pt x="182" y="64"/>
                  </a:lnTo>
                  <a:lnTo>
                    <a:pt x="183" y="77"/>
                  </a:lnTo>
                  <a:lnTo>
                    <a:pt x="185" y="85"/>
                  </a:lnTo>
                  <a:lnTo>
                    <a:pt x="186" y="87"/>
                  </a:lnTo>
                  <a:lnTo>
                    <a:pt x="187" y="66"/>
                  </a:lnTo>
                  <a:lnTo>
                    <a:pt x="189" y="81"/>
                  </a:lnTo>
                  <a:lnTo>
                    <a:pt x="190" y="70"/>
                  </a:lnTo>
                  <a:lnTo>
                    <a:pt x="191" y="77"/>
                  </a:lnTo>
                  <a:lnTo>
                    <a:pt x="193" y="53"/>
                  </a:lnTo>
                  <a:lnTo>
                    <a:pt x="194" y="51"/>
                  </a:lnTo>
                  <a:lnTo>
                    <a:pt x="196" y="70"/>
                  </a:lnTo>
                  <a:lnTo>
                    <a:pt x="197" y="70"/>
                  </a:lnTo>
                  <a:lnTo>
                    <a:pt x="198" y="77"/>
                  </a:lnTo>
                  <a:lnTo>
                    <a:pt x="200" y="57"/>
                  </a:lnTo>
                  <a:lnTo>
                    <a:pt x="201" y="79"/>
                  </a:lnTo>
                  <a:lnTo>
                    <a:pt x="202" y="85"/>
                  </a:lnTo>
                  <a:lnTo>
                    <a:pt x="204" y="79"/>
                  </a:lnTo>
                  <a:lnTo>
                    <a:pt x="205" y="70"/>
                  </a:lnTo>
                  <a:lnTo>
                    <a:pt x="206" y="75"/>
                  </a:lnTo>
                  <a:lnTo>
                    <a:pt x="208" y="73"/>
                  </a:lnTo>
                  <a:lnTo>
                    <a:pt x="209" y="66"/>
                  </a:lnTo>
                  <a:lnTo>
                    <a:pt x="210" y="73"/>
                  </a:lnTo>
                  <a:lnTo>
                    <a:pt x="212" y="75"/>
                  </a:lnTo>
                  <a:lnTo>
                    <a:pt x="213" y="70"/>
                  </a:lnTo>
                  <a:lnTo>
                    <a:pt x="215" y="81"/>
                  </a:lnTo>
                  <a:lnTo>
                    <a:pt x="216" y="73"/>
                  </a:lnTo>
                  <a:lnTo>
                    <a:pt x="217" y="64"/>
                  </a:lnTo>
                  <a:lnTo>
                    <a:pt x="219" y="73"/>
                  </a:lnTo>
                  <a:lnTo>
                    <a:pt x="220" y="87"/>
                  </a:lnTo>
                  <a:lnTo>
                    <a:pt x="221" y="75"/>
                  </a:lnTo>
                  <a:lnTo>
                    <a:pt x="223" y="85"/>
                  </a:lnTo>
                  <a:lnTo>
                    <a:pt x="224" y="75"/>
                  </a:lnTo>
                  <a:lnTo>
                    <a:pt x="225" y="77"/>
                  </a:lnTo>
                  <a:lnTo>
                    <a:pt x="227" y="64"/>
                  </a:lnTo>
                  <a:lnTo>
                    <a:pt x="228" y="66"/>
                  </a:lnTo>
                  <a:lnTo>
                    <a:pt x="229" y="77"/>
                  </a:lnTo>
                  <a:lnTo>
                    <a:pt x="231" y="73"/>
                  </a:lnTo>
                  <a:lnTo>
                    <a:pt x="232" y="72"/>
                  </a:lnTo>
                  <a:lnTo>
                    <a:pt x="234" y="64"/>
                  </a:lnTo>
                  <a:lnTo>
                    <a:pt x="235" y="70"/>
                  </a:lnTo>
                  <a:lnTo>
                    <a:pt x="236" y="66"/>
                  </a:lnTo>
                  <a:lnTo>
                    <a:pt x="238" y="66"/>
                  </a:lnTo>
                  <a:lnTo>
                    <a:pt x="239" y="64"/>
                  </a:lnTo>
                  <a:lnTo>
                    <a:pt x="240" y="49"/>
                  </a:lnTo>
                  <a:lnTo>
                    <a:pt x="242" y="89"/>
                  </a:lnTo>
                  <a:lnTo>
                    <a:pt x="243" y="66"/>
                  </a:lnTo>
                  <a:lnTo>
                    <a:pt x="244" y="75"/>
                  </a:lnTo>
                  <a:lnTo>
                    <a:pt x="246" y="73"/>
                  </a:lnTo>
                  <a:lnTo>
                    <a:pt x="247" y="58"/>
                  </a:lnTo>
                  <a:lnTo>
                    <a:pt x="249" y="57"/>
                  </a:lnTo>
                  <a:lnTo>
                    <a:pt x="250" y="57"/>
                  </a:lnTo>
                  <a:lnTo>
                    <a:pt x="251" y="72"/>
                  </a:lnTo>
                  <a:lnTo>
                    <a:pt x="253" y="72"/>
                  </a:lnTo>
                  <a:lnTo>
                    <a:pt x="254" y="70"/>
                  </a:lnTo>
                  <a:lnTo>
                    <a:pt x="255" y="62"/>
                  </a:lnTo>
                  <a:lnTo>
                    <a:pt x="257" y="60"/>
                  </a:lnTo>
                  <a:lnTo>
                    <a:pt x="258" y="66"/>
                  </a:lnTo>
                  <a:lnTo>
                    <a:pt x="259" y="58"/>
                  </a:lnTo>
                  <a:lnTo>
                    <a:pt x="261" y="58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139">
              <a:extLst>
                <a:ext uri="{FF2B5EF4-FFF2-40B4-BE49-F238E27FC236}">
                  <a16:creationId xmlns:a16="http://schemas.microsoft.com/office/drawing/2014/main" xmlns="" id="{37228777-2FD5-4237-9E4E-C48273D69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8" y="2661"/>
              <a:ext cx="177" cy="61"/>
            </a:xfrm>
            <a:custGeom>
              <a:avLst/>
              <a:gdLst>
                <a:gd name="T0" fmla="*/ 4 w 272"/>
                <a:gd name="T1" fmla="*/ 68 h 94"/>
                <a:gd name="T2" fmla="*/ 9 w 272"/>
                <a:gd name="T3" fmla="*/ 47 h 94"/>
                <a:gd name="T4" fmla="*/ 15 w 272"/>
                <a:gd name="T5" fmla="*/ 51 h 94"/>
                <a:gd name="T6" fmla="*/ 20 w 272"/>
                <a:gd name="T7" fmla="*/ 62 h 94"/>
                <a:gd name="T8" fmla="*/ 26 w 272"/>
                <a:gd name="T9" fmla="*/ 71 h 94"/>
                <a:gd name="T10" fmla="*/ 31 w 272"/>
                <a:gd name="T11" fmla="*/ 92 h 94"/>
                <a:gd name="T12" fmla="*/ 37 w 272"/>
                <a:gd name="T13" fmla="*/ 43 h 94"/>
                <a:gd name="T14" fmla="*/ 42 w 272"/>
                <a:gd name="T15" fmla="*/ 32 h 94"/>
                <a:gd name="T16" fmla="*/ 48 w 272"/>
                <a:gd name="T17" fmla="*/ 56 h 94"/>
                <a:gd name="T18" fmla="*/ 53 w 272"/>
                <a:gd name="T19" fmla="*/ 47 h 94"/>
                <a:gd name="T20" fmla="*/ 59 w 272"/>
                <a:gd name="T21" fmla="*/ 26 h 94"/>
                <a:gd name="T22" fmla="*/ 64 w 272"/>
                <a:gd name="T23" fmla="*/ 39 h 94"/>
                <a:gd name="T24" fmla="*/ 70 w 272"/>
                <a:gd name="T25" fmla="*/ 0 h 94"/>
                <a:gd name="T26" fmla="*/ 75 w 272"/>
                <a:gd name="T27" fmla="*/ 11 h 94"/>
                <a:gd name="T28" fmla="*/ 81 w 272"/>
                <a:gd name="T29" fmla="*/ 51 h 94"/>
                <a:gd name="T30" fmla="*/ 87 w 272"/>
                <a:gd name="T31" fmla="*/ 32 h 94"/>
                <a:gd name="T32" fmla="*/ 92 w 272"/>
                <a:gd name="T33" fmla="*/ 20 h 94"/>
                <a:gd name="T34" fmla="*/ 98 w 272"/>
                <a:gd name="T35" fmla="*/ 28 h 94"/>
                <a:gd name="T36" fmla="*/ 103 w 272"/>
                <a:gd name="T37" fmla="*/ 53 h 94"/>
                <a:gd name="T38" fmla="*/ 109 w 272"/>
                <a:gd name="T39" fmla="*/ 54 h 94"/>
                <a:gd name="T40" fmla="*/ 114 w 272"/>
                <a:gd name="T41" fmla="*/ 49 h 94"/>
                <a:gd name="T42" fmla="*/ 120 w 272"/>
                <a:gd name="T43" fmla="*/ 45 h 94"/>
                <a:gd name="T44" fmla="*/ 126 w 272"/>
                <a:gd name="T45" fmla="*/ 37 h 94"/>
                <a:gd name="T46" fmla="*/ 131 w 272"/>
                <a:gd name="T47" fmla="*/ 54 h 94"/>
                <a:gd name="T48" fmla="*/ 137 w 272"/>
                <a:gd name="T49" fmla="*/ 69 h 94"/>
                <a:gd name="T50" fmla="*/ 142 w 272"/>
                <a:gd name="T51" fmla="*/ 66 h 94"/>
                <a:gd name="T52" fmla="*/ 148 w 272"/>
                <a:gd name="T53" fmla="*/ 71 h 94"/>
                <a:gd name="T54" fmla="*/ 154 w 272"/>
                <a:gd name="T55" fmla="*/ 73 h 94"/>
                <a:gd name="T56" fmla="*/ 159 w 272"/>
                <a:gd name="T57" fmla="*/ 79 h 94"/>
                <a:gd name="T58" fmla="*/ 165 w 272"/>
                <a:gd name="T59" fmla="*/ 85 h 94"/>
                <a:gd name="T60" fmla="*/ 170 w 272"/>
                <a:gd name="T61" fmla="*/ 58 h 94"/>
                <a:gd name="T62" fmla="*/ 176 w 272"/>
                <a:gd name="T63" fmla="*/ 66 h 94"/>
                <a:gd name="T64" fmla="*/ 182 w 272"/>
                <a:gd name="T65" fmla="*/ 49 h 94"/>
                <a:gd name="T66" fmla="*/ 187 w 272"/>
                <a:gd name="T67" fmla="*/ 64 h 94"/>
                <a:gd name="T68" fmla="*/ 193 w 272"/>
                <a:gd name="T69" fmla="*/ 54 h 94"/>
                <a:gd name="T70" fmla="*/ 199 w 272"/>
                <a:gd name="T71" fmla="*/ 75 h 94"/>
                <a:gd name="T72" fmla="*/ 204 w 272"/>
                <a:gd name="T73" fmla="*/ 71 h 94"/>
                <a:gd name="T74" fmla="*/ 210 w 272"/>
                <a:gd name="T75" fmla="*/ 75 h 94"/>
                <a:gd name="T76" fmla="*/ 216 w 272"/>
                <a:gd name="T77" fmla="*/ 79 h 94"/>
                <a:gd name="T78" fmla="*/ 221 w 272"/>
                <a:gd name="T79" fmla="*/ 83 h 94"/>
                <a:gd name="T80" fmla="*/ 227 w 272"/>
                <a:gd name="T81" fmla="*/ 75 h 94"/>
                <a:gd name="T82" fmla="*/ 233 w 272"/>
                <a:gd name="T83" fmla="*/ 66 h 94"/>
                <a:gd name="T84" fmla="*/ 238 w 272"/>
                <a:gd name="T85" fmla="*/ 66 h 94"/>
                <a:gd name="T86" fmla="*/ 244 w 272"/>
                <a:gd name="T87" fmla="*/ 69 h 94"/>
                <a:gd name="T88" fmla="*/ 250 w 272"/>
                <a:gd name="T89" fmla="*/ 66 h 94"/>
                <a:gd name="T90" fmla="*/ 255 w 272"/>
                <a:gd name="T91" fmla="*/ 56 h 94"/>
                <a:gd name="T92" fmla="*/ 261 w 272"/>
                <a:gd name="T93" fmla="*/ 75 h 94"/>
                <a:gd name="T94" fmla="*/ 267 w 272"/>
                <a:gd name="T95" fmla="*/ 56 h 94"/>
                <a:gd name="T96" fmla="*/ 272 w 272"/>
                <a:gd name="T97" fmla="*/ 7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2" h="94">
                  <a:moveTo>
                    <a:pt x="0" y="54"/>
                  </a:moveTo>
                  <a:lnTo>
                    <a:pt x="1" y="49"/>
                  </a:lnTo>
                  <a:lnTo>
                    <a:pt x="3" y="49"/>
                  </a:lnTo>
                  <a:lnTo>
                    <a:pt x="4" y="68"/>
                  </a:lnTo>
                  <a:lnTo>
                    <a:pt x="5" y="64"/>
                  </a:lnTo>
                  <a:lnTo>
                    <a:pt x="7" y="66"/>
                  </a:lnTo>
                  <a:lnTo>
                    <a:pt x="8" y="60"/>
                  </a:lnTo>
                  <a:lnTo>
                    <a:pt x="9" y="47"/>
                  </a:lnTo>
                  <a:lnTo>
                    <a:pt x="11" y="58"/>
                  </a:lnTo>
                  <a:lnTo>
                    <a:pt x="12" y="60"/>
                  </a:lnTo>
                  <a:lnTo>
                    <a:pt x="13" y="58"/>
                  </a:lnTo>
                  <a:lnTo>
                    <a:pt x="15" y="51"/>
                  </a:lnTo>
                  <a:lnTo>
                    <a:pt x="16" y="75"/>
                  </a:lnTo>
                  <a:lnTo>
                    <a:pt x="18" y="53"/>
                  </a:lnTo>
                  <a:lnTo>
                    <a:pt x="19" y="66"/>
                  </a:lnTo>
                  <a:lnTo>
                    <a:pt x="20" y="62"/>
                  </a:lnTo>
                  <a:lnTo>
                    <a:pt x="22" y="73"/>
                  </a:lnTo>
                  <a:lnTo>
                    <a:pt x="23" y="56"/>
                  </a:lnTo>
                  <a:lnTo>
                    <a:pt x="24" y="49"/>
                  </a:lnTo>
                  <a:lnTo>
                    <a:pt x="26" y="71"/>
                  </a:lnTo>
                  <a:lnTo>
                    <a:pt x="27" y="68"/>
                  </a:lnTo>
                  <a:lnTo>
                    <a:pt x="29" y="45"/>
                  </a:lnTo>
                  <a:lnTo>
                    <a:pt x="30" y="56"/>
                  </a:lnTo>
                  <a:lnTo>
                    <a:pt x="31" y="92"/>
                  </a:lnTo>
                  <a:lnTo>
                    <a:pt x="33" y="56"/>
                  </a:lnTo>
                  <a:lnTo>
                    <a:pt x="34" y="37"/>
                  </a:lnTo>
                  <a:lnTo>
                    <a:pt x="35" y="43"/>
                  </a:lnTo>
                  <a:lnTo>
                    <a:pt x="37" y="43"/>
                  </a:lnTo>
                  <a:lnTo>
                    <a:pt x="38" y="36"/>
                  </a:lnTo>
                  <a:lnTo>
                    <a:pt x="40" y="37"/>
                  </a:lnTo>
                  <a:lnTo>
                    <a:pt x="41" y="51"/>
                  </a:lnTo>
                  <a:lnTo>
                    <a:pt x="42" y="32"/>
                  </a:lnTo>
                  <a:lnTo>
                    <a:pt x="44" y="60"/>
                  </a:lnTo>
                  <a:lnTo>
                    <a:pt x="45" y="24"/>
                  </a:lnTo>
                  <a:lnTo>
                    <a:pt x="46" y="39"/>
                  </a:lnTo>
                  <a:lnTo>
                    <a:pt x="48" y="56"/>
                  </a:lnTo>
                  <a:lnTo>
                    <a:pt x="49" y="49"/>
                  </a:lnTo>
                  <a:lnTo>
                    <a:pt x="51" y="53"/>
                  </a:lnTo>
                  <a:lnTo>
                    <a:pt x="52" y="39"/>
                  </a:lnTo>
                  <a:lnTo>
                    <a:pt x="53" y="47"/>
                  </a:lnTo>
                  <a:lnTo>
                    <a:pt x="55" y="62"/>
                  </a:lnTo>
                  <a:lnTo>
                    <a:pt x="56" y="49"/>
                  </a:lnTo>
                  <a:lnTo>
                    <a:pt x="58" y="22"/>
                  </a:lnTo>
                  <a:lnTo>
                    <a:pt x="59" y="26"/>
                  </a:lnTo>
                  <a:lnTo>
                    <a:pt x="60" y="24"/>
                  </a:lnTo>
                  <a:lnTo>
                    <a:pt x="62" y="24"/>
                  </a:lnTo>
                  <a:lnTo>
                    <a:pt x="63" y="49"/>
                  </a:lnTo>
                  <a:lnTo>
                    <a:pt x="64" y="39"/>
                  </a:lnTo>
                  <a:lnTo>
                    <a:pt x="66" y="19"/>
                  </a:lnTo>
                  <a:lnTo>
                    <a:pt x="67" y="53"/>
                  </a:lnTo>
                  <a:lnTo>
                    <a:pt x="69" y="17"/>
                  </a:lnTo>
                  <a:lnTo>
                    <a:pt x="70" y="0"/>
                  </a:lnTo>
                  <a:lnTo>
                    <a:pt x="71" y="19"/>
                  </a:lnTo>
                  <a:lnTo>
                    <a:pt x="73" y="43"/>
                  </a:lnTo>
                  <a:lnTo>
                    <a:pt x="74" y="49"/>
                  </a:lnTo>
                  <a:lnTo>
                    <a:pt x="75" y="11"/>
                  </a:lnTo>
                  <a:lnTo>
                    <a:pt x="77" y="2"/>
                  </a:lnTo>
                  <a:lnTo>
                    <a:pt x="78" y="56"/>
                  </a:lnTo>
                  <a:lnTo>
                    <a:pt x="80" y="17"/>
                  </a:lnTo>
                  <a:lnTo>
                    <a:pt x="81" y="51"/>
                  </a:lnTo>
                  <a:lnTo>
                    <a:pt x="82" y="17"/>
                  </a:lnTo>
                  <a:lnTo>
                    <a:pt x="84" y="32"/>
                  </a:lnTo>
                  <a:lnTo>
                    <a:pt x="85" y="30"/>
                  </a:lnTo>
                  <a:lnTo>
                    <a:pt x="87" y="32"/>
                  </a:lnTo>
                  <a:lnTo>
                    <a:pt x="88" y="13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2" y="20"/>
                  </a:lnTo>
                  <a:lnTo>
                    <a:pt x="94" y="53"/>
                  </a:lnTo>
                  <a:lnTo>
                    <a:pt x="95" y="51"/>
                  </a:lnTo>
                  <a:lnTo>
                    <a:pt x="96" y="66"/>
                  </a:lnTo>
                  <a:lnTo>
                    <a:pt x="98" y="28"/>
                  </a:lnTo>
                  <a:lnTo>
                    <a:pt x="99" y="56"/>
                  </a:lnTo>
                  <a:lnTo>
                    <a:pt x="100" y="45"/>
                  </a:lnTo>
                  <a:lnTo>
                    <a:pt x="102" y="58"/>
                  </a:lnTo>
                  <a:lnTo>
                    <a:pt x="103" y="53"/>
                  </a:lnTo>
                  <a:lnTo>
                    <a:pt x="105" y="39"/>
                  </a:lnTo>
                  <a:lnTo>
                    <a:pt x="106" y="37"/>
                  </a:lnTo>
                  <a:lnTo>
                    <a:pt x="107" y="39"/>
                  </a:lnTo>
                  <a:lnTo>
                    <a:pt x="109" y="54"/>
                  </a:lnTo>
                  <a:lnTo>
                    <a:pt x="110" y="34"/>
                  </a:lnTo>
                  <a:lnTo>
                    <a:pt x="112" y="51"/>
                  </a:lnTo>
                  <a:lnTo>
                    <a:pt x="113" y="58"/>
                  </a:lnTo>
                  <a:lnTo>
                    <a:pt x="114" y="49"/>
                  </a:lnTo>
                  <a:lnTo>
                    <a:pt x="116" y="53"/>
                  </a:lnTo>
                  <a:lnTo>
                    <a:pt x="117" y="62"/>
                  </a:lnTo>
                  <a:lnTo>
                    <a:pt x="119" y="73"/>
                  </a:lnTo>
                  <a:lnTo>
                    <a:pt x="120" y="45"/>
                  </a:lnTo>
                  <a:lnTo>
                    <a:pt x="121" y="41"/>
                  </a:lnTo>
                  <a:lnTo>
                    <a:pt x="123" y="53"/>
                  </a:lnTo>
                  <a:lnTo>
                    <a:pt x="124" y="54"/>
                  </a:lnTo>
                  <a:lnTo>
                    <a:pt x="126" y="37"/>
                  </a:lnTo>
                  <a:lnTo>
                    <a:pt x="127" y="69"/>
                  </a:lnTo>
                  <a:lnTo>
                    <a:pt x="128" y="49"/>
                  </a:lnTo>
                  <a:lnTo>
                    <a:pt x="130" y="68"/>
                  </a:lnTo>
                  <a:lnTo>
                    <a:pt x="131" y="54"/>
                  </a:lnTo>
                  <a:lnTo>
                    <a:pt x="133" y="64"/>
                  </a:lnTo>
                  <a:lnTo>
                    <a:pt x="134" y="68"/>
                  </a:lnTo>
                  <a:lnTo>
                    <a:pt x="135" y="51"/>
                  </a:lnTo>
                  <a:lnTo>
                    <a:pt x="137" y="69"/>
                  </a:lnTo>
                  <a:lnTo>
                    <a:pt x="138" y="66"/>
                  </a:lnTo>
                  <a:lnTo>
                    <a:pt x="140" y="69"/>
                  </a:lnTo>
                  <a:lnTo>
                    <a:pt x="141" y="68"/>
                  </a:lnTo>
                  <a:lnTo>
                    <a:pt x="142" y="66"/>
                  </a:lnTo>
                  <a:lnTo>
                    <a:pt x="144" y="47"/>
                  </a:lnTo>
                  <a:lnTo>
                    <a:pt x="145" y="53"/>
                  </a:lnTo>
                  <a:lnTo>
                    <a:pt x="147" y="69"/>
                  </a:lnTo>
                  <a:lnTo>
                    <a:pt x="148" y="71"/>
                  </a:lnTo>
                  <a:lnTo>
                    <a:pt x="149" y="71"/>
                  </a:lnTo>
                  <a:lnTo>
                    <a:pt x="151" y="68"/>
                  </a:lnTo>
                  <a:lnTo>
                    <a:pt x="152" y="62"/>
                  </a:lnTo>
                  <a:lnTo>
                    <a:pt x="154" y="73"/>
                  </a:lnTo>
                  <a:lnTo>
                    <a:pt x="155" y="66"/>
                  </a:lnTo>
                  <a:lnTo>
                    <a:pt x="156" y="58"/>
                  </a:lnTo>
                  <a:lnTo>
                    <a:pt x="158" y="83"/>
                  </a:lnTo>
                  <a:lnTo>
                    <a:pt x="159" y="79"/>
                  </a:lnTo>
                  <a:lnTo>
                    <a:pt x="161" y="71"/>
                  </a:lnTo>
                  <a:lnTo>
                    <a:pt x="162" y="77"/>
                  </a:lnTo>
                  <a:lnTo>
                    <a:pt x="163" y="69"/>
                  </a:lnTo>
                  <a:lnTo>
                    <a:pt x="165" y="85"/>
                  </a:lnTo>
                  <a:lnTo>
                    <a:pt x="166" y="94"/>
                  </a:lnTo>
                  <a:lnTo>
                    <a:pt x="168" y="56"/>
                  </a:lnTo>
                  <a:lnTo>
                    <a:pt x="169" y="71"/>
                  </a:lnTo>
                  <a:lnTo>
                    <a:pt x="170" y="58"/>
                  </a:lnTo>
                  <a:lnTo>
                    <a:pt x="172" y="71"/>
                  </a:lnTo>
                  <a:lnTo>
                    <a:pt x="173" y="53"/>
                  </a:lnTo>
                  <a:lnTo>
                    <a:pt x="175" y="69"/>
                  </a:lnTo>
                  <a:lnTo>
                    <a:pt x="176" y="66"/>
                  </a:lnTo>
                  <a:lnTo>
                    <a:pt x="177" y="88"/>
                  </a:lnTo>
                  <a:lnTo>
                    <a:pt x="179" y="73"/>
                  </a:lnTo>
                  <a:lnTo>
                    <a:pt x="180" y="53"/>
                  </a:lnTo>
                  <a:lnTo>
                    <a:pt x="182" y="49"/>
                  </a:lnTo>
                  <a:lnTo>
                    <a:pt x="183" y="94"/>
                  </a:lnTo>
                  <a:lnTo>
                    <a:pt x="184" y="73"/>
                  </a:lnTo>
                  <a:lnTo>
                    <a:pt x="186" y="71"/>
                  </a:lnTo>
                  <a:lnTo>
                    <a:pt x="187" y="64"/>
                  </a:lnTo>
                  <a:lnTo>
                    <a:pt x="189" y="81"/>
                  </a:lnTo>
                  <a:lnTo>
                    <a:pt x="190" y="94"/>
                  </a:lnTo>
                  <a:lnTo>
                    <a:pt x="191" y="73"/>
                  </a:lnTo>
                  <a:lnTo>
                    <a:pt x="193" y="54"/>
                  </a:lnTo>
                  <a:lnTo>
                    <a:pt x="194" y="68"/>
                  </a:lnTo>
                  <a:lnTo>
                    <a:pt x="196" y="53"/>
                  </a:lnTo>
                  <a:lnTo>
                    <a:pt x="197" y="79"/>
                  </a:lnTo>
                  <a:lnTo>
                    <a:pt x="199" y="75"/>
                  </a:lnTo>
                  <a:lnTo>
                    <a:pt x="200" y="73"/>
                  </a:lnTo>
                  <a:lnTo>
                    <a:pt x="201" y="75"/>
                  </a:lnTo>
                  <a:lnTo>
                    <a:pt x="203" y="73"/>
                  </a:lnTo>
                  <a:lnTo>
                    <a:pt x="204" y="71"/>
                  </a:lnTo>
                  <a:lnTo>
                    <a:pt x="206" y="81"/>
                  </a:lnTo>
                  <a:lnTo>
                    <a:pt x="207" y="64"/>
                  </a:lnTo>
                  <a:lnTo>
                    <a:pt x="208" y="58"/>
                  </a:lnTo>
                  <a:lnTo>
                    <a:pt x="210" y="75"/>
                  </a:lnTo>
                  <a:lnTo>
                    <a:pt x="211" y="73"/>
                  </a:lnTo>
                  <a:lnTo>
                    <a:pt x="213" y="75"/>
                  </a:lnTo>
                  <a:lnTo>
                    <a:pt x="214" y="60"/>
                  </a:lnTo>
                  <a:lnTo>
                    <a:pt x="216" y="79"/>
                  </a:lnTo>
                  <a:lnTo>
                    <a:pt x="217" y="73"/>
                  </a:lnTo>
                  <a:lnTo>
                    <a:pt x="218" y="79"/>
                  </a:lnTo>
                  <a:lnTo>
                    <a:pt x="220" y="60"/>
                  </a:lnTo>
                  <a:lnTo>
                    <a:pt x="221" y="83"/>
                  </a:lnTo>
                  <a:lnTo>
                    <a:pt x="223" y="69"/>
                  </a:lnTo>
                  <a:lnTo>
                    <a:pt x="224" y="69"/>
                  </a:lnTo>
                  <a:lnTo>
                    <a:pt x="225" y="75"/>
                  </a:lnTo>
                  <a:lnTo>
                    <a:pt x="227" y="75"/>
                  </a:lnTo>
                  <a:lnTo>
                    <a:pt x="228" y="85"/>
                  </a:lnTo>
                  <a:lnTo>
                    <a:pt x="230" y="60"/>
                  </a:lnTo>
                  <a:lnTo>
                    <a:pt x="231" y="64"/>
                  </a:lnTo>
                  <a:lnTo>
                    <a:pt x="233" y="66"/>
                  </a:lnTo>
                  <a:lnTo>
                    <a:pt x="234" y="85"/>
                  </a:lnTo>
                  <a:lnTo>
                    <a:pt x="235" y="51"/>
                  </a:lnTo>
                  <a:lnTo>
                    <a:pt x="237" y="64"/>
                  </a:lnTo>
                  <a:lnTo>
                    <a:pt x="238" y="66"/>
                  </a:lnTo>
                  <a:lnTo>
                    <a:pt x="240" y="71"/>
                  </a:lnTo>
                  <a:lnTo>
                    <a:pt x="241" y="54"/>
                  </a:lnTo>
                  <a:lnTo>
                    <a:pt x="242" y="64"/>
                  </a:lnTo>
                  <a:lnTo>
                    <a:pt x="244" y="69"/>
                  </a:lnTo>
                  <a:lnTo>
                    <a:pt x="245" y="79"/>
                  </a:lnTo>
                  <a:lnTo>
                    <a:pt x="247" y="83"/>
                  </a:lnTo>
                  <a:lnTo>
                    <a:pt x="248" y="68"/>
                  </a:lnTo>
                  <a:lnTo>
                    <a:pt x="250" y="66"/>
                  </a:lnTo>
                  <a:lnTo>
                    <a:pt x="251" y="53"/>
                  </a:lnTo>
                  <a:lnTo>
                    <a:pt x="252" y="58"/>
                  </a:lnTo>
                  <a:lnTo>
                    <a:pt x="254" y="58"/>
                  </a:lnTo>
                  <a:lnTo>
                    <a:pt x="255" y="56"/>
                  </a:lnTo>
                  <a:lnTo>
                    <a:pt x="257" y="60"/>
                  </a:lnTo>
                  <a:lnTo>
                    <a:pt x="258" y="54"/>
                  </a:lnTo>
                  <a:lnTo>
                    <a:pt x="260" y="49"/>
                  </a:lnTo>
                  <a:lnTo>
                    <a:pt x="261" y="75"/>
                  </a:lnTo>
                  <a:lnTo>
                    <a:pt x="262" y="66"/>
                  </a:lnTo>
                  <a:lnTo>
                    <a:pt x="264" y="77"/>
                  </a:lnTo>
                  <a:lnTo>
                    <a:pt x="265" y="64"/>
                  </a:lnTo>
                  <a:lnTo>
                    <a:pt x="267" y="56"/>
                  </a:lnTo>
                  <a:lnTo>
                    <a:pt x="268" y="77"/>
                  </a:lnTo>
                  <a:lnTo>
                    <a:pt x="270" y="58"/>
                  </a:lnTo>
                  <a:lnTo>
                    <a:pt x="271" y="69"/>
                  </a:lnTo>
                  <a:lnTo>
                    <a:pt x="272" y="77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140">
              <a:extLst>
                <a:ext uri="{FF2B5EF4-FFF2-40B4-BE49-F238E27FC236}">
                  <a16:creationId xmlns:a16="http://schemas.microsoft.com/office/drawing/2014/main" xmlns="" id="{BBA582F5-E94D-486F-847A-94C4FC3D65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5" y="2641"/>
              <a:ext cx="185" cy="77"/>
            </a:xfrm>
            <a:custGeom>
              <a:avLst/>
              <a:gdLst>
                <a:gd name="T0" fmla="*/ 5 w 285"/>
                <a:gd name="T1" fmla="*/ 68 h 120"/>
                <a:gd name="T2" fmla="*/ 10 w 285"/>
                <a:gd name="T3" fmla="*/ 90 h 120"/>
                <a:gd name="T4" fmla="*/ 16 w 285"/>
                <a:gd name="T5" fmla="*/ 77 h 120"/>
                <a:gd name="T6" fmla="*/ 22 w 285"/>
                <a:gd name="T7" fmla="*/ 81 h 120"/>
                <a:gd name="T8" fmla="*/ 28 w 285"/>
                <a:gd name="T9" fmla="*/ 54 h 120"/>
                <a:gd name="T10" fmla="*/ 33 w 285"/>
                <a:gd name="T11" fmla="*/ 64 h 120"/>
                <a:gd name="T12" fmla="*/ 39 w 285"/>
                <a:gd name="T13" fmla="*/ 81 h 120"/>
                <a:gd name="T14" fmla="*/ 45 w 285"/>
                <a:gd name="T15" fmla="*/ 35 h 120"/>
                <a:gd name="T16" fmla="*/ 51 w 285"/>
                <a:gd name="T17" fmla="*/ 28 h 120"/>
                <a:gd name="T18" fmla="*/ 56 w 285"/>
                <a:gd name="T19" fmla="*/ 30 h 120"/>
                <a:gd name="T20" fmla="*/ 62 w 285"/>
                <a:gd name="T21" fmla="*/ 15 h 120"/>
                <a:gd name="T22" fmla="*/ 68 w 285"/>
                <a:gd name="T23" fmla="*/ 30 h 120"/>
                <a:gd name="T24" fmla="*/ 74 w 285"/>
                <a:gd name="T25" fmla="*/ 28 h 120"/>
                <a:gd name="T26" fmla="*/ 79 w 285"/>
                <a:gd name="T27" fmla="*/ 52 h 120"/>
                <a:gd name="T28" fmla="*/ 85 w 285"/>
                <a:gd name="T29" fmla="*/ 75 h 120"/>
                <a:gd name="T30" fmla="*/ 91 w 285"/>
                <a:gd name="T31" fmla="*/ 75 h 120"/>
                <a:gd name="T32" fmla="*/ 97 w 285"/>
                <a:gd name="T33" fmla="*/ 101 h 120"/>
                <a:gd name="T34" fmla="*/ 103 w 285"/>
                <a:gd name="T35" fmla="*/ 69 h 120"/>
                <a:gd name="T36" fmla="*/ 108 w 285"/>
                <a:gd name="T37" fmla="*/ 77 h 120"/>
                <a:gd name="T38" fmla="*/ 114 w 285"/>
                <a:gd name="T39" fmla="*/ 75 h 120"/>
                <a:gd name="T40" fmla="*/ 120 w 285"/>
                <a:gd name="T41" fmla="*/ 79 h 120"/>
                <a:gd name="T42" fmla="*/ 126 w 285"/>
                <a:gd name="T43" fmla="*/ 77 h 120"/>
                <a:gd name="T44" fmla="*/ 132 w 285"/>
                <a:gd name="T45" fmla="*/ 85 h 120"/>
                <a:gd name="T46" fmla="*/ 138 w 285"/>
                <a:gd name="T47" fmla="*/ 107 h 120"/>
                <a:gd name="T48" fmla="*/ 143 w 285"/>
                <a:gd name="T49" fmla="*/ 92 h 120"/>
                <a:gd name="T50" fmla="*/ 149 w 285"/>
                <a:gd name="T51" fmla="*/ 107 h 120"/>
                <a:gd name="T52" fmla="*/ 155 w 285"/>
                <a:gd name="T53" fmla="*/ 103 h 120"/>
                <a:gd name="T54" fmla="*/ 161 w 285"/>
                <a:gd name="T55" fmla="*/ 109 h 120"/>
                <a:gd name="T56" fmla="*/ 167 w 285"/>
                <a:gd name="T57" fmla="*/ 94 h 120"/>
                <a:gd name="T58" fmla="*/ 173 w 285"/>
                <a:gd name="T59" fmla="*/ 86 h 120"/>
                <a:gd name="T60" fmla="*/ 179 w 285"/>
                <a:gd name="T61" fmla="*/ 98 h 120"/>
                <a:gd name="T62" fmla="*/ 184 w 285"/>
                <a:gd name="T63" fmla="*/ 103 h 120"/>
                <a:gd name="T64" fmla="*/ 190 w 285"/>
                <a:gd name="T65" fmla="*/ 105 h 120"/>
                <a:gd name="T66" fmla="*/ 196 w 285"/>
                <a:gd name="T67" fmla="*/ 96 h 120"/>
                <a:gd name="T68" fmla="*/ 202 w 285"/>
                <a:gd name="T69" fmla="*/ 101 h 120"/>
                <a:gd name="T70" fmla="*/ 208 w 285"/>
                <a:gd name="T71" fmla="*/ 101 h 120"/>
                <a:gd name="T72" fmla="*/ 214 w 285"/>
                <a:gd name="T73" fmla="*/ 105 h 120"/>
                <a:gd name="T74" fmla="*/ 220 w 285"/>
                <a:gd name="T75" fmla="*/ 100 h 120"/>
                <a:gd name="T76" fmla="*/ 226 w 285"/>
                <a:gd name="T77" fmla="*/ 109 h 120"/>
                <a:gd name="T78" fmla="*/ 232 w 285"/>
                <a:gd name="T79" fmla="*/ 90 h 120"/>
                <a:gd name="T80" fmla="*/ 238 w 285"/>
                <a:gd name="T81" fmla="*/ 103 h 120"/>
                <a:gd name="T82" fmla="*/ 243 w 285"/>
                <a:gd name="T83" fmla="*/ 88 h 120"/>
                <a:gd name="T84" fmla="*/ 249 w 285"/>
                <a:gd name="T85" fmla="*/ 90 h 120"/>
                <a:gd name="T86" fmla="*/ 255 w 285"/>
                <a:gd name="T87" fmla="*/ 111 h 120"/>
                <a:gd name="T88" fmla="*/ 261 w 285"/>
                <a:gd name="T89" fmla="*/ 90 h 120"/>
                <a:gd name="T90" fmla="*/ 267 w 285"/>
                <a:gd name="T91" fmla="*/ 73 h 120"/>
                <a:gd name="T92" fmla="*/ 273 w 285"/>
                <a:gd name="T93" fmla="*/ 94 h 120"/>
                <a:gd name="T94" fmla="*/ 279 w 285"/>
                <a:gd name="T95" fmla="*/ 90 h 120"/>
                <a:gd name="T96" fmla="*/ 285 w 285"/>
                <a:gd name="T97" fmla="*/ 9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5" h="120">
                  <a:moveTo>
                    <a:pt x="0" y="109"/>
                  </a:moveTo>
                  <a:lnTo>
                    <a:pt x="2" y="88"/>
                  </a:lnTo>
                  <a:lnTo>
                    <a:pt x="3" y="81"/>
                  </a:lnTo>
                  <a:lnTo>
                    <a:pt x="5" y="68"/>
                  </a:lnTo>
                  <a:lnTo>
                    <a:pt x="6" y="90"/>
                  </a:lnTo>
                  <a:lnTo>
                    <a:pt x="8" y="98"/>
                  </a:lnTo>
                  <a:lnTo>
                    <a:pt x="9" y="107"/>
                  </a:lnTo>
                  <a:lnTo>
                    <a:pt x="10" y="90"/>
                  </a:lnTo>
                  <a:lnTo>
                    <a:pt x="12" y="98"/>
                  </a:lnTo>
                  <a:lnTo>
                    <a:pt x="13" y="86"/>
                  </a:lnTo>
                  <a:lnTo>
                    <a:pt x="15" y="62"/>
                  </a:lnTo>
                  <a:lnTo>
                    <a:pt x="16" y="77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68"/>
                  </a:lnTo>
                  <a:lnTo>
                    <a:pt x="22" y="81"/>
                  </a:lnTo>
                  <a:lnTo>
                    <a:pt x="23" y="41"/>
                  </a:lnTo>
                  <a:lnTo>
                    <a:pt x="25" y="86"/>
                  </a:lnTo>
                  <a:lnTo>
                    <a:pt x="26" y="71"/>
                  </a:lnTo>
                  <a:lnTo>
                    <a:pt x="28" y="54"/>
                  </a:lnTo>
                  <a:lnTo>
                    <a:pt x="29" y="83"/>
                  </a:lnTo>
                  <a:lnTo>
                    <a:pt x="31" y="51"/>
                  </a:lnTo>
                  <a:lnTo>
                    <a:pt x="32" y="60"/>
                  </a:lnTo>
                  <a:lnTo>
                    <a:pt x="33" y="64"/>
                  </a:lnTo>
                  <a:lnTo>
                    <a:pt x="35" y="51"/>
                  </a:lnTo>
                  <a:lnTo>
                    <a:pt x="36" y="52"/>
                  </a:lnTo>
                  <a:lnTo>
                    <a:pt x="38" y="66"/>
                  </a:lnTo>
                  <a:lnTo>
                    <a:pt x="39" y="81"/>
                  </a:lnTo>
                  <a:lnTo>
                    <a:pt x="41" y="81"/>
                  </a:lnTo>
                  <a:lnTo>
                    <a:pt x="42" y="49"/>
                  </a:lnTo>
                  <a:lnTo>
                    <a:pt x="43" y="64"/>
                  </a:lnTo>
                  <a:lnTo>
                    <a:pt x="45" y="35"/>
                  </a:lnTo>
                  <a:lnTo>
                    <a:pt x="46" y="30"/>
                  </a:lnTo>
                  <a:lnTo>
                    <a:pt x="48" y="51"/>
                  </a:lnTo>
                  <a:lnTo>
                    <a:pt x="49" y="56"/>
                  </a:lnTo>
                  <a:lnTo>
                    <a:pt x="51" y="28"/>
                  </a:lnTo>
                  <a:lnTo>
                    <a:pt x="52" y="20"/>
                  </a:lnTo>
                  <a:lnTo>
                    <a:pt x="54" y="5"/>
                  </a:lnTo>
                  <a:lnTo>
                    <a:pt x="55" y="24"/>
                  </a:lnTo>
                  <a:lnTo>
                    <a:pt x="56" y="30"/>
                  </a:lnTo>
                  <a:lnTo>
                    <a:pt x="58" y="22"/>
                  </a:lnTo>
                  <a:lnTo>
                    <a:pt x="59" y="52"/>
                  </a:lnTo>
                  <a:lnTo>
                    <a:pt x="61" y="15"/>
                  </a:lnTo>
                  <a:lnTo>
                    <a:pt x="62" y="15"/>
                  </a:lnTo>
                  <a:lnTo>
                    <a:pt x="64" y="35"/>
                  </a:lnTo>
                  <a:lnTo>
                    <a:pt x="65" y="35"/>
                  </a:lnTo>
                  <a:lnTo>
                    <a:pt x="66" y="24"/>
                  </a:lnTo>
                  <a:lnTo>
                    <a:pt x="68" y="30"/>
                  </a:lnTo>
                  <a:lnTo>
                    <a:pt x="69" y="15"/>
                  </a:lnTo>
                  <a:lnTo>
                    <a:pt x="71" y="0"/>
                  </a:lnTo>
                  <a:lnTo>
                    <a:pt x="72" y="58"/>
                  </a:lnTo>
                  <a:lnTo>
                    <a:pt x="74" y="28"/>
                  </a:lnTo>
                  <a:lnTo>
                    <a:pt x="75" y="35"/>
                  </a:lnTo>
                  <a:lnTo>
                    <a:pt x="77" y="34"/>
                  </a:lnTo>
                  <a:lnTo>
                    <a:pt x="78" y="49"/>
                  </a:lnTo>
                  <a:lnTo>
                    <a:pt x="79" y="52"/>
                  </a:lnTo>
                  <a:lnTo>
                    <a:pt x="81" y="49"/>
                  </a:lnTo>
                  <a:lnTo>
                    <a:pt x="82" y="56"/>
                  </a:lnTo>
                  <a:lnTo>
                    <a:pt x="84" y="69"/>
                  </a:lnTo>
                  <a:lnTo>
                    <a:pt x="85" y="75"/>
                  </a:lnTo>
                  <a:lnTo>
                    <a:pt x="87" y="52"/>
                  </a:lnTo>
                  <a:lnTo>
                    <a:pt x="88" y="58"/>
                  </a:lnTo>
                  <a:lnTo>
                    <a:pt x="90" y="66"/>
                  </a:lnTo>
                  <a:lnTo>
                    <a:pt x="91" y="75"/>
                  </a:lnTo>
                  <a:lnTo>
                    <a:pt x="93" y="49"/>
                  </a:lnTo>
                  <a:lnTo>
                    <a:pt x="94" y="62"/>
                  </a:lnTo>
                  <a:lnTo>
                    <a:pt x="95" y="62"/>
                  </a:lnTo>
                  <a:lnTo>
                    <a:pt x="97" y="101"/>
                  </a:lnTo>
                  <a:lnTo>
                    <a:pt x="98" y="73"/>
                  </a:lnTo>
                  <a:lnTo>
                    <a:pt x="100" y="81"/>
                  </a:lnTo>
                  <a:lnTo>
                    <a:pt x="101" y="60"/>
                  </a:lnTo>
                  <a:lnTo>
                    <a:pt x="103" y="69"/>
                  </a:lnTo>
                  <a:lnTo>
                    <a:pt x="104" y="68"/>
                  </a:lnTo>
                  <a:lnTo>
                    <a:pt x="106" y="66"/>
                  </a:lnTo>
                  <a:lnTo>
                    <a:pt x="107" y="81"/>
                  </a:lnTo>
                  <a:lnTo>
                    <a:pt x="108" y="77"/>
                  </a:lnTo>
                  <a:lnTo>
                    <a:pt x="110" y="86"/>
                  </a:lnTo>
                  <a:lnTo>
                    <a:pt x="111" y="71"/>
                  </a:lnTo>
                  <a:lnTo>
                    <a:pt x="113" y="100"/>
                  </a:lnTo>
                  <a:lnTo>
                    <a:pt x="114" y="75"/>
                  </a:lnTo>
                  <a:lnTo>
                    <a:pt x="116" y="73"/>
                  </a:lnTo>
                  <a:lnTo>
                    <a:pt x="117" y="96"/>
                  </a:lnTo>
                  <a:lnTo>
                    <a:pt x="119" y="98"/>
                  </a:lnTo>
                  <a:lnTo>
                    <a:pt x="120" y="79"/>
                  </a:lnTo>
                  <a:lnTo>
                    <a:pt x="122" y="90"/>
                  </a:lnTo>
                  <a:lnTo>
                    <a:pt x="123" y="79"/>
                  </a:lnTo>
                  <a:lnTo>
                    <a:pt x="124" y="66"/>
                  </a:lnTo>
                  <a:lnTo>
                    <a:pt x="126" y="77"/>
                  </a:lnTo>
                  <a:lnTo>
                    <a:pt x="127" y="96"/>
                  </a:lnTo>
                  <a:lnTo>
                    <a:pt x="129" y="88"/>
                  </a:lnTo>
                  <a:lnTo>
                    <a:pt x="130" y="92"/>
                  </a:lnTo>
                  <a:lnTo>
                    <a:pt x="132" y="85"/>
                  </a:lnTo>
                  <a:lnTo>
                    <a:pt x="133" y="69"/>
                  </a:lnTo>
                  <a:lnTo>
                    <a:pt x="135" y="103"/>
                  </a:lnTo>
                  <a:lnTo>
                    <a:pt x="136" y="105"/>
                  </a:lnTo>
                  <a:lnTo>
                    <a:pt x="138" y="107"/>
                  </a:lnTo>
                  <a:lnTo>
                    <a:pt x="139" y="98"/>
                  </a:lnTo>
                  <a:lnTo>
                    <a:pt x="141" y="111"/>
                  </a:lnTo>
                  <a:lnTo>
                    <a:pt x="142" y="86"/>
                  </a:lnTo>
                  <a:lnTo>
                    <a:pt x="143" y="92"/>
                  </a:lnTo>
                  <a:lnTo>
                    <a:pt x="145" y="90"/>
                  </a:lnTo>
                  <a:lnTo>
                    <a:pt x="146" y="94"/>
                  </a:lnTo>
                  <a:lnTo>
                    <a:pt x="148" y="94"/>
                  </a:lnTo>
                  <a:lnTo>
                    <a:pt x="149" y="107"/>
                  </a:lnTo>
                  <a:lnTo>
                    <a:pt x="151" y="75"/>
                  </a:lnTo>
                  <a:lnTo>
                    <a:pt x="152" y="96"/>
                  </a:lnTo>
                  <a:lnTo>
                    <a:pt x="154" y="103"/>
                  </a:lnTo>
                  <a:lnTo>
                    <a:pt x="155" y="103"/>
                  </a:lnTo>
                  <a:lnTo>
                    <a:pt x="157" y="103"/>
                  </a:lnTo>
                  <a:lnTo>
                    <a:pt x="158" y="75"/>
                  </a:lnTo>
                  <a:lnTo>
                    <a:pt x="160" y="96"/>
                  </a:lnTo>
                  <a:lnTo>
                    <a:pt x="161" y="109"/>
                  </a:lnTo>
                  <a:lnTo>
                    <a:pt x="162" y="111"/>
                  </a:lnTo>
                  <a:lnTo>
                    <a:pt x="164" y="101"/>
                  </a:lnTo>
                  <a:lnTo>
                    <a:pt x="165" y="111"/>
                  </a:lnTo>
                  <a:lnTo>
                    <a:pt x="167" y="94"/>
                  </a:lnTo>
                  <a:lnTo>
                    <a:pt x="168" y="75"/>
                  </a:lnTo>
                  <a:lnTo>
                    <a:pt x="170" y="81"/>
                  </a:lnTo>
                  <a:lnTo>
                    <a:pt x="171" y="109"/>
                  </a:lnTo>
                  <a:lnTo>
                    <a:pt x="173" y="86"/>
                  </a:lnTo>
                  <a:lnTo>
                    <a:pt x="174" y="96"/>
                  </a:lnTo>
                  <a:lnTo>
                    <a:pt x="176" y="98"/>
                  </a:lnTo>
                  <a:lnTo>
                    <a:pt x="177" y="113"/>
                  </a:lnTo>
                  <a:lnTo>
                    <a:pt x="179" y="98"/>
                  </a:lnTo>
                  <a:lnTo>
                    <a:pt x="180" y="120"/>
                  </a:lnTo>
                  <a:lnTo>
                    <a:pt x="182" y="88"/>
                  </a:lnTo>
                  <a:lnTo>
                    <a:pt x="183" y="113"/>
                  </a:lnTo>
                  <a:lnTo>
                    <a:pt x="184" y="103"/>
                  </a:lnTo>
                  <a:lnTo>
                    <a:pt x="186" y="83"/>
                  </a:lnTo>
                  <a:lnTo>
                    <a:pt x="187" y="92"/>
                  </a:lnTo>
                  <a:lnTo>
                    <a:pt x="189" y="107"/>
                  </a:lnTo>
                  <a:lnTo>
                    <a:pt x="190" y="105"/>
                  </a:lnTo>
                  <a:lnTo>
                    <a:pt x="192" y="113"/>
                  </a:lnTo>
                  <a:lnTo>
                    <a:pt x="193" y="92"/>
                  </a:lnTo>
                  <a:lnTo>
                    <a:pt x="195" y="103"/>
                  </a:lnTo>
                  <a:lnTo>
                    <a:pt x="196" y="96"/>
                  </a:lnTo>
                  <a:lnTo>
                    <a:pt x="198" y="94"/>
                  </a:lnTo>
                  <a:lnTo>
                    <a:pt x="199" y="101"/>
                  </a:lnTo>
                  <a:lnTo>
                    <a:pt x="201" y="101"/>
                  </a:lnTo>
                  <a:lnTo>
                    <a:pt x="202" y="101"/>
                  </a:lnTo>
                  <a:lnTo>
                    <a:pt x="204" y="86"/>
                  </a:lnTo>
                  <a:lnTo>
                    <a:pt x="205" y="98"/>
                  </a:lnTo>
                  <a:lnTo>
                    <a:pt x="207" y="100"/>
                  </a:lnTo>
                  <a:lnTo>
                    <a:pt x="208" y="101"/>
                  </a:lnTo>
                  <a:lnTo>
                    <a:pt x="209" y="120"/>
                  </a:lnTo>
                  <a:lnTo>
                    <a:pt x="211" y="92"/>
                  </a:lnTo>
                  <a:lnTo>
                    <a:pt x="212" y="105"/>
                  </a:lnTo>
                  <a:lnTo>
                    <a:pt x="214" y="105"/>
                  </a:lnTo>
                  <a:lnTo>
                    <a:pt x="215" y="94"/>
                  </a:lnTo>
                  <a:lnTo>
                    <a:pt x="217" y="107"/>
                  </a:lnTo>
                  <a:lnTo>
                    <a:pt x="218" y="111"/>
                  </a:lnTo>
                  <a:lnTo>
                    <a:pt x="220" y="100"/>
                  </a:lnTo>
                  <a:lnTo>
                    <a:pt x="221" y="109"/>
                  </a:lnTo>
                  <a:lnTo>
                    <a:pt x="223" y="100"/>
                  </a:lnTo>
                  <a:lnTo>
                    <a:pt x="224" y="92"/>
                  </a:lnTo>
                  <a:lnTo>
                    <a:pt x="226" y="109"/>
                  </a:lnTo>
                  <a:lnTo>
                    <a:pt x="227" y="101"/>
                  </a:lnTo>
                  <a:lnTo>
                    <a:pt x="229" y="101"/>
                  </a:lnTo>
                  <a:lnTo>
                    <a:pt x="230" y="103"/>
                  </a:lnTo>
                  <a:lnTo>
                    <a:pt x="232" y="90"/>
                  </a:lnTo>
                  <a:lnTo>
                    <a:pt x="233" y="120"/>
                  </a:lnTo>
                  <a:lnTo>
                    <a:pt x="235" y="98"/>
                  </a:lnTo>
                  <a:lnTo>
                    <a:pt x="236" y="103"/>
                  </a:lnTo>
                  <a:lnTo>
                    <a:pt x="238" y="103"/>
                  </a:lnTo>
                  <a:lnTo>
                    <a:pt x="239" y="81"/>
                  </a:lnTo>
                  <a:lnTo>
                    <a:pt x="240" y="105"/>
                  </a:lnTo>
                  <a:lnTo>
                    <a:pt x="242" y="103"/>
                  </a:lnTo>
                  <a:lnTo>
                    <a:pt x="243" y="88"/>
                  </a:lnTo>
                  <a:lnTo>
                    <a:pt x="245" y="90"/>
                  </a:lnTo>
                  <a:lnTo>
                    <a:pt x="246" y="98"/>
                  </a:lnTo>
                  <a:lnTo>
                    <a:pt x="248" y="107"/>
                  </a:lnTo>
                  <a:lnTo>
                    <a:pt x="249" y="90"/>
                  </a:lnTo>
                  <a:lnTo>
                    <a:pt x="251" y="88"/>
                  </a:lnTo>
                  <a:lnTo>
                    <a:pt x="252" y="100"/>
                  </a:lnTo>
                  <a:lnTo>
                    <a:pt x="254" y="101"/>
                  </a:lnTo>
                  <a:lnTo>
                    <a:pt x="255" y="111"/>
                  </a:lnTo>
                  <a:lnTo>
                    <a:pt x="257" y="86"/>
                  </a:lnTo>
                  <a:lnTo>
                    <a:pt x="258" y="109"/>
                  </a:lnTo>
                  <a:lnTo>
                    <a:pt x="260" y="117"/>
                  </a:lnTo>
                  <a:lnTo>
                    <a:pt x="261" y="90"/>
                  </a:lnTo>
                  <a:lnTo>
                    <a:pt x="263" y="98"/>
                  </a:lnTo>
                  <a:lnTo>
                    <a:pt x="264" y="94"/>
                  </a:lnTo>
                  <a:lnTo>
                    <a:pt x="266" y="103"/>
                  </a:lnTo>
                  <a:lnTo>
                    <a:pt x="267" y="73"/>
                  </a:lnTo>
                  <a:lnTo>
                    <a:pt x="269" y="96"/>
                  </a:lnTo>
                  <a:lnTo>
                    <a:pt x="270" y="90"/>
                  </a:lnTo>
                  <a:lnTo>
                    <a:pt x="272" y="113"/>
                  </a:lnTo>
                  <a:lnTo>
                    <a:pt x="273" y="94"/>
                  </a:lnTo>
                  <a:lnTo>
                    <a:pt x="275" y="101"/>
                  </a:lnTo>
                  <a:lnTo>
                    <a:pt x="276" y="105"/>
                  </a:lnTo>
                  <a:lnTo>
                    <a:pt x="278" y="100"/>
                  </a:lnTo>
                  <a:lnTo>
                    <a:pt x="279" y="90"/>
                  </a:lnTo>
                  <a:lnTo>
                    <a:pt x="281" y="107"/>
                  </a:lnTo>
                  <a:lnTo>
                    <a:pt x="282" y="107"/>
                  </a:lnTo>
                  <a:lnTo>
                    <a:pt x="284" y="105"/>
                  </a:lnTo>
                  <a:lnTo>
                    <a:pt x="285" y="94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141">
              <a:extLst>
                <a:ext uri="{FF2B5EF4-FFF2-40B4-BE49-F238E27FC236}">
                  <a16:creationId xmlns:a16="http://schemas.microsoft.com/office/drawing/2014/main" xmlns="" id="{1478CD2C-5B7F-451B-A936-EBA7C961A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0" y="2179"/>
              <a:ext cx="193" cy="547"/>
            </a:xfrm>
            <a:custGeom>
              <a:avLst/>
              <a:gdLst>
                <a:gd name="T0" fmla="*/ 5 w 297"/>
                <a:gd name="T1" fmla="*/ 812 h 844"/>
                <a:gd name="T2" fmla="*/ 11 w 297"/>
                <a:gd name="T3" fmla="*/ 813 h 844"/>
                <a:gd name="T4" fmla="*/ 16 w 297"/>
                <a:gd name="T5" fmla="*/ 802 h 844"/>
                <a:gd name="T6" fmla="*/ 22 w 297"/>
                <a:gd name="T7" fmla="*/ 795 h 844"/>
                <a:gd name="T8" fmla="*/ 28 w 297"/>
                <a:gd name="T9" fmla="*/ 821 h 844"/>
                <a:gd name="T10" fmla="*/ 34 w 297"/>
                <a:gd name="T11" fmla="*/ 787 h 844"/>
                <a:gd name="T12" fmla="*/ 40 w 297"/>
                <a:gd name="T13" fmla="*/ 823 h 844"/>
                <a:gd name="T14" fmla="*/ 46 w 297"/>
                <a:gd name="T15" fmla="*/ 825 h 844"/>
                <a:gd name="T16" fmla="*/ 52 w 297"/>
                <a:gd name="T17" fmla="*/ 810 h 844"/>
                <a:gd name="T18" fmla="*/ 58 w 297"/>
                <a:gd name="T19" fmla="*/ 813 h 844"/>
                <a:gd name="T20" fmla="*/ 64 w 297"/>
                <a:gd name="T21" fmla="*/ 819 h 844"/>
                <a:gd name="T22" fmla="*/ 70 w 297"/>
                <a:gd name="T23" fmla="*/ 795 h 844"/>
                <a:gd name="T24" fmla="*/ 76 w 297"/>
                <a:gd name="T25" fmla="*/ 821 h 844"/>
                <a:gd name="T26" fmla="*/ 83 w 297"/>
                <a:gd name="T27" fmla="*/ 823 h 844"/>
                <a:gd name="T28" fmla="*/ 89 w 297"/>
                <a:gd name="T29" fmla="*/ 806 h 844"/>
                <a:gd name="T30" fmla="*/ 95 w 297"/>
                <a:gd name="T31" fmla="*/ 810 h 844"/>
                <a:gd name="T32" fmla="*/ 101 w 297"/>
                <a:gd name="T33" fmla="*/ 825 h 844"/>
                <a:gd name="T34" fmla="*/ 107 w 297"/>
                <a:gd name="T35" fmla="*/ 812 h 844"/>
                <a:gd name="T36" fmla="*/ 113 w 297"/>
                <a:gd name="T37" fmla="*/ 806 h 844"/>
                <a:gd name="T38" fmla="*/ 119 w 297"/>
                <a:gd name="T39" fmla="*/ 829 h 844"/>
                <a:gd name="T40" fmla="*/ 125 w 297"/>
                <a:gd name="T41" fmla="*/ 821 h 844"/>
                <a:gd name="T42" fmla="*/ 131 w 297"/>
                <a:gd name="T43" fmla="*/ 830 h 844"/>
                <a:gd name="T44" fmla="*/ 137 w 297"/>
                <a:gd name="T45" fmla="*/ 812 h 844"/>
                <a:gd name="T46" fmla="*/ 143 w 297"/>
                <a:gd name="T47" fmla="*/ 808 h 844"/>
                <a:gd name="T48" fmla="*/ 149 w 297"/>
                <a:gd name="T49" fmla="*/ 812 h 844"/>
                <a:gd name="T50" fmla="*/ 155 w 297"/>
                <a:gd name="T51" fmla="*/ 821 h 844"/>
                <a:gd name="T52" fmla="*/ 161 w 297"/>
                <a:gd name="T53" fmla="*/ 838 h 844"/>
                <a:gd name="T54" fmla="*/ 167 w 297"/>
                <a:gd name="T55" fmla="*/ 793 h 844"/>
                <a:gd name="T56" fmla="*/ 174 w 297"/>
                <a:gd name="T57" fmla="*/ 827 h 844"/>
                <a:gd name="T58" fmla="*/ 180 w 297"/>
                <a:gd name="T59" fmla="*/ 806 h 844"/>
                <a:gd name="T60" fmla="*/ 186 w 297"/>
                <a:gd name="T61" fmla="*/ 804 h 844"/>
                <a:gd name="T62" fmla="*/ 192 w 297"/>
                <a:gd name="T63" fmla="*/ 825 h 844"/>
                <a:gd name="T64" fmla="*/ 198 w 297"/>
                <a:gd name="T65" fmla="*/ 817 h 844"/>
                <a:gd name="T66" fmla="*/ 204 w 297"/>
                <a:gd name="T67" fmla="*/ 806 h 844"/>
                <a:gd name="T68" fmla="*/ 210 w 297"/>
                <a:gd name="T69" fmla="*/ 834 h 844"/>
                <a:gd name="T70" fmla="*/ 216 w 297"/>
                <a:gd name="T71" fmla="*/ 815 h 844"/>
                <a:gd name="T72" fmla="*/ 223 w 297"/>
                <a:gd name="T73" fmla="*/ 817 h 844"/>
                <a:gd name="T74" fmla="*/ 229 w 297"/>
                <a:gd name="T75" fmla="*/ 791 h 844"/>
                <a:gd name="T76" fmla="*/ 235 w 297"/>
                <a:gd name="T77" fmla="*/ 787 h 844"/>
                <a:gd name="T78" fmla="*/ 241 w 297"/>
                <a:gd name="T79" fmla="*/ 744 h 844"/>
                <a:gd name="T80" fmla="*/ 247 w 297"/>
                <a:gd name="T81" fmla="*/ 710 h 844"/>
                <a:gd name="T82" fmla="*/ 253 w 297"/>
                <a:gd name="T83" fmla="*/ 695 h 844"/>
                <a:gd name="T84" fmla="*/ 260 w 297"/>
                <a:gd name="T85" fmla="*/ 640 h 844"/>
                <a:gd name="T86" fmla="*/ 266 w 297"/>
                <a:gd name="T87" fmla="*/ 623 h 844"/>
                <a:gd name="T88" fmla="*/ 272 w 297"/>
                <a:gd name="T89" fmla="*/ 600 h 844"/>
                <a:gd name="T90" fmla="*/ 278 w 297"/>
                <a:gd name="T91" fmla="*/ 521 h 844"/>
                <a:gd name="T92" fmla="*/ 284 w 297"/>
                <a:gd name="T93" fmla="*/ 449 h 844"/>
                <a:gd name="T94" fmla="*/ 291 w 297"/>
                <a:gd name="T95" fmla="*/ 304 h 844"/>
                <a:gd name="T96" fmla="*/ 297 w 297"/>
                <a:gd name="T97" fmla="*/ 45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7" h="844">
                  <a:moveTo>
                    <a:pt x="0" y="806"/>
                  </a:moveTo>
                  <a:lnTo>
                    <a:pt x="2" y="810"/>
                  </a:lnTo>
                  <a:lnTo>
                    <a:pt x="3" y="810"/>
                  </a:lnTo>
                  <a:lnTo>
                    <a:pt x="5" y="812"/>
                  </a:lnTo>
                  <a:lnTo>
                    <a:pt x="6" y="812"/>
                  </a:lnTo>
                  <a:lnTo>
                    <a:pt x="8" y="821"/>
                  </a:lnTo>
                  <a:lnTo>
                    <a:pt x="9" y="802"/>
                  </a:lnTo>
                  <a:lnTo>
                    <a:pt x="11" y="813"/>
                  </a:lnTo>
                  <a:lnTo>
                    <a:pt x="12" y="802"/>
                  </a:lnTo>
                  <a:lnTo>
                    <a:pt x="13" y="813"/>
                  </a:lnTo>
                  <a:lnTo>
                    <a:pt x="15" y="819"/>
                  </a:lnTo>
                  <a:lnTo>
                    <a:pt x="16" y="802"/>
                  </a:lnTo>
                  <a:lnTo>
                    <a:pt x="18" y="812"/>
                  </a:lnTo>
                  <a:lnTo>
                    <a:pt x="19" y="823"/>
                  </a:lnTo>
                  <a:lnTo>
                    <a:pt x="21" y="813"/>
                  </a:lnTo>
                  <a:lnTo>
                    <a:pt x="22" y="795"/>
                  </a:lnTo>
                  <a:lnTo>
                    <a:pt x="24" y="821"/>
                  </a:lnTo>
                  <a:lnTo>
                    <a:pt x="25" y="819"/>
                  </a:lnTo>
                  <a:lnTo>
                    <a:pt x="27" y="800"/>
                  </a:lnTo>
                  <a:lnTo>
                    <a:pt x="28" y="821"/>
                  </a:lnTo>
                  <a:lnTo>
                    <a:pt x="30" y="795"/>
                  </a:lnTo>
                  <a:lnTo>
                    <a:pt x="31" y="829"/>
                  </a:lnTo>
                  <a:lnTo>
                    <a:pt x="33" y="823"/>
                  </a:lnTo>
                  <a:lnTo>
                    <a:pt x="34" y="787"/>
                  </a:lnTo>
                  <a:lnTo>
                    <a:pt x="36" y="825"/>
                  </a:lnTo>
                  <a:lnTo>
                    <a:pt x="37" y="821"/>
                  </a:lnTo>
                  <a:lnTo>
                    <a:pt x="39" y="812"/>
                  </a:lnTo>
                  <a:lnTo>
                    <a:pt x="40" y="823"/>
                  </a:lnTo>
                  <a:lnTo>
                    <a:pt x="42" y="827"/>
                  </a:lnTo>
                  <a:lnTo>
                    <a:pt x="43" y="806"/>
                  </a:lnTo>
                  <a:lnTo>
                    <a:pt x="45" y="810"/>
                  </a:lnTo>
                  <a:lnTo>
                    <a:pt x="46" y="825"/>
                  </a:lnTo>
                  <a:lnTo>
                    <a:pt x="48" y="802"/>
                  </a:lnTo>
                  <a:lnTo>
                    <a:pt x="49" y="815"/>
                  </a:lnTo>
                  <a:lnTo>
                    <a:pt x="51" y="797"/>
                  </a:lnTo>
                  <a:lnTo>
                    <a:pt x="52" y="810"/>
                  </a:lnTo>
                  <a:lnTo>
                    <a:pt x="54" y="817"/>
                  </a:lnTo>
                  <a:lnTo>
                    <a:pt x="55" y="815"/>
                  </a:lnTo>
                  <a:lnTo>
                    <a:pt x="57" y="823"/>
                  </a:lnTo>
                  <a:lnTo>
                    <a:pt x="58" y="813"/>
                  </a:lnTo>
                  <a:lnTo>
                    <a:pt x="60" y="815"/>
                  </a:lnTo>
                  <a:lnTo>
                    <a:pt x="61" y="802"/>
                  </a:lnTo>
                  <a:lnTo>
                    <a:pt x="63" y="819"/>
                  </a:lnTo>
                  <a:lnTo>
                    <a:pt x="64" y="819"/>
                  </a:lnTo>
                  <a:lnTo>
                    <a:pt x="66" y="819"/>
                  </a:lnTo>
                  <a:lnTo>
                    <a:pt x="67" y="825"/>
                  </a:lnTo>
                  <a:lnTo>
                    <a:pt x="69" y="804"/>
                  </a:lnTo>
                  <a:lnTo>
                    <a:pt x="70" y="795"/>
                  </a:lnTo>
                  <a:lnTo>
                    <a:pt x="72" y="806"/>
                  </a:lnTo>
                  <a:lnTo>
                    <a:pt x="73" y="806"/>
                  </a:lnTo>
                  <a:lnTo>
                    <a:pt x="75" y="825"/>
                  </a:lnTo>
                  <a:lnTo>
                    <a:pt x="76" y="821"/>
                  </a:lnTo>
                  <a:lnTo>
                    <a:pt x="78" y="832"/>
                  </a:lnTo>
                  <a:lnTo>
                    <a:pt x="80" y="825"/>
                  </a:lnTo>
                  <a:lnTo>
                    <a:pt x="81" y="815"/>
                  </a:lnTo>
                  <a:lnTo>
                    <a:pt x="83" y="823"/>
                  </a:lnTo>
                  <a:lnTo>
                    <a:pt x="84" y="808"/>
                  </a:lnTo>
                  <a:lnTo>
                    <a:pt x="86" y="781"/>
                  </a:lnTo>
                  <a:lnTo>
                    <a:pt x="87" y="830"/>
                  </a:lnTo>
                  <a:lnTo>
                    <a:pt x="89" y="806"/>
                  </a:lnTo>
                  <a:lnTo>
                    <a:pt x="90" y="819"/>
                  </a:lnTo>
                  <a:lnTo>
                    <a:pt x="92" y="810"/>
                  </a:lnTo>
                  <a:lnTo>
                    <a:pt x="93" y="813"/>
                  </a:lnTo>
                  <a:lnTo>
                    <a:pt x="95" y="810"/>
                  </a:lnTo>
                  <a:lnTo>
                    <a:pt x="96" y="823"/>
                  </a:lnTo>
                  <a:lnTo>
                    <a:pt x="98" y="812"/>
                  </a:lnTo>
                  <a:lnTo>
                    <a:pt x="99" y="810"/>
                  </a:lnTo>
                  <a:lnTo>
                    <a:pt x="101" y="825"/>
                  </a:lnTo>
                  <a:lnTo>
                    <a:pt x="102" y="813"/>
                  </a:lnTo>
                  <a:lnTo>
                    <a:pt x="104" y="817"/>
                  </a:lnTo>
                  <a:lnTo>
                    <a:pt x="105" y="815"/>
                  </a:lnTo>
                  <a:lnTo>
                    <a:pt x="107" y="812"/>
                  </a:lnTo>
                  <a:lnTo>
                    <a:pt x="108" y="836"/>
                  </a:lnTo>
                  <a:lnTo>
                    <a:pt x="110" y="815"/>
                  </a:lnTo>
                  <a:lnTo>
                    <a:pt x="111" y="810"/>
                  </a:lnTo>
                  <a:lnTo>
                    <a:pt x="113" y="806"/>
                  </a:lnTo>
                  <a:lnTo>
                    <a:pt x="114" y="813"/>
                  </a:lnTo>
                  <a:lnTo>
                    <a:pt x="116" y="798"/>
                  </a:lnTo>
                  <a:lnTo>
                    <a:pt x="117" y="800"/>
                  </a:lnTo>
                  <a:lnTo>
                    <a:pt x="119" y="829"/>
                  </a:lnTo>
                  <a:lnTo>
                    <a:pt x="120" y="832"/>
                  </a:lnTo>
                  <a:lnTo>
                    <a:pt x="122" y="817"/>
                  </a:lnTo>
                  <a:lnTo>
                    <a:pt x="123" y="825"/>
                  </a:lnTo>
                  <a:lnTo>
                    <a:pt x="125" y="821"/>
                  </a:lnTo>
                  <a:lnTo>
                    <a:pt x="126" y="827"/>
                  </a:lnTo>
                  <a:lnTo>
                    <a:pt x="128" y="813"/>
                  </a:lnTo>
                  <a:lnTo>
                    <a:pt x="129" y="812"/>
                  </a:lnTo>
                  <a:lnTo>
                    <a:pt x="131" y="830"/>
                  </a:lnTo>
                  <a:lnTo>
                    <a:pt x="132" y="812"/>
                  </a:lnTo>
                  <a:lnTo>
                    <a:pt x="134" y="817"/>
                  </a:lnTo>
                  <a:lnTo>
                    <a:pt x="135" y="812"/>
                  </a:lnTo>
                  <a:lnTo>
                    <a:pt x="137" y="812"/>
                  </a:lnTo>
                  <a:lnTo>
                    <a:pt x="139" y="832"/>
                  </a:lnTo>
                  <a:lnTo>
                    <a:pt x="140" y="821"/>
                  </a:lnTo>
                  <a:lnTo>
                    <a:pt x="142" y="795"/>
                  </a:lnTo>
                  <a:lnTo>
                    <a:pt x="143" y="808"/>
                  </a:lnTo>
                  <a:lnTo>
                    <a:pt x="145" y="810"/>
                  </a:lnTo>
                  <a:lnTo>
                    <a:pt x="146" y="827"/>
                  </a:lnTo>
                  <a:lnTo>
                    <a:pt x="148" y="808"/>
                  </a:lnTo>
                  <a:lnTo>
                    <a:pt x="149" y="812"/>
                  </a:lnTo>
                  <a:lnTo>
                    <a:pt x="151" y="827"/>
                  </a:lnTo>
                  <a:lnTo>
                    <a:pt x="152" y="806"/>
                  </a:lnTo>
                  <a:lnTo>
                    <a:pt x="154" y="827"/>
                  </a:lnTo>
                  <a:lnTo>
                    <a:pt x="155" y="821"/>
                  </a:lnTo>
                  <a:lnTo>
                    <a:pt x="157" y="840"/>
                  </a:lnTo>
                  <a:lnTo>
                    <a:pt x="158" y="802"/>
                  </a:lnTo>
                  <a:lnTo>
                    <a:pt x="160" y="825"/>
                  </a:lnTo>
                  <a:lnTo>
                    <a:pt x="161" y="838"/>
                  </a:lnTo>
                  <a:lnTo>
                    <a:pt x="163" y="800"/>
                  </a:lnTo>
                  <a:lnTo>
                    <a:pt x="164" y="797"/>
                  </a:lnTo>
                  <a:lnTo>
                    <a:pt x="166" y="821"/>
                  </a:lnTo>
                  <a:lnTo>
                    <a:pt x="167" y="793"/>
                  </a:lnTo>
                  <a:lnTo>
                    <a:pt x="169" y="802"/>
                  </a:lnTo>
                  <a:lnTo>
                    <a:pt x="171" y="844"/>
                  </a:lnTo>
                  <a:lnTo>
                    <a:pt x="172" y="825"/>
                  </a:lnTo>
                  <a:lnTo>
                    <a:pt x="174" y="827"/>
                  </a:lnTo>
                  <a:lnTo>
                    <a:pt x="175" y="800"/>
                  </a:lnTo>
                  <a:lnTo>
                    <a:pt x="177" y="813"/>
                  </a:lnTo>
                  <a:lnTo>
                    <a:pt x="178" y="817"/>
                  </a:lnTo>
                  <a:lnTo>
                    <a:pt x="180" y="806"/>
                  </a:lnTo>
                  <a:lnTo>
                    <a:pt x="181" y="795"/>
                  </a:lnTo>
                  <a:lnTo>
                    <a:pt x="183" y="806"/>
                  </a:lnTo>
                  <a:lnTo>
                    <a:pt x="184" y="817"/>
                  </a:lnTo>
                  <a:lnTo>
                    <a:pt x="186" y="804"/>
                  </a:lnTo>
                  <a:lnTo>
                    <a:pt x="187" y="798"/>
                  </a:lnTo>
                  <a:lnTo>
                    <a:pt x="189" y="798"/>
                  </a:lnTo>
                  <a:lnTo>
                    <a:pt x="190" y="812"/>
                  </a:lnTo>
                  <a:lnTo>
                    <a:pt x="192" y="825"/>
                  </a:lnTo>
                  <a:lnTo>
                    <a:pt x="193" y="808"/>
                  </a:lnTo>
                  <a:lnTo>
                    <a:pt x="195" y="810"/>
                  </a:lnTo>
                  <a:lnTo>
                    <a:pt x="197" y="827"/>
                  </a:lnTo>
                  <a:lnTo>
                    <a:pt x="198" y="817"/>
                  </a:lnTo>
                  <a:lnTo>
                    <a:pt x="200" y="813"/>
                  </a:lnTo>
                  <a:lnTo>
                    <a:pt x="201" y="787"/>
                  </a:lnTo>
                  <a:lnTo>
                    <a:pt x="203" y="800"/>
                  </a:lnTo>
                  <a:lnTo>
                    <a:pt x="204" y="806"/>
                  </a:lnTo>
                  <a:lnTo>
                    <a:pt x="206" y="806"/>
                  </a:lnTo>
                  <a:lnTo>
                    <a:pt x="207" y="813"/>
                  </a:lnTo>
                  <a:lnTo>
                    <a:pt x="209" y="817"/>
                  </a:lnTo>
                  <a:lnTo>
                    <a:pt x="210" y="834"/>
                  </a:lnTo>
                  <a:lnTo>
                    <a:pt x="212" y="806"/>
                  </a:lnTo>
                  <a:lnTo>
                    <a:pt x="213" y="778"/>
                  </a:lnTo>
                  <a:lnTo>
                    <a:pt x="215" y="787"/>
                  </a:lnTo>
                  <a:lnTo>
                    <a:pt x="216" y="815"/>
                  </a:lnTo>
                  <a:lnTo>
                    <a:pt x="218" y="815"/>
                  </a:lnTo>
                  <a:lnTo>
                    <a:pt x="220" y="806"/>
                  </a:lnTo>
                  <a:lnTo>
                    <a:pt x="221" y="812"/>
                  </a:lnTo>
                  <a:lnTo>
                    <a:pt x="223" y="817"/>
                  </a:lnTo>
                  <a:lnTo>
                    <a:pt x="224" y="802"/>
                  </a:lnTo>
                  <a:lnTo>
                    <a:pt x="226" y="797"/>
                  </a:lnTo>
                  <a:lnTo>
                    <a:pt x="227" y="795"/>
                  </a:lnTo>
                  <a:lnTo>
                    <a:pt x="229" y="791"/>
                  </a:lnTo>
                  <a:lnTo>
                    <a:pt x="230" y="815"/>
                  </a:lnTo>
                  <a:lnTo>
                    <a:pt x="232" y="772"/>
                  </a:lnTo>
                  <a:lnTo>
                    <a:pt x="233" y="802"/>
                  </a:lnTo>
                  <a:lnTo>
                    <a:pt x="235" y="787"/>
                  </a:lnTo>
                  <a:lnTo>
                    <a:pt x="236" y="761"/>
                  </a:lnTo>
                  <a:lnTo>
                    <a:pt x="238" y="797"/>
                  </a:lnTo>
                  <a:lnTo>
                    <a:pt x="240" y="746"/>
                  </a:lnTo>
                  <a:lnTo>
                    <a:pt x="241" y="744"/>
                  </a:lnTo>
                  <a:lnTo>
                    <a:pt x="243" y="759"/>
                  </a:lnTo>
                  <a:lnTo>
                    <a:pt x="244" y="723"/>
                  </a:lnTo>
                  <a:lnTo>
                    <a:pt x="246" y="725"/>
                  </a:lnTo>
                  <a:lnTo>
                    <a:pt x="247" y="710"/>
                  </a:lnTo>
                  <a:lnTo>
                    <a:pt x="249" y="710"/>
                  </a:lnTo>
                  <a:lnTo>
                    <a:pt x="250" y="679"/>
                  </a:lnTo>
                  <a:lnTo>
                    <a:pt x="252" y="685"/>
                  </a:lnTo>
                  <a:lnTo>
                    <a:pt x="253" y="695"/>
                  </a:lnTo>
                  <a:lnTo>
                    <a:pt x="255" y="621"/>
                  </a:lnTo>
                  <a:lnTo>
                    <a:pt x="256" y="632"/>
                  </a:lnTo>
                  <a:lnTo>
                    <a:pt x="258" y="627"/>
                  </a:lnTo>
                  <a:lnTo>
                    <a:pt x="260" y="640"/>
                  </a:lnTo>
                  <a:lnTo>
                    <a:pt x="261" y="651"/>
                  </a:lnTo>
                  <a:lnTo>
                    <a:pt x="263" y="596"/>
                  </a:lnTo>
                  <a:lnTo>
                    <a:pt x="264" y="610"/>
                  </a:lnTo>
                  <a:lnTo>
                    <a:pt x="266" y="623"/>
                  </a:lnTo>
                  <a:lnTo>
                    <a:pt x="267" y="587"/>
                  </a:lnTo>
                  <a:lnTo>
                    <a:pt x="269" y="574"/>
                  </a:lnTo>
                  <a:lnTo>
                    <a:pt x="270" y="608"/>
                  </a:lnTo>
                  <a:lnTo>
                    <a:pt x="272" y="600"/>
                  </a:lnTo>
                  <a:lnTo>
                    <a:pt x="273" y="585"/>
                  </a:lnTo>
                  <a:lnTo>
                    <a:pt x="275" y="525"/>
                  </a:lnTo>
                  <a:lnTo>
                    <a:pt x="277" y="540"/>
                  </a:lnTo>
                  <a:lnTo>
                    <a:pt x="278" y="521"/>
                  </a:lnTo>
                  <a:lnTo>
                    <a:pt x="280" y="528"/>
                  </a:lnTo>
                  <a:lnTo>
                    <a:pt x="281" y="538"/>
                  </a:lnTo>
                  <a:lnTo>
                    <a:pt x="283" y="481"/>
                  </a:lnTo>
                  <a:lnTo>
                    <a:pt x="284" y="449"/>
                  </a:lnTo>
                  <a:lnTo>
                    <a:pt x="286" y="355"/>
                  </a:lnTo>
                  <a:lnTo>
                    <a:pt x="287" y="376"/>
                  </a:lnTo>
                  <a:lnTo>
                    <a:pt x="289" y="355"/>
                  </a:lnTo>
                  <a:lnTo>
                    <a:pt x="291" y="304"/>
                  </a:lnTo>
                  <a:lnTo>
                    <a:pt x="292" y="223"/>
                  </a:lnTo>
                  <a:lnTo>
                    <a:pt x="294" y="191"/>
                  </a:lnTo>
                  <a:lnTo>
                    <a:pt x="295" y="0"/>
                  </a:lnTo>
                  <a:lnTo>
                    <a:pt x="297" y="45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42">
              <a:extLst>
                <a:ext uri="{FF2B5EF4-FFF2-40B4-BE49-F238E27FC236}">
                  <a16:creationId xmlns:a16="http://schemas.microsoft.com/office/drawing/2014/main" xmlns="" id="{F3A45E43-25ED-45AD-8B32-2F64CAEEE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" y="2039"/>
              <a:ext cx="200" cy="683"/>
            </a:xfrm>
            <a:custGeom>
              <a:avLst/>
              <a:gdLst>
                <a:gd name="T0" fmla="*/ 4 w 308"/>
                <a:gd name="T1" fmla="*/ 168 h 1053"/>
                <a:gd name="T2" fmla="*/ 11 w 308"/>
                <a:gd name="T3" fmla="*/ 75 h 1053"/>
                <a:gd name="T4" fmla="*/ 17 w 308"/>
                <a:gd name="T5" fmla="*/ 98 h 1053"/>
                <a:gd name="T6" fmla="*/ 23 w 308"/>
                <a:gd name="T7" fmla="*/ 106 h 1053"/>
                <a:gd name="T8" fmla="*/ 29 w 308"/>
                <a:gd name="T9" fmla="*/ 172 h 1053"/>
                <a:gd name="T10" fmla="*/ 36 w 308"/>
                <a:gd name="T11" fmla="*/ 338 h 1053"/>
                <a:gd name="T12" fmla="*/ 42 w 308"/>
                <a:gd name="T13" fmla="*/ 525 h 1053"/>
                <a:gd name="T14" fmla="*/ 48 w 308"/>
                <a:gd name="T15" fmla="*/ 706 h 1053"/>
                <a:gd name="T16" fmla="*/ 54 w 308"/>
                <a:gd name="T17" fmla="*/ 800 h 1053"/>
                <a:gd name="T18" fmla="*/ 60 w 308"/>
                <a:gd name="T19" fmla="*/ 849 h 1053"/>
                <a:gd name="T20" fmla="*/ 67 w 308"/>
                <a:gd name="T21" fmla="*/ 921 h 1053"/>
                <a:gd name="T22" fmla="*/ 73 w 308"/>
                <a:gd name="T23" fmla="*/ 974 h 1053"/>
                <a:gd name="T24" fmla="*/ 79 w 308"/>
                <a:gd name="T25" fmla="*/ 981 h 1053"/>
                <a:gd name="T26" fmla="*/ 86 w 308"/>
                <a:gd name="T27" fmla="*/ 998 h 1053"/>
                <a:gd name="T28" fmla="*/ 92 w 308"/>
                <a:gd name="T29" fmla="*/ 1028 h 1053"/>
                <a:gd name="T30" fmla="*/ 98 w 308"/>
                <a:gd name="T31" fmla="*/ 1012 h 1053"/>
                <a:gd name="T32" fmla="*/ 104 w 308"/>
                <a:gd name="T33" fmla="*/ 1015 h 1053"/>
                <a:gd name="T34" fmla="*/ 111 w 308"/>
                <a:gd name="T35" fmla="*/ 1019 h 1053"/>
                <a:gd name="T36" fmla="*/ 117 w 308"/>
                <a:gd name="T37" fmla="*/ 1017 h 1053"/>
                <a:gd name="T38" fmla="*/ 123 w 308"/>
                <a:gd name="T39" fmla="*/ 1025 h 1053"/>
                <a:gd name="T40" fmla="*/ 130 w 308"/>
                <a:gd name="T41" fmla="*/ 1034 h 1053"/>
                <a:gd name="T42" fmla="*/ 136 w 308"/>
                <a:gd name="T43" fmla="*/ 1021 h 1053"/>
                <a:gd name="T44" fmla="*/ 142 w 308"/>
                <a:gd name="T45" fmla="*/ 1023 h 1053"/>
                <a:gd name="T46" fmla="*/ 149 w 308"/>
                <a:gd name="T47" fmla="*/ 1013 h 1053"/>
                <a:gd name="T48" fmla="*/ 155 w 308"/>
                <a:gd name="T49" fmla="*/ 1027 h 1053"/>
                <a:gd name="T50" fmla="*/ 161 w 308"/>
                <a:gd name="T51" fmla="*/ 1045 h 1053"/>
                <a:gd name="T52" fmla="*/ 168 w 308"/>
                <a:gd name="T53" fmla="*/ 1006 h 1053"/>
                <a:gd name="T54" fmla="*/ 174 w 308"/>
                <a:gd name="T55" fmla="*/ 1030 h 1053"/>
                <a:gd name="T56" fmla="*/ 180 w 308"/>
                <a:gd name="T57" fmla="*/ 1008 h 1053"/>
                <a:gd name="T58" fmla="*/ 187 w 308"/>
                <a:gd name="T59" fmla="*/ 1023 h 1053"/>
                <a:gd name="T60" fmla="*/ 193 w 308"/>
                <a:gd name="T61" fmla="*/ 1032 h 1053"/>
                <a:gd name="T62" fmla="*/ 199 w 308"/>
                <a:gd name="T63" fmla="*/ 1023 h 1053"/>
                <a:gd name="T64" fmla="*/ 206 w 308"/>
                <a:gd name="T65" fmla="*/ 1023 h 1053"/>
                <a:gd name="T66" fmla="*/ 212 w 308"/>
                <a:gd name="T67" fmla="*/ 1034 h 1053"/>
                <a:gd name="T68" fmla="*/ 219 w 308"/>
                <a:gd name="T69" fmla="*/ 1028 h 1053"/>
                <a:gd name="T70" fmla="*/ 225 w 308"/>
                <a:gd name="T71" fmla="*/ 1044 h 1053"/>
                <a:gd name="T72" fmla="*/ 231 w 308"/>
                <a:gd name="T73" fmla="*/ 1034 h 1053"/>
                <a:gd name="T74" fmla="*/ 238 w 308"/>
                <a:gd name="T75" fmla="*/ 1032 h 1053"/>
                <a:gd name="T76" fmla="*/ 244 w 308"/>
                <a:gd name="T77" fmla="*/ 1017 h 1053"/>
                <a:gd name="T78" fmla="*/ 251 w 308"/>
                <a:gd name="T79" fmla="*/ 1012 h 1053"/>
                <a:gd name="T80" fmla="*/ 257 w 308"/>
                <a:gd name="T81" fmla="*/ 1045 h 1053"/>
                <a:gd name="T82" fmla="*/ 263 w 308"/>
                <a:gd name="T83" fmla="*/ 1036 h 1053"/>
                <a:gd name="T84" fmla="*/ 270 w 308"/>
                <a:gd name="T85" fmla="*/ 1013 h 1053"/>
                <a:gd name="T86" fmla="*/ 276 w 308"/>
                <a:gd name="T87" fmla="*/ 1030 h 1053"/>
                <a:gd name="T88" fmla="*/ 283 w 308"/>
                <a:gd name="T89" fmla="*/ 1028 h 1053"/>
                <a:gd name="T90" fmla="*/ 289 w 308"/>
                <a:gd name="T91" fmla="*/ 1027 h 1053"/>
                <a:gd name="T92" fmla="*/ 295 w 308"/>
                <a:gd name="T93" fmla="*/ 1032 h 1053"/>
                <a:gd name="T94" fmla="*/ 302 w 308"/>
                <a:gd name="T95" fmla="*/ 1036 h 1053"/>
                <a:gd name="T96" fmla="*/ 308 w 308"/>
                <a:gd name="T97" fmla="*/ 1015 h 10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1053">
                  <a:moveTo>
                    <a:pt x="0" y="260"/>
                  </a:moveTo>
                  <a:lnTo>
                    <a:pt x="1" y="264"/>
                  </a:lnTo>
                  <a:lnTo>
                    <a:pt x="3" y="200"/>
                  </a:lnTo>
                  <a:lnTo>
                    <a:pt x="4" y="168"/>
                  </a:lnTo>
                  <a:lnTo>
                    <a:pt x="6" y="192"/>
                  </a:lnTo>
                  <a:lnTo>
                    <a:pt x="7" y="160"/>
                  </a:lnTo>
                  <a:lnTo>
                    <a:pt x="9" y="124"/>
                  </a:lnTo>
                  <a:lnTo>
                    <a:pt x="11" y="75"/>
                  </a:lnTo>
                  <a:lnTo>
                    <a:pt x="12" y="115"/>
                  </a:lnTo>
                  <a:lnTo>
                    <a:pt x="14" y="119"/>
                  </a:lnTo>
                  <a:lnTo>
                    <a:pt x="15" y="21"/>
                  </a:lnTo>
                  <a:lnTo>
                    <a:pt x="17" y="98"/>
                  </a:lnTo>
                  <a:lnTo>
                    <a:pt x="18" y="51"/>
                  </a:lnTo>
                  <a:lnTo>
                    <a:pt x="20" y="0"/>
                  </a:lnTo>
                  <a:lnTo>
                    <a:pt x="21" y="98"/>
                  </a:lnTo>
                  <a:lnTo>
                    <a:pt x="23" y="106"/>
                  </a:lnTo>
                  <a:lnTo>
                    <a:pt x="25" y="43"/>
                  </a:lnTo>
                  <a:lnTo>
                    <a:pt x="26" y="224"/>
                  </a:lnTo>
                  <a:lnTo>
                    <a:pt x="28" y="157"/>
                  </a:lnTo>
                  <a:lnTo>
                    <a:pt x="29" y="172"/>
                  </a:lnTo>
                  <a:lnTo>
                    <a:pt x="31" y="175"/>
                  </a:lnTo>
                  <a:lnTo>
                    <a:pt x="32" y="323"/>
                  </a:lnTo>
                  <a:lnTo>
                    <a:pt x="34" y="383"/>
                  </a:lnTo>
                  <a:lnTo>
                    <a:pt x="36" y="338"/>
                  </a:lnTo>
                  <a:lnTo>
                    <a:pt x="37" y="381"/>
                  </a:lnTo>
                  <a:lnTo>
                    <a:pt x="39" y="443"/>
                  </a:lnTo>
                  <a:lnTo>
                    <a:pt x="40" y="408"/>
                  </a:lnTo>
                  <a:lnTo>
                    <a:pt x="42" y="525"/>
                  </a:lnTo>
                  <a:lnTo>
                    <a:pt x="43" y="598"/>
                  </a:lnTo>
                  <a:lnTo>
                    <a:pt x="45" y="560"/>
                  </a:lnTo>
                  <a:lnTo>
                    <a:pt x="46" y="662"/>
                  </a:lnTo>
                  <a:lnTo>
                    <a:pt x="48" y="706"/>
                  </a:lnTo>
                  <a:lnTo>
                    <a:pt x="50" y="666"/>
                  </a:lnTo>
                  <a:lnTo>
                    <a:pt x="51" y="691"/>
                  </a:lnTo>
                  <a:lnTo>
                    <a:pt x="53" y="747"/>
                  </a:lnTo>
                  <a:lnTo>
                    <a:pt x="54" y="800"/>
                  </a:lnTo>
                  <a:lnTo>
                    <a:pt x="56" y="817"/>
                  </a:lnTo>
                  <a:lnTo>
                    <a:pt x="57" y="823"/>
                  </a:lnTo>
                  <a:lnTo>
                    <a:pt x="59" y="827"/>
                  </a:lnTo>
                  <a:lnTo>
                    <a:pt x="60" y="849"/>
                  </a:lnTo>
                  <a:lnTo>
                    <a:pt x="62" y="919"/>
                  </a:lnTo>
                  <a:lnTo>
                    <a:pt x="64" y="864"/>
                  </a:lnTo>
                  <a:lnTo>
                    <a:pt x="65" y="923"/>
                  </a:lnTo>
                  <a:lnTo>
                    <a:pt x="67" y="921"/>
                  </a:lnTo>
                  <a:lnTo>
                    <a:pt x="68" y="928"/>
                  </a:lnTo>
                  <a:lnTo>
                    <a:pt x="70" y="968"/>
                  </a:lnTo>
                  <a:lnTo>
                    <a:pt x="71" y="930"/>
                  </a:lnTo>
                  <a:lnTo>
                    <a:pt x="73" y="974"/>
                  </a:lnTo>
                  <a:lnTo>
                    <a:pt x="75" y="953"/>
                  </a:lnTo>
                  <a:lnTo>
                    <a:pt x="76" y="995"/>
                  </a:lnTo>
                  <a:lnTo>
                    <a:pt x="78" y="974"/>
                  </a:lnTo>
                  <a:lnTo>
                    <a:pt x="79" y="981"/>
                  </a:lnTo>
                  <a:lnTo>
                    <a:pt x="81" y="993"/>
                  </a:lnTo>
                  <a:lnTo>
                    <a:pt x="82" y="981"/>
                  </a:lnTo>
                  <a:lnTo>
                    <a:pt x="84" y="1004"/>
                  </a:lnTo>
                  <a:lnTo>
                    <a:pt x="86" y="998"/>
                  </a:lnTo>
                  <a:lnTo>
                    <a:pt x="87" y="1015"/>
                  </a:lnTo>
                  <a:lnTo>
                    <a:pt x="89" y="1015"/>
                  </a:lnTo>
                  <a:lnTo>
                    <a:pt x="90" y="1010"/>
                  </a:lnTo>
                  <a:lnTo>
                    <a:pt x="92" y="1028"/>
                  </a:lnTo>
                  <a:lnTo>
                    <a:pt x="93" y="1028"/>
                  </a:lnTo>
                  <a:lnTo>
                    <a:pt x="95" y="996"/>
                  </a:lnTo>
                  <a:lnTo>
                    <a:pt x="97" y="1015"/>
                  </a:lnTo>
                  <a:lnTo>
                    <a:pt x="98" y="1012"/>
                  </a:lnTo>
                  <a:lnTo>
                    <a:pt x="100" y="1042"/>
                  </a:lnTo>
                  <a:lnTo>
                    <a:pt x="101" y="1028"/>
                  </a:lnTo>
                  <a:lnTo>
                    <a:pt x="103" y="1013"/>
                  </a:lnTo>
                  <a:lnTo>
                    <a:pt x="104" y="1015"/>
                  </a:lnTo>
                  <a:lnTo>
                    <a:pt x="106" y="1028"/>
                  </a:lnTo>
                  <a:lnTo>
                    <a:pt x="108" y="1015"/>
                  </a:lnTo>
                  <a:lnTo>
                    <a:pt x="109" y="1000"/>
                  </a:lnTo>
                  <a:lnTo>
                    <a:pt x="111" y="1019"/>
                  </a:lnTo>
                  <a:lnTo>
                    <a:pt x="112" y="1044"/>
                  </a:lnTo>
                  <a:lnTo>
                    <a:pt x="114" y="1012"/>
                  </a:lnTo>
                  <a:lnTo>
                    <a:pt x="115" y="1015"/>
                  </a:lnTo>
                  <a:lnTo>
                    <a:pt x="117" y="1017"/>
                  </a:lnTo>
                  <a:lnTo>
                    <a:pt x="119" y="1025"/>
                  </a:lnTo>
                  <a:lnTo>
                    <a:pt x="120" y="1028"/>
                  </a:lnTo>
                  <a:lnTo>
                    <a:pt x="122" y="1021"/>
                  </a:lnTo>
                  <a:lnTo>
                    <a:pt x="123" y="1025"/>
                  </a:lnTo>
                  <a:lnTo>
                    <a:pt x="125" y="1030"/>
                  </a:lnTo>
                  <a:lnTo>
                    <a:pt x="126" y="1032"/>
                  </a:lnTo>
                  <a:lnTo>
                    <a:pt x="128" y="1053"/>
                  </a:lnTo>
                  <a:lnTo>
                    <a:pt x="130" y="1034"/>
                  </a:lnTo>
                  <a:lnTo>
                    <a:pt x="131" y="1032"/>
                  </a:lnTo>
                  <a:lnTo>
                    <a:pt x="133" y="1019"/>
                  </a:lnTo>
                  <a:lnTo>
                    <a:pt x="134" y="1027"/>
                  </a:lnTo>
                  <a:lnTo>
                    <a:pt x="136" y="1021"/>
                  </a:lnTo>
                  <a:lnTo>
                    <a:pt x="138" y="1027"/>
                  </a:lnTo>
                  <a:lnTo>
                    <a:pt x="139" y="1025"/>
                  </a:lnTo>
                  <a:lnTo>
                    <a:pt x="141" y="1040"/>
                  </a:lnTo>
                  <a:lnTo>
                    <a:pt x="142" y="1023"/>
                  </a:lnTo>
                  <a:lnTo>
                    <a:pt x="144" y="1017"/>
                  </a:lnTo>
                  <a:lnTo>
                    <a:pt x="145" y="1028"/>
                  </a:lnTo>
                  <a:lnTo>
                    <a:pt x="147" y="1030"/>
                  </a:lnTo>
                  <a:lnTo>
                    <a:pt x="149" y="1013"/>
                  </a:lnTo>
                  <a:lnTo>
                    <a:pt x="150" y="1038"/>
                  </a:lnTo>
                  <a:lnTo>
                    <a:pt x="152" y="1028"/>
                  </a:lnTo>
                  <a:lnTo>
                    <a:pt x="153" y="1038"/>
                  </a:lnTo>
                  <a:lnTo>
                    <a:pt x="155" y="1027"/>
                  </a:lnTo>
                  <a:lnTo>
                    <a:pt x="157" y="1027"/>
                  </a:lnTo>
                  <a:lnTo>
                    <a:pt x="158" y="1030"/>
                  </a:lnTo>
                  <a:lnTo>
                    <a:pt x="160" y="1032"/>
                  </a:lnTo>
                  <a:lnTo>
                    <a:pt x="161" y="1045"/>
                  </a:lnTo>
                  <a:lnTo>
                    <a:pt x="163" y="1030"/>
                  </a:lnTo>
                  <a:lnTo>
                    <a:pt x="164" y="1027"/>
                  </a:lnTo>
                  <a:lnTo>
                    <a:pt x="166" y="1013"/>
                  </a:lnTo>
                  <a:lnTo>
                    <a:pt x="168" y="1006"/>
                  </a:lnTo>
                  <a:lnTo>
                    <a:pt x="169" y="1027"/>
                  </a:lnTo>
                  <a:lnTo>
                    <a:pt x="171" y="993"/>
                  </a:lnTo>
                  <a:lnTo>
                    <a:pt x="172" y="1028"/>
                  </a:lnTo>
                  <a:lnTo>
                    <a:pt x="174" y="1030"/>
                  </a:lnTo>
                  <a:lnTo>
                    <a:pt x="176" y="1012"/>
                  </a:lnTo>
                  <a:lnTo>
                    <a:pt x="177" y="1021"/>
                  </a:lnTo>
                  <a:lnTo>
                    <a:pt x="179" y="1032"/>
                  </a:lnTo>
                  <a:lnTo>
                    <a:pt x="180" y="1008"/>
                  </a:lnTo>
                  <a:lnTo>
                    <a:pt x="182" y="1021"/>
                  </a:lnTo>
                  <a:lnTo>
                    <a:pt x="183" y="1028"/>
                  </a:lnTo>
                  <a:lnTo>
                    <a:pt x="185" y="1025"/>
                  </a:lnTo>
                  <a:lnTo>
                    <a:pt x="187" y="1023"/>
                  </a:lnTo>
                  <a:lnTo>
                    <a:pt x="188" y="1040"/>
                  </a:lnTo>
                  <a:lnTo>
                    <a:pt x="190" y="1008"/>
                  </a:lnTo>
                  <a:lnTo>
                    <a:pt x="191" y="1044"/>
                  </a:lnTo>
                  <a:lnTo>
                    <a:pt x="193" y="1032"/>
                  </a:lnTo>
                  <a:lnTo>
                    <a:pt x="195" y="1042"/>
                  </a:lnTo>
                  <a:lnTo>
                    <a:pt x="196" y="1034"/>
                  </a:lnTo>
                  <a:lnTo>
                    <a:pt x="198" y="1030"/>
                  </a:lnTo>
                  <a:lnTo>
                    <a:pt x="199" y="1023"/>
                  </a:lnTo>
                  <a:lnTo>
                    <a:pt x="201" y="1013"/>
                  </a:lnTo>
                  <a:lnTo>
                    <a:pt x="203" y="1049"/>
                  </a:lnTo>
                  <a:lnTo>
                    <a:pt x="204" y="1017"/>
                  </a:lnTo>
                  <a:lnTo>
                    <a:pt x="206" y="1023"/>
                  </a:lnTo>
                  <a:lnTo>
                    <a:pt x="207" y="1030"/>
                  </a:lnTo>
                  <a:lnTo>
                    <a:pt x="209" y="1023"/>
                  </a:lnTo>
                  <a:lnTo>
                    <a:pt x="211" y="1034"/>
                  </a:lnTo>
                  <a:lnTo>
                    <a:pt x="212" y="1034"/>
                  </a:lnTo>
                  <a:lnTo>
                    <a:pt x="214" y="1034"/>
                  </a:lnTo>
                  <a:lnTo>
                    <a:pt x="215" y="1030"/>
                  </a:lnTo>
                  <a:lnTo>
                    <a:pt x="217" y="1019"/>
                  </a:lnTo>
                  <a:lnTo>
                    <a:pt x="219" y="1028"/>
                  </a:lnTo>
                  <a:lnTo>
                    <a:pt x="220" y="1021"/>
                  </a:lnTo>
                  <a:lnTo>
                    <a:pt x="222" y="1019"/>
                  </a:lnTo>
                  <a:lnTo>
                    <a:pt x="223" y="1044"/>
                  </a:lnTo>
                  <a:lnTo>
                    <a:pt x="225" y="1044"/>
                  </a:lnTo>
                  <a:lnTo>
                    <a:pt x="227" y="1040"/>
                  </a:lnTo>
                  <a:lnTo>
                    <a:pt x="228" y="1027"/>
                  </a:lnTo>
                  <a:lnTo>
                    <a:pt x="230" y="1030"/>
                  </a:lnTo>
                  <a:lnTo>
                    <a:pt x="231" y="1034"/>
                  </a:lnTo>
                  <a:lnTo>
                    <a:pt x="233" y="1038"/>
                  </a:lnTo>
                  <a:lnTo>
                    <a:pt x="235" y="1023"/>
                  </a:lnTo>
                  <a:lnTo>
                    <a:pt x="236" y="1042"/>
                  </a:lnTo>
                  <a:lnTo>
                    <a:pt x="238" y="1032"/>
                  </a:lnTo>
                  <a:lnTo>
                    <a:pt x="239" y="1012"/>
                  </a:lnTo>
                  <a:lnTo>
                    <a:pt x="241" y="1021"/>
                  </a:lnTo>
                  <a:lnTo>
                    <a:pt x="243" y="1025"/>
                  </a:lnTo>
                  <a:lnTo>
                    <a:pt x="244" y="1017"/>
                  </a:lnTo>
                  <a:lnTo>
                    <a:pt x="246" y="1012"/>
                  </a:lnTo>
                  <a:lnTo>
                    <a:pt x="247" y="1038"/>
                  </a:lnTo>
                  <a:lnTo>
                    <a:pt x="249" y="1042"/>
                  </a:lnTo>
                  <a:lnTo>
                    <a:pt x="251" y="1012"/>
                  </a:lnTo>
                  <a:lnTo>
                    <a:pt x="252" y="1038"/>
                  </a:lnTo>
                  <a:lnTo>
                    <a:pt x="254" y="1025"/>
                  </a:lnTo>
                  <a:lnTo>
                    <a:pt x="255" y="1042"/>
                  </a:lnTo>
                  <a:lnTo>
                    <a:pt x="257" y="1045"/>
                  </a:lnTo>
                  <a:lnTo>
                    <a:pt x="259" y="1019"/>
                  </a:lnTo>
                  <a:lnTo>
                    <a:pt x="260" y="1044"/>
                  </a:lnTo>
                  <a:lnTo>
                    <a:pt x="262" y="1038"/>
                  </a:lnTo>
                  <a:lnTo>
                    <a:pt x="263" y="1036"/>
                  </a:lnTo>
                  <a:lnTo>
                    <a:pt x="265" y="1034"/>
                  </a:lnTo>
                  <a:lnTo>
                    <a:pt x="267" y="1040"/>
                  </a:lnTo>
                  <a:lnTo>
                    <a:pt x="268" y="1015"/>
                  </a:lnTo>
                  <a:lnTo>
                    <a:pt x="270" y="1013"/>
                  </a:lnTo>
                  <a:lnTo>
                    <a:pt x="271" y="1032"/>
                  </a:lnTo>
                  <a:lnTo>
                    <a:pt x="273" y="1034"/>
                  </a:lnTo>
                  <a:lnTo>
                    <a:pt x="275" y="1040"/>
                  </a:lnTo>
                  <a:lnTo>
                    <a:pt x="276" y="1030"/>
                  </a:lnTo>
                  <a:lnTo>
                    <a:pt x="278" y="1036"/>
                  </a:lnTo>
                  <a:lnTo>
                    <a:pt x="279" y="1021"/>
                  </a:lnTo>
                  <a:lnTo>
                    <a:pt x="281" y="1025"/>
                  </a:lnTo>
                  <a:lnTo>
                    <a:pt x="283" y="1028"/>
                  </a:lnTo>
                  <a:lnTo>
                    <a:pt x="284" y="1023"/>
                  </a:lnTo>
                  <a:lnTo>
                    <a:pt x="286" y="1023"/>
                  </a:lnTo>
                  <a:lnTo>
                    <a:pt x="287" y="1013"/>
                  </a:lnTo>
                  <a:lnTo>
                    <a:pt x="289" y="1027"/>
                  </a:lnTo>
                  <a:lnTo>
                    <a:pt x="291" y="1036"/>
                  </a:lnTo>
                  <a:lnTo>
                    <a:pt x="292" y="1038"/>
                  </a:lnTo>
                  <a:lnTo>
                    <a:pt x="294" y="1036"/>
                  </a:lnTo>
                  <a:lnTo>
                    <a:pt x="295" y="1032"/>
                  </a:lnTo>
                  <a:lnTo>
                    <a:pt x="297" y="1017"/>
                  </a:lnTo>
                  <a:lnTo>
                    <a:pt x="299" y="1027"/>
                  </a:lnTo>
                  <a:lnTo>
                    <a:pt x="300" y="1040"/>
                  </a:lnTo>
                  <a:lnTo>
                    <a:pt x="302" y="1036"/>
                  </a:lnTo>
                  <a:lnTo>
                    <a:pt x="304" y="1017"/>
                  </a:lnTo>
                  <a:lnTo>
                    <a:pt x="305" y="1021"/>
                  </a:lnTo>
                  <a:lnTo>
                    <a:pt x="307" y="1025"/>
                  </a:lnTo>
                  <a:lnTo>
                    <a:pt x="308" y="1015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43">
              <a:extLst>
                <a:ext uri="{FF2B5EF4-FFF2-40B4-BE49-F238E27FC236}">
                  <a16:creationId xmlns:a16="http://schemas.microsoft.com/office/drawing/2014/main" xmlns="" id="{DBB13135-FEED-47BA-88B4-4AD8DCEC1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3" y="2691"/>
              <a:ext cx="209" cy="30"/>
            </a:xfrm>
            <a:custGeom>
              <a:avLst/>
              <a:gdLst>
                <a:gd name="T0" fmla="*/ 5 w 321"/>
                <a:gd name="T1" fmla="*/ 15 h 47"/>
                <a:gd name="T2" fmla="*/ 12 w 321"/>
                <a:gd name="T3" fmla="*/ 21 h 47"/>
                <a:gd name="T4" fmla="*/ 18 w 321"/>
                <a:gd name="T5" fmla="*/ 13 h 47"/>
                <a:gd name="T6" fmla="*/ 25 w 321"/>
                <a:gd name="T7" fmla="*/ 19 h 47"/>
                <a:gd name="T8" fmla="*/ 31 w 321"/>
                <a:gd name="T9" fmla="*/ 36 h 47"/>
                <a:gd name="T10" fmla="*/ 38 w 321"/>
                <a:gd name="T11" fmla="*/ 30 h 47"/>
                <a:gd name="T12" fmla="*/ 44 w 321"/>
                <a:gd name="T13" fmla="*/ 34 h 47"/>
                <a:gd name="T14" fmla="*/ 51 w 321"/>
                <a:gd name="T15" fmla="*/ 11 h 47"/>
                <a:gd name="T16" fmla="*/ 57 w 321"/>
                <a:gd name="T17" fmla="*/ 32 h 47"/>
                <a:gd name="T18" fmla="*/ 64 w 321"/>
                <a:gd name="T19" fmla="*/ 36 h 47"/>
                <a:gd name="T20" fmla="*/ 70 w 321"/>
                <a:gd name="T21" fmla="*/ 32 h 47"/>
                <a:gd name="T22" fmla="*/ 77 w 321"/>
                <a:gd name="T23" fmla="*/ 43 h 47"/>
                <a:gd name="T24" fmla="*/ 83 w 321"/>
                <a:gd name="T25" fmla="*/ 21 h 47"/>
                <a:gd name="T26" fmla="*/ 90 w 321"/>
                <a:gd name="T27" fmla="*/ 26 h 47"/>
                <a:gd name="T28" fmla="*/ 96 w 321"/>
                <a:gd name="T29" fmla="*/ 41 h 47"/>
                <a:gd name="T30" fmla="*/ 103 w 321"/>
                <a:gd name="T31" fmla="*/ 11 h 47"/>
                <a:gd name="T32" fmla="*/ 109 w 321"/>
                <a:gd name="T33" fmla="*/ 24 h 47"/>
                <a:gd name="T34" fmla="*/ 116 w 321"/>
                <a:gd name="T35" fmla="*/ 30 h 47"/>
                <a:gd name="T36" fmla="*/ 122 w 321"/>
                <a:gd name="T37" fmla="*/ 36 h 47"/>
                <a:gd name="T38" fmla="*/ 129 w 321"/>
                <a:gd name="T39" fmla="*/ 34 h 47"/>
                <a:gd name="T40" fmla="*/ 135 w 321"/>
                <a:gd name="T41" fmla="*/ 11 h 47"/>
                <a:gd name="T42" fmla="*/ 142 w 321"/>
                <a:gd name="T43" fmla="*/ 43 h 47"/>
                <a:gd name="T44" fmla="*/ 149 w 321"/>
                <a:gd name="T45" fmla="*/ 23 h 47"/>
                <a:gd name="T46" fmla="*/ 155 w 321"/>
                <a:gd name="T47" fmla="*/ 26 h 47"/>
                <a:gd name="T48" fmla="*/ 162 w 321"/>
                <a:gd name="T49" fmla="*/ 24 h 47"/>
                <a:gd name="T50" fmla="*/ 168 w 321"/>
                <a:gd name="T51" fmla="*/ 26 h 47"/>
                <a:gd name="T52" fmla="*/ 175 w 321"/>
                <a:gd name="T53" fmla="*/ 19 h 47"/>
                <a:gd name="T54" fmla="*/ 181 w 321"/>
                <a:gd name="T55" fmla="*/ 30 h 47"/>
                <a:gd name="T56" fmla="*/ 188 w 321"/>
                <a:gd name="T57" fmla="*/ 30 h 47"/>
                <a:gd name="T58" fmla="*/ 195 w 321"/>
                <a:gd name="T59" fmla="*/ 34 h 47"/>
                <a:gd name="T60" fmla="*/ 201 w 321"/>
                <a:gd name="T61" fmla="*/ 9 h 47"/>
                <a:gd name="T62" fmla="*/ 208 w 321"/>
                <a:gd name="T63" fmla="*/ 28 h 47"/>
                <a:gd name="T64" fmla="*/ 215 w 321"/>
                <a:gd name="T65" fmla="*/ 34 h 47"/>
                <a:gd name="T66" fmla="*/ 221 w 321"/>
                <a:gd name="T67" fmla="*/ 26 h 47"/>
                <a:gd name="T68" fmla="*/ 228 w 321"/>
                <a:gd name="T69" fmla="*/ 41 h 47"/>
                <a:gd name="T70" fmla="*/ 234 w 321"/>
                <a:gd name="T71" fmla="*/ 43 h 47"/>
                <a:gd name="T72" fmla="*/ 241 w 321"/>
                <a:gd name="T73" fmla="*/ 8 h 47"/>
                <a:gd name="T74" fmla="*/ 248 w 321"/>
                <a:gd name="T75" fmla="*/ 11 h 47"/>
                <a:gd name="T76" fmla="*/ 254 w 321"/>
                <a:gd name="T77" fmla="*/ 0 h 47"/>
                <a:gd name="T78" fmla="*/ 261 w 321"/>
                <a:gd name="T79" fmla="*/ 43 h 47"/>
                <a:gd name="T80" fmla="*/ 268 w 321"/>
                <a:gd name="T81" fmla="*/ 43 h 47"/>
                <a:gd name="T82" fmla="*/ 274 w 321"/>
                <a:gd name="T83" fmla="*/ 30 h 47"/>
                <a:gd name="T84" fmla="*/ 281 w 321"/>
                <a:gd name="T85" fmla="*/ 15 h 47"/>
                <a:gd name="T86" fmla="*/ 288 w 321"/>
                <a:gd name="T87" fmla="*/ 26 h 47"/>
                <a:gd name="T88" fmla="*/ 294 w 321"/>
                <a:gd name="T89" fmla="*/ 2 h 47"/>
                <a:gd name="T90" fmla="*/ 301 w 321"/>
                <a:gd name="T91" fmla="*/ 15 h 47"/>
                <a:gd name="T92" fmla="*/ 308 w 321"/>
                <a:gd name="T93" fmla="*/ 19 h 47"/>
                <a:gd name="T94" fmla="*/ 314 w 321"/>
                <a:gd name="T95" fmla="*/ 41 h 47"/>
                <a:gd name="T96" fmla="*/ 321 w 321"/>
                <a:gd name="T97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1" h="47">
                  <a:moveTo>
                    <a:pt x="0" y="11"/>
                  </a:moveTo>
                  <a:lnTo>
                    <a:pt x="2" y="23"/>
                  </a:lnTo>
                  <a:lnTo>
                    <a:pt x="4" y="19"/>
                  </a:lnTo>
                  <a:lnTo>
                    <a:pt x="5" y="15"/>
                  </a:lnTo>
                  <a:lnTo>
                    <a:pt x="7" y="8"/>
                  </a:lnTo>
                  <a:lnTo>
                    <a:pt x="8" y="15"/>
                  </a:lnTo>
                  <a:lnTo>
                    <a:pt x="10" y="26"/>
                  </a:lnTo>
                  <a:lnTo>
                    <a:pt x="12" y="21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7" y="38"/>
                  </a:lnTo>
                  <a:lnTo>
                    <a:pt x="18" y="13"/>
                  </a:lnTo>
                  <a:lnTo>
                    <a:pt x="20" y="9"/>
                  </a:lnTo>
                  <a:lnTo>
                    <a:pt x="21" y="11"/>
                  </a:lnTo>
                  <a:lnTo>
                    <a:pt x="23" y="19"/>
                  </a:lnTo>
                  <a:lnTo>
                    <a:pt x="25" y="19"/>
                  </a:lnTo>
                  <a:lnTo>
                    <a:pt x="26" y="2"/>
                  </a:lnTo>
                  <a:lnTo>
                    <a:pt x="28" y="11"/>
                  </a:lnTo>
                  <a:lnTo>
                    <a:pt x="29" y="8"/>
                  </a:lnTo>
                  <a:lnTo>
                    <a:pt x="31" y="36"/>
                  </a:lnTo>
                  <a:lnTo>
                    <a:pt x="33" y="26"/>
                  </a:lnTo>
                  <a:lnTo>
                    <a:pt x="34" y="15"/>
                  </a:lnTo>
                  <a:lnTo>
                    <a:pt x="36" y="32"/>
                  </a:lnTo>
                  <a:lnTo>
                    <a:pt x="38" y="30"/>
                  </a:lnTo>
                  <a:lnTo>
                    <a:pt x="39" y="24"/>
                  </a:lnTo>
                  <a:lnTo>
                    <a:pt x="41" y="15"/>
                  </a:lnTo>
                  <a:lnTo>
                    <a:pt x="42" y="28"/>
                  </a:lnTo>
                  <a:lnTo>
                    <a:pt x="44" y="34"/>
                  </a:lnTo>
                  <a:lnTo>
                    <a:pt x="46" y="36"/>
                  </a:lnTo>
                  <a:lnTo>
                    <a:pt x="47" y="30"/>
                  </a:lnTo>
                  <a:lnTo>
                    <a:pt x="49" y="24"/>
                  </a:lnTo>
                  <a:lnTo>
                    <a:pt x="51" y="11"/>
                  </a:lnTo>
                  <a:lnTo>
                    <a:pt x="52" y="9"/>
                  </a:lnTo>
                  <a:lnTo>
                    <a:pt x="54" y="19"/>
                  </a:lnTo>
                  <a:lnTo>
                    <a:pt x="55" y="26"/>
                  </a:lnTo>
                  <a:lnTo>
                    <a:pt x="57" y="32"/>
                  </a:lnTo>
                  <a:lnTo>
                    <a:pt x="59" y="45"/>
                  </a:lnTo>
                  <a:lnTo>
                    <a:pt x="60" y="26"/>
                  </a:lnTo>
                  <a:lnTo>
                    <a:pt x="62" y="24"/>
                  </a:lnTo>
                  <a:lnTo>
                    <a:pt x="64" y="36"/>
                  </a:lnTo>
                  <a:lnTo>
                    <a:pt x="65" y="15"/>
                  </a:lnTo>
                  <a:lnTo>
                    <a:pt x="67" y="21"/>
                  </a:lnTo>
                  <a:lnTo>
                    <a:pt x="68" y="17"/>
                  </a:lnTo>
                  <a:lnTo>
                    <a:pt x="70" y="32"/>
                  </a:lnTo>
                  <a:lnTo>
                    <a:pt x="72" y="24"/>
                  </a:lnTo>
                  <a:lnTo>
                    <a:pt x="73" y="40"/>
                  </a:lnTo>
                  <a:lnTo>
                    <a:pt x="75" y="30"/>
                  </a:lnTo>
                  <a:lnTo>
                    <a:pt x="77" y="43"/>
                  </a:lnTo>
                  <a:lnTo>
                    <a:pt x="78" y="36"/>
                  </a:lnTo>
                  <a:lnTo>
                    <a:pt x="80" y="34"/>
                  </a:lnTo>
                  <a:lnTo>
                    <a:pt x="81" y="38"/>
                  </a:lnTo>
                  <a:lnTo>
                    <a:pt x="83" y="21"/>
                  </a:lnTo>
                  <a:lnTo>
                    <a:pt x="85" y="26"/>
                  </a:lnTo>
                  <a:lnTo>
                    <a:pt x="86" y="11"/>
                  </a:lnTo>
                  <a:lnTo>
                    <a:pt x="88" y="28"/>
                  </a:lnTo>
                  <a:lnTo>
                    <a:pt x="90" y="26"/>
                  </a:lnTo>
                  <a:lnTo>
                    <a:pt x="91" y="17"/>
                  </a:lnTo>
                  <a:lnTo>
                    <a:pt x="93" y="24"/>
                  </a:lnTo>
                  <a:lnTo>
                    <a:pt x="95" y="26"/>
                  </a:lnTo>
                  <a:lnTo>
                    <a:pt x="96" y="41"/>
                  </a:lnTo>
                  <a:lnTo>
                    <a:pt x="98" y="24"/>
                  </a:lnTo>
                  <a:lnTo>
                    <a:pt x="99" y="21"/>
                  </a:lnTo>
                  <a:lnTo>
                    <a:pt x="101" y="26"/>
                  </a:lnTo>
                  <a:lnTo>
                    <a:pt x="103" y="11"/>
                  </a:lnTo>
                  <a:lnTo>
                    <a:pt x="104" y="23"/>
                  </a:lnTo>
                  <a:lnTo>
                    <a:pt x="106" y="28"/>
                  </a:lnTo>
                  <a:lnTo>
                    <a:pt x="108" y="17"/>
                  </a:lnTo>
                  <a:lnTo>
                    <a:pt x="109" y="24"/>
                  </a:lnTo>
                  <a:lnTo>
                    <a:pt x="111" y="23"/>
                  </a:lnTo>
                  <a:lnTo>
                    <a:pt x="113" y="38"/>
                  </a:lnTo>
                  <a:lnTo>
                    <a:pt x="114" y="9"/>
                  </a:lnTo>
                  <a:lnTo>
                    <a:pt x="116" y="30"/>
                  </a:lnTo>
                  <a:lnTo>
                    <a:pt x="117" y="13"/>
                  </a:lnTo>
                  <a:lnTo>
                    <a:pt x="119" y="26"/>
                  </a:lnTo>
                  <a:lnTo>
                    <a:pt x="121" y="41"/>
                  </a:lnTo>
                  <a:lnTo>
                    <a:pt x="122" y="36"/>
                  </a:lnTo>
                  <a:lnTo>
                    <a:pt x="124" y="26"/>
                  </a:lnTo>
                  <a:lnTo>
                    <a:pt x="126" y="28"/>
                  </a:lnTo>
                  <a:lnTo>
                    <a:pt x="127" y="28"/>
                  </a:lnTo>
                  <a:lnTo>
                    <a:pt x="129" y="34"/>
                  </a:lnTo>
                  <a:lnTo>
                    <a:pt x="131" y="26"/>
                  </a:lnTo>
                  <a:lnTo>
                    <a:pt x="132" y="23"/>
                  </a:lnTo>
                  <a:lnTo>
                    <a:pt x="134" y="32"/>
                  </a:lnTo>
                  <a:lnTo>
                    <a:pt x="135" y="11"/>
                  </a:lnTo>
                  <a:lnTo>
                    <a:pt x="137" y="8"/>
                  </a:lnTo>
                  <a:lnTo>
                    <a:pt x="139" y="28"/>
                  </a:lnTo>
                  <a:lnTo>
                    <a:pt x="140" y="23"/>
                  </a:lnTo>
                  <a:lnTo>
                    <a:pt x="142" y="43"/>
                  </a:lnTo>
                  <a:lnTo>
                    <a:pt x="144" y="32"/>
                  </a:lnTo>
                  <a:lnTo>
                    <a:pt x="145" y="21"/>
                  </a:lnTo>
                  <a:lnTo>
                    <a:pt x="147" y="2"/>
                  </a:lnTo>
                  <a:lnTo>
                    <a:pt x="149" y="23"/>
                  </a:lnTo>
                  <a:lnTo>
                    <a:pt x="150" y="11"/>
                  </a:lnTo>
                  <a:lnTo>
                    <a:pt x="152" y="43"/>
                  </a:lnTo>
                  <a:lnTo>
                    <a:pt x="153" y="40"/>
                  </a:lnTo>
                  <a:lnTo>
                    <a:pt x="155" y="26"/>
                  </a:lnTo>
                  <a:lnTo>
                    <a:pt x="157" y="26"/>
                  </a:lnTo>
                  <a:lnTo>
                    <a:pt x="158" y="34"/>
                  </a:lnTo>
                  <a:lnTo>
                    <a:pt x="160" y="21"/>
                  </a:lnTo>
                  <a:lnTo>
                    <a:pt x="162" y="24"/>
                  </a:lnTo>
                  <a:lnTo>
                    <a:pt x="163" y="28"/>
                  </a:lnTo>
                  <a:lnTo>
                    <a:pt x="165" y="34"/>
                  </a:lnTo>
                  <a:lnTo>
                    <a:pt x="167" y="30"/>
                  </a:lnTo>
                  <a:lnTo>
                    <a:pt x="168" y="26"/>
                  </a:lnTo>
                  <a:lnTo>
                    <a:pt x="170" y="24"/>
                  </a:lnTo>
                  <a:lnTo>
                    <a:pt x="172" y="23"/>
                  </a:lnTo>
                  <a:lnTo>
                    <a:pt x="173" y="6"/>
                  </a:lnTo>
                  <a:lnTo>
                    <a:pt x="175" y="19"/>
                  </a:lnTo>
                  <a:lnTo>
                    <a:pt x="177" y="23"/>
                  </a:lnTo>
                  <a:lnTo>
                    <a:pt x="178" y="24"/>
                  </a:lnTo>
                  <a:lnTo>
                    <a:pt x="180" y="24"/>
                  </a:lnTo>
                  <a:lnTo>
                    <a:pt x="181" y="30"/>
                  </a:lnTo>
                  <a:lnTo>
                    <a:pt x="183" y="38"/>
                  </a:lnTo>
                  <a:lnTo>
                    <a:pt x="185" y="13"/>
                  </a:lnTo>
                  <a:lnTo>
                    <a:pt x="186" y="47"/>
                  </a:lnTo>
                  <a:lnTo>
                    <a:pt x="188" y="30"/>
                  </a:lnTo>
                  <a:lnTo>
                    <a:pt x="190" y="30"/>
                  </a:lnTo>
                  <a:lnTo>
                    <a:pt x="191" y="26"/>
                  </a:lnTo>
                  <a:lnTo>
                    <a:pt x="193" y="13"/>
                  </a:lnTo>
                  <a:lnTo>
                    <a:pt x="195" y="34"/>
                  </a:lnTo>
                  <a:lnTo>
                    <a:pt x="196" y="43"/>
                  </a:lnTo>
                  <a:lnTo>
                    <a:pt x="198" y="23"/>
                  </a:lnTo>
                  <a:lnTo>
                    <a:pt x="200" y="26"/>
                  </a:lnTo>
                  <a:lnTo>
                    <a:pt x="201" y="9"/>
                  </a:lnTo>
                  <a:lnTo>
                    <a:pt x="203" y="21"/>
                  </a:lnTo>
                  <a:lnTo>
                    <a:pt x="205" y="15"/>
                  </a:lnTo>
                  <a:lnTo>
                    <a:pt x="206" y="36"/>
                  </a:lnTo>
                  <a:lnTo>
                    <a:pt x="208" y="28"/>
                  </a:lnTo>
                  <a:lnTo>
                    <a:pt x="210" y="38"/>
                  </a:lnTo>
                  <a:lnTo>
                    <a:pt x="211" y="30"/>
                  </a:lnTo>
                  <a:lnTo>
                    <a:pt x="213" y="28"/>
                  </a:lnTo>
                  <a:lnTo>
                    <a:pt x="215" y="34"/>
                  </a:lnTo>
                  <a:lnTo>
                    <a:pt x="216" y="15"/>
                  </a:lnTo>
                  <a:lnTo>
                    <a:pt x="218" y="24"/>
                  </a:lnTo>
                  <a:lnTo>
                    <a:pt x="219" y="24"/>
                  </a:lnTo>
                  <a:lnTo>
                    <a:pt x="221" y="26"/>
                  </a:lnTo>
                  <a:lnTo>
                    <a:pt x="223" y="26"/>
                  </a:lnTo>
                  <a:lnTo>
                    <a:pt x="224" y="15"/>
                  </a:lnTo>
                  <a:lnTo>
                    <a:pt x="226" y="4"/>
                  </a:lnTo>
                  <a:lnTo>
                    <a:pt x="228" y="41"/>
                  </a:lnTo>
                  <a:lnTo>
                    <a:pt x="229" y="28"/>
                  </a:lnTo>
                  <a:lnTo>
                    <a:pt x="231" y="23"/>
                  </a:lnTo>
                  <a:lnTo>
                    <a:pt x="233" y="19"/>
                  </a:lnTo>
                  <a:lnTo>
                    <a:pt x="234" y="43"/>
                  </a:lnTo>
                  <a:lnTo>
                    <a:pt x="236" y="15"/>
                  </a:lnTo>
                  <a:lnTo>
                    <a:pt x="238" y="11"/>
                  </a:lnTo>
                  <a:lnTo>
                    <a:pt x="239" y="23"/>
                  </a:lnTo>
                  <a:lnTo>
                    <a:pt x="241" y="8"/>
                  </a:lnTo>
                  <a:lnTo>
                    <a:pt x="243" y="19"/>
                  </a:lnTo>
                  <a:lnTo>
                    <a:pt x="244" y="28"/>
                  </a:lnTo>
                  <a:lnTo>
                    <a:pt x="246" y="23"/>
                  </a:lnTo>
                  <a:lnTo>
                    <a:pt x="248" y="11"/>
                  </a:lnTo>
                  <a:lnTo>
                    <a:pt x="249" y="28"/>
                  </a:lnTo>
                  <a:lnTo>
                    <a:pt x="251" y="15"/>
                  </a:lnTo>
                  <a:lnTo>
                    <a:pt x="253" y="15"/>
                  </a:lnTo>
                  <a:lnTo>
                    <a:pt x="254" y="0"/>
                  </a:lnTo>
                  <a:lnTo>
                    <a:pt x="256" y="32"/>
                  </a:lnTo>
                  <a:lnTo>
                    <a:pt x="258" y="32"/>
                  </a:lnTo>
                  <a:lnTo>
                    <a:pt x="259" y="23"/>
                  </a:lnTo>
                  <a:lnTo>
                    <a:pt x="261" y="43"/>
                  </a:lnTo>
                  <a:lnTo>
                    <a:pt x="263" y="26"/>
                  </a:lnTo>
                  <a:lnTo>
                    <a:pt x="264" y="26"/>
                  </a:lnTo>
                  <a:lnTo>
                    <a:pt x="266" y="24"/>
                  </a:lnTo>
                  <a:lnTo>
                    <a:pt x="268" y="43"/>
                  </a:lnTo>
                  <a:lnTo>
                    <a:pt x="269" y="2"/>
                  </a:lnTo>
                  <a:lnTo>
                    <a:pt x="271" y="38"/>
                  </a:lnTo>
                  <a:lnTo>
                    <a:pt x="273" y="15"/>
                  </a:lnTo>
                  <a:lnTo>
                    <a:pt x="274" y="30"/>
                  </a:lnTo>
                  <a:lnTo>
                    <a:pt x="276" y="32"/>
                  </a:lnTo>
                  <a:lnTo>
                    <a:pt x="278" y="32"/>
                  </a:lnTo>
                  <a:lnTo>
                    <a:pt x="279" y="17"/>
                  </a:lnTo>
                  <a:lnTo>
                    <a:pt x="281" y="15"/>
                  </a:lnTo>
                  <a:lnTo>
                    <a:pt x="283" y="30"/>
                  </a:lnTo>
                  <a:lnTo>
                    <a:pt x="284" y="43"/>
                  </a:lnTo>
                  <a:lnTo>
                    <a:pt x="286" y="36"/>
                  </a:lnTo>
                  <a:lnTo>
                    <a:pt x="288" y="26"/>
                  </a:lnTo>
                  <a:lnTo>
                    <a:pt x="289" y="43"/>
                  </a:lnTo>
                  <a:lnTo>
                    <a:pt x="291" y="47"/>
                  </a:lnTo>
                  <a:lnTo>
                    <a:pt x="293" y="36"/>
                  </a:lnTo>
                  <a:lnTo>
                    <a:pt x="294" y="2"/>
                  </a:lnTo>
                  <a:lnTo>
                    <a:pt x="296" y="36"/>
                  </a:lnTo>
                  <a:lnTo>
                    <a:pt x="298" y="11"/>
                  </a:lnTo>
                  <a:lnTo>
                    <a:pt x="299" y="11"/>
                  </a:lnTo>
                  <a:lnTo>
                    <a:pt x="301" y="15"/>
                  </a:lnTo>
                  <a:lnTo>
                    <a:pt x="303" y="30"/>
                  </a:lnTo>
                  <a:lnTo>
                    <a:pt x="304" y="11"/>
                  </a:lnTo>
                  <a:lnTo>
                    <a:pt x="306" y="40"/>
                  </a:lnTo>
                  <a:lnTo>
                    <a:pt x="308" y="19"/>
                  </a:lnTo>
                  <a:lnTo>
                    <a:pt x="309" y="28"/>
                  </a:lnTo>
                  <a:lnTo>
                    <a:pt x="311" y="30"/>
                  </a:lnTo>
                  <a:lnTo>
                    <a:pt x="313" y="19"/>
                  </a:lnTo>
                  <a:lnTo>
                    <a:pt x="314" y="41"/>
                  </a:lnTo>
                  <a:lnTo>
                    <a:pt x="316" y="19"/>
                  </a:lnTo>
                  <a:lnTo>
                    <a:pt x="318" y="24"/>
                  </a:lnTo>
                  <a:lnTo>
                    <a:pt x="319" y="28"/>
                  </a:lnTo>
                  <a:lnTo>
                    <a:pt x="321" y="3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44">
              <a:extLst>
                <a:ext uri="{FF2B5EF4-FFF2-40B4-BE49-F238E27FC236}">
                  <a16:creationId xmlns:a16="http://schemas.microsoft.com/office/drawing/2014/main" xmlns="" id="{1B315768-FEC2-49C2-9790-EA54C7C38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" y="2687"/>
              <a:ext cx="141" cy="38"/>
            </a:xfrm>
            <a:custGeom>
              <a:avLst/>
              <a:gdLst>
                <a:gd name="T0" fmla="*/ 3 w 217"/>
                <a:gd name="T1" fmla="*/ 49 h 59"/>
                <a:gd name="T2" fmla="*/ 8 w 217"/>
                <a:gd name="T3" fmla="*/ 44 h 59"/>
                <a:gd name="T4" fmla="*/ 14 w 217"/>
                <a:gd name="T5" fmla="*/ 23 h 59"/>
                <a:gd name="T6" fmla="*/ 19 w 217"/>
                <a:gd name="T7" fmla="*/ 30 h 59"/>
                <a:gd name="T8" fmla="*/ 24 w 217"/>
                <a:gd name="T9" fmla="*/ 12 h 59"/>
                <a:gd name="T10" fmla="*/ 29 w 217"/>
                <a:gd name="T11" fmla="*/ 30 h 59"/>
                <a:gd name="T12" fmla="*/ 34 w 217"/>
                <a:gd name="T13" fmla="*/ 23 h 59"/>
                <a:gd name="T14" fmla="*/ 39 w 217"/>
                <a:gd name="T15" fmla="*/ 23 h 59"/>
                <a:gd name="T16" fmla="*/ 44 w 217"/>
                <a:gd name="T17" fmla="*/ 4 h 59"/>
                <a:gd name="T18" fmla="*/ 49 w 217"/>
                <a:gd name="T19" fmla="*/ 53 h 59"/>
                <a:gd name="T20" fmla="*/ 54 w 217"/>
                <a:gd name="T21" fmla="*/ 40 h 59"/>
                <a:gd name="T22" fmla="*/ 59 w 217"/>
                <a:gd name="T23" fmla="*/ 27 h 59"/>
                <a:gd name="T24" fmla="*/ 64 w 217"/>
                <a:gd name="T25" fmla="*/ 34 h 59"/>
                <a:gd name="T26" fmla="*/ 69 w 217"/>
                <a:gd name="T27" fmla="*/ 25 h 59"/>
                <a:gd name="T28" fmla="*/ 74 w 217"/>
                <a:gd name="T29" fmla="*/ 34 h 59"/>
                <a:gd name="T30" fmla="*/ 79 w 217"/>
                <a:gd name="T31" fmla="*/ 34 h 59"/>
                <a:gd name="T32" fmla="*/ 84 w 217"/>
                <a:gd name="T33" fmla="*/ 46 h 59"/>
                <a:gd name="T34" fmla="*/ 89 w 217"/>
                <a:gd name="T35" fmla="*/ 17 h 59"/>
                <a:gd name="T36" fmla="*/ 94 w 217"/>
                <a:gd name="T37" fmla="*/ 21 h 59"/>
                <a:gd name="T38" fmla="*/ 99 w 217"/>
                <a:gd name="T39" fmla="*/ 32 h 59"/>
                <a:gd name="T40" fmla="*/ 105 w 217"/>
                <a:gd name="T41" fmla="*/ 36 h 59"/>
                <a:gd name="T42" fmla="*/ 110 w 217"/>
                <a:gd name="T43" fmla="*/ 47 h 59"/>
                <a:gd name="T44" fmla="*/ 115 w 217"/>
                <a:gd name="T45" fmla="*/ 36 h 59"/>
                <a:gd name="T46" fmla="*/ 120 w 217"/>
                <a:gd name="T47" fmla="*/ 44 h 59"/>
                <a:gd name="T48" fmla="*/ 125 w 217"/>
                <a:gd name="T49" fmla="*/ 30 h 59"/>
                <a:gd name="T50" fmla="*/ 130 w 217"/>
                <a:gd name="T51" fmla="*/ 49 h 59"/>
                <a:gd name="T52" fmla="*/ 135 w 217"/>
                <a:gd name="T53" fmla="*/ 34 h 59"/>
                <a:gd name="T54" fmla="*/ 140 w 217"/>
                <a:gd name="T55" fmla="*/ 38 h 59"/>
                <a:gd name="T56" fmla="*/ 145 w 217"/>
                <a:gd name="T57" fmla="*/ 51 h 59"/>
                <a:gd name="T58" fmla="*/ 150 w 217"/>
                <a:gd name="T59" fmla="*/ 17 h 59"/>
                <a:gd name="T60" fmla="*/ 156 w 217"/>
                <a:gd name="T61" fmla="*/ 38 h 59"/>
                <a:gd name="T62" fmla="*/ 161 w 217"/>
                <a:gd name="T63" fmla="*/ 42 h 59"/>
                <a:gd name="T64" fmla="*/ 166 w 217"/>
                <a:gd name="T65" fmla="*/ 29 h 59"/>
                <a:gd name="T66" fmla="*/ 171 w 217"/>
                <a:gd name="T67" fmla="*/ 29 h 59"/>
                <a:gd name="T68" fmla="*/ 176 w 217"/>
                <a:gd name="T69" fmla="*/ 44 h 59"/>
                <a:gd name="T70" fmla="*/ 181 w 217"/>
                <a:gd name="T71" fmla="*/ 32 h 59"/>
                <a:gd name="T72" fmla="*/ 186 w 217"/>
                <a:gd name="T73" fmla="*/ 51 h 59"/>
                <a:gd name="T74" fmla="*/ 191 w 217"/>
                <a:gd name="T75" fmla="*/ 21 h 59"/>
                <a:gd name="T76" fmla="*/ 197 w 217"/>
                <a:gd name="T77" fmla="*/ 21 h 59"/>
                <a:gd name="T78" fmla="*/ 202 w 217"/>
                <a:gd name="T79" fmla="*/ 42 h 59"/>
                <a:gd name="T80" fmla="*/ 207 w 217"/>
                <a:gd name="T81" fmla="*/ 44 h 59"/>
                <a:gd name="T82" fmla="*/ 212 w 217"/>
                <a:gd name="T83" fmla="*/ 36 h 59"/>
                <a:gd name="T84" fmla="*/ 217 w 217"/>
                <a:gd name="T85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7" h="59">
                  <a:moveTo>
                    <a:pt x="0" y="36"/>
                  </a:moveTo>
                  <a:lnTo>
                    <a:pt x="2" y="38"/>
                  </a:lnTo>
                  <a:lnTo>
                    <a:pt x="3" y="49"/>
                  </a:lnTo>
                  <a:lnTo>
                    <a:pt x="5" y="14"/>
                  </a:lnTo>
                  <a:lnTo>
                    <a:pt x="7" y="53"/>
                  </a:lnTo>
                  <a:lnTo>
                    <a:pt x="8" y="44"/>
                  </a:lnTo>
                  <a:lnTo>
                    <a:pt x="10" y="46"/>
                  </a:lnTo>
                  <a:lnTo>
                    <a:pt x="12" y="19"/>
                  </a:lnTo>
                  <a:lnTo>
                    <a:pt x="14" y="23"/>
                  </a:lnTo>
                  <a:lnTo>
                    <a:pt x="15" y="21"/>
                  </a:lnTo>
                  <a:lnTo>
                    <a:pt x="17" y="29"/>
                  </a:lnTo>
                  <a:lnTo>
                    <a:pt x="19" y="30"/>
                  </a:lnTo>
                  <a:lnTo>
                    <a:pt x="20" y="34"/>
                  </a:lnTo>
                  <a:lnTo>
                    <a:pt x="22" y="32"/>
                  </a:lnTo>
                  <a:lnTo>
                    <a:pt x="24" y="12"/>
                  </a:lnTo>
                  <a:lnTo>
                    <a:pt x="25" y="27"/>
                  </a:lnTo>
                  <a:lnTo>
                    <a:pt x="27" y="15"/>
                  </a:lnTo>
                  <a:lnTo>
                    <a:pt x="29" y="30"/>
                  </a:lnTo>
                  <a:lnTo>
                    <a:pt x="30" y="14"/>
                  </a:lnTo>
                  <a:lnTo>
                    <a:pt x="32" y="34"/>
                  </a:lnTo>
                  <a:lnTo>
                    <a:pt x="34" y="23"/>
                  </a:lnTo>
                  <a:lnTo>
                    <a:pt x="35" y="23"/>
                  </a:lnTo>
                  <a:lnTo>
                    <a:pt x="37" y="19"/>
                  </a:lnTo>
                  <a:lnTo>
                    <a:pt x="39" y="23"/>
                  </a:lnTo>
                  <a:lnTo>
                    <a:pt x="40" y="34"/>
                  </a:lnTo>
                  <a:lnTo>
                    <a:pt x="42" y="36"/>
                  </a:lnTo>
                  <a:lnTo>
                    <a:pt x="44" y="4"/>
                  </a:lnTo>
                  <a:lnTo>
                    <a:pt x="45" y="49"/>
                  </a:lnTo>
                  <a:lnTo>
                    <a:pt x="47" y="38"/>
                  </a:lnTo>
                  <a:lnTo>
                    <a:pt x="49" y="53"/>
                  </a:lnTo>
                  <a:lnTo>
                    <a:pt x="50" y="27"/>
                  </a:lnTo>
                  <a:lnTo>
                    <a:pt x="52" y="38"/>
                  </a:lnTo>
                  <a:lnTo>
                    <a:pt x="54" y="40"/>
                  </a:lnTo>
                  <a:lnTo>
                    <a:pt x="56" y="36"/>
                  </a:lnTo>
                  <a:lnTo>
                    <a:pt x="57" y="44"/>
                  </a:lnTo>
                  <a:lnTo>
                    <a:pt x="59" y="27"/>
                  </a:lnTo>
                  <a:lnTo>
                    <a:pt x="61" y="29"/>
                  </a:lnTo>
                  <a:lnTo>
                    <a:pt x="62" y="44"/>
                  </a:lnTo>
                  <a:lnTo>
                    <a:pt x="64" y="34"/>
                  </a:lnTo>
                  <a:lnTo>
                    <a:pt x="66" y="34"/>
                  </a:lnTo>
                  <a:lnTo>
                    <a:pt x="67" y="4"/>
                  </a:lnTo>
                  <a:lnTo>
                    <a:pt x="69" y="25"/>
                  </a:lnTo>
                  <a:lnTo>
                    <a:pt x="71" y="17"/>
                  </a:lnTo>
                  <a:lnTo>
                    <a:pt x="72" y="27"/>
                  </a:lnTo>
                  <a:lnTo>
                    <a:pt x="74" y="34"/>
                  </a:lnTo>
                  <a:lnTo>
                    <a:pt x="76" y="49"/>
                  </a:lnTo>
                  <a:lnTo>
                    <a:pt x="77" y="32"/>
                  </a:lnTo>
                  <a:lnTo>
                    <a:pt x="79" y="34"/>
                  </a:lnTo>
                  <a:lnTo>
                    <a:pt x="81" y="21"/>
                  </a:lnTo>
                  <a:lnTo>
                    <a:pt x="83" y="36"/>
                  </a:lnTo>
                  <a:lnTo>
                    <a:pt x="84" y="46"/>
                  </a:lnTo>
                  <a:lnTo>
                    <a:pt x="86" y="36"/>
                  </a:lnTo>
                  <a:lnTo>
                    <a:pt x="88" y="30"/>
                  </a:lnTo>
                  <a:lnTo>
                    <a:pt x="89" y="17"/>
                  </a:lnTo>
                  <a:lnTo>
                    <a:pt x="91" y="38"/>
                  </a:lnTo>
                  <a:lnTo>
                    <a:pt x="93" y="36"/>
                  </a:lnTo>
                  <a:lnTo>
                    <a:pt x="94" y="21"/>
                  </a:lnTo>
                  <a:lnTo>
                    <a:pt x="96" y="42"/>
                  </a:lnTo>
                  <a:lnTo>
                    <a:pt x="98" y="40"/>
                  </a:lnTo>
                  <a:lnTo>
                    <a:pt x="99" y="32"/>
                  </a:lnTo>
                  <a:lnTo>
                    <a:pt x="101" y="23"/>
                  </a:lnTo>
                  <a:lnTo>
                    <a:pt x="103" y="23"/>
                  </a:lnTo>
                  <a:lnTo>
                    <a:pt x="105" y="36"/>
                  </a:lnTo>
                  <a:lnTo>
                    <a:pt x="106" y="14"/>
                  </a:lnTo>
                  <a:lnTo>
                    <a:pt x="108" y="44"/>
                  </a:lnTo>
                  <a:lnTo>
                    <a:pt x="110" y="47"/>
                  </a:lnTo>
                  <a:lnTo>
                    <a:pt x="111" y="2"/>
                  </a:lnTo>
                  <a:lnTo>
                    <a:pt x="113" y="30"/>
                  </a:lnTo>
                  <a:lnTo>
                    <a:pt x="115" y="36"/>
                  </a:lnTo>
                  <a:lnTo>
                    <a:pt x="116" y="32"/>
                  </a:lnTo>
                  <a:lnTo>
                    <a:pt x="118" y="40"/>
                  </a:lnTo>
                  <a:lnTo>
                    <a:pt x="120" y="44"/>
                  </a:lnTo>
                  <a:lnTo>
                    <a:pt x="122" y="47"/>
                  </a:lnTo>
                  <a:lnTo>
                    <a:pt x="123" y="51"/>
                  </a:lnTo>
                  <a:lnTo>
                    <a:pt x="125" y="30"/>
                  </a:lnTo>
                  <a:lnTo>
                    <a:pt x="127" y="42"/>
                  </a:lnTo>
                  <a:lnTo>
                    <a:pt x="128" y="19"/>
                  </a:lnTo>
                  <a:lnTo>
                    <a:pt x="130" y="49"/>
                  </a:lnTo>
                  <a:lnTo>
                    <a:pt x="132" y="14"/>
                  </a:lnTo>
                  <a:lnTo>
                    <a:pt x="133" y="42"/>
                  </a:lnTo>
                  <a:lnTo>
                    <a:pt x="135" y="34"/>
                  </a:lnTo>
                  <a:lnTo>
                    <a:pt x="137" y="32"/>
                  </a:lnTo>
                  <a:lnTo>
                    <a:pt x="139" y="40"/>
                  </a:lnTo>
                  <a:lnTo>
                    <a:pt x="140" y="38"/>
                  </a:lnTo>
                  <a:lnTo>
                    <a:pt x="142" y="46"/>
                  </a:lnTo>
                  <a:lnTo>
                    <a:pt x="144" y="59"/>
                  </a:lnTo>
                  <a:lnTo>
                    <a:pt x="145" y="51"/>
                  </a:lnTo>
                  <a:lnTo>
                    <a:pt x="147" y="38"/>
                  </a:lnTo>
                  <a:lnTo>
                    <a:pt x="149" y="30"/>
                  </a:lnTo>
                  <a:lnTo>
                    <a:pt x="150" y="17"/>
                  </a:lnTo>
                  <a:lnTo>
                    <a:pt x="152" y="21"/>
                  </a:lnTo>
                  <a:lnTo>
                    <a:pt x="154" y="29"/>
                  </a:lnTo>
                  <a:lnTo>
                    <a:pt x="156" y="38"/>
                  </a:lnTo>
                  <a:lnTo>
                    <a:pt x="157" y="53"/>
                  </a:lnTo>
                  <a:lnTo>
                    <a:pt x="159" y="32"/>
                  </a:lnTo>
                  <a:lnTo>
                    <a:pt x="161" y="42"/>
                  </a:lnTo>
                  <a:lnTo>
                    <a:pt x="162" y="47"/>
                  </a:lnTo>
                  <a:lnTo>
                    <a:pt x="164" y="12"/>
                  </a:lnTo>
                  <a:lnTo>
                    <a:pt x="166" y="29"/>
                  </a:lnTo>
                  <a:lnTo>
                    <a:pt x="168" y="27"/>
                  </a:lnTo>
                  <a:lnTo>
                    <a:pt x="169" y="29"/>
                  </a:lnTo>
                  <a:lnTo>
                    <a:pt x="171" y="29"/>
                  </a:lnTo>
                  <a:lnTo>
                    <a:pt x="173" y="29"/>
                  </a:lnTo>
                  <a:lnTo>
                    <a:pt x="174" y="25"/>
                  </a:lnTo>
                  <a:lnTo>
                    <a:pt x="176" y="44"/>
                  </a:lnTo>
                  <a:lnTo>
                    <a:pt x="178" y="51"/>
                  </a:lnTo>
                  <a:lnTo>
                    <a:pt x="179" y="14"/>
                  </a:lnTo>
                  <a:lnTo>
                    <a:pt x="181" y="32"/>
                  </a:lnTo>
                  <a:lnTo>
                    <a:pt x="183" y="25"/>
                  </a:lnTo>
                  <a:lnTo>
                    <a:pt x="185" y="40"/>
                  </a:lnTo>
                  <a:lnTo>
                    <a:pt x="186" y="51"/>
                  </a:lnTo>
                  <a:lnTo>
                    <a:pt x="188" y="25"/>
                  </a:lnTo>
                  <a:lnTo>
                    <a:pt x="190" y="44"/>
                  </a:lnTo>
                  <a:lnTo>
                    <a:pt x="191" y="21"/>
                  </a:lnTo>
                  <a:lnTo>
                    <a:pt x="193" y="40"/>
                  </a:lnTo>
                  <a:lnTo>
                    <a:pt x="195" y="8"/>
                  </a:lnTo>
                  <a:lnTo>
                    <a:pt x="197" y="21"/>
                  </a:lnTo>
                  <a:lnTo>
                    <a:pt x="198" y="17"/>
                  </a:lnTo>
                  <a:lnTo>
                    <a:pt x="200" y="34"/>
                  </a:lnTo>
                  <a:lnTo>
                    <a:pt x="202" y="42"/>
                  </a:lnTo>
                  <a:lnTo>
                    <a:pt x="203" y="12"/>
                  </a:lnTo>
                  <a:lnTo>
                    <a:pt x="205" y="25"/>
                  </a:lnTo>
                  <a:lnTo>
                    <a:pt x="207" y="44"/>
                  </a:lnTo>
                  <a:lnTo>
                    <a:pt x="209" y="29"/>
                  </a:lnTo>
                  <a:lnTo>
                    <a:pt x="210" y="23"/>
                  </a:lnTo>
                  <a:lnTo>
                    <a:pt x="212" y="36"/>
                  </a:lnTo>
                  <a:lnTo>
                    <a:pt x="214" y="17"/>
                  </a:lnTo>
                  <a:lnTo>
                    <a:pt x="215" y="19"/>
                  </a:lnTo>
                  <a:lnTo>
                    <a:pt x="217" y="0"/>
                  </a:lnTo>
                </a:path>
              </a:pathLst>
            </a:cu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45">
              <a:extLst>
                <a:ext uri="{FF2B5EF4-FFF2-40B4-BE49-F238E27FC236}">
                  <a16:creationId xmlns:a16="http://schemas.microsoft.com/office/drawing/2014/main" xmlns="" id="{A325AC1F-18BE-4C84-8359-5CFE58727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" y="1803"/>
              <a:ext cx="5" cy="23"/>
            </a:xfrm>
            <a:custGeom>
              <a:avLst/>
              <a:gdLst>
                <a:gd name="T0" fmla="*/ 0 w 8"/>
                <a:gd name="T1" fmla="*/ 25 h 36"/>
                <a:gd name="T2" fmla="*/ 0 w 8"/>
                <a:gd name="T3" fmla="*/ 29 h 36"/>
                <a:gd name="T4" fmla="*/ 0 w 8"/>
                <a:gd name="T5" fmla="*/ 10 h 36"/>
                <a:gd name="T6" fmla="*/ 0 w 8"/>
                <a:gd name="T7" fmla="*/ 15 h 36"/>
                <a:gd name="T8" fmla="*/ 1 w 8"/>
                <a:gd name="T9" fmla="*/ 21 h 36"/>
                <a:gd name="T10" fmla="*/ 1 w 8"/>
                <a:gd name="T11" fmla="*/ 36 h 36"/>
                <a:gd name="T12" fmla="*/ 1 w 8"/>
                <a:gd name="T13" fmla="*/ 0 h 36"/>
                <a:gd name="T14" fmla="*/ 1 w 8"/>
                <a:gd name="T15" fmla="*/ 29 h 36"/>
                <a:gd name="T16" fmla="*/ 2 w 8"/>
                <a:gd name="T17" fmla="*/ 34 h 36"/>
                <a:gd name="T18" fmla="*/ 2 w 8"/>
                <a:gd name="T19" fmla="*/ 4 h 36"/>
                <a:gd name="T20" fmla="*/ 3 w 8"/>
                <a:gd name="T21" fmla="*/ 21 h 36"/>
                <a:gd name="T22" fmla="*/ 3 w 8"/>
                <a:gd name="T23" fmla="*/ 36 h 36"/>
                <a:gd name="T24" fmla="*/ 3 w 8"/>
                <a:gd name="T25" fmla="*/ 8 h 36"/>
                <a:gd name="T26" fmla="*/ 3 w 8"/>
                <a:gd name="T27" fmla="*/ 25 h 36"/>
                <a:gd name="T28" fmla="*/ 4 w 8"/>
                <a:gd name="T29" fmla="*/ 23 h 36"/>
                <a:gd name="T30" fmla="*/ 4 w 8"/>
                <a:gd name="T31" fmla="*/ 32 h 36"/>
                <a:gd name="T32" fmla="*/ 4 w 8"/>
                <a:gd name="T33" fmla="*/ 2 h 36"/>
                <a:gd name="T34" fmla="*/ 4 w 8"/>
                <a:gd name="T35" fmla="*/ 10 h 36"/>
                <a:gd name="T36" fmla="*/ 5 w 8"/>
                <a:gd name="T37" fmla="*/ 29 h 36"/>
                <a:gd name="T38" fmla="*/ 5 w 8"/>
                <a:gd name="T39" fmla="*/ 36 h 36"/>
                <a:gd name="T40" fmla="*/ 5 w 8"/>
                <a:gd name="T41" fmla="*/ 6 h 36"/>
                <a:gd name="T42" fmla="*/ 5 w 8"/>
                <a:gd name="T43" fmla="*/ 27 h 36"/>
                <a:gd name="T44" fmla="*/ 6 w 8"/>
                <a:gd name="T45" fmla="*/ 27 h 36"/>
                <a:gd name="T46" fmla="*/ 6 w 8"/>
                <a:gd name="T47" fmla="*/ 32 h 36"/>
                <a:gd name="T48" fmla="*/ 6 w 8"/>
                <a:gd name="T49" fmla="*/ 15 h 36"/>
                <a:gd name="T50" fmla="*/ 6 w 8"/>
                <a:gd name="T51" fmla="*/ 23 h 36"/>
                <a:gd name="T52" fmla="*/ 7 w 8"/>
                <a:gd name="T53" fmla="*/ 15 h 36"/>
                <a:gd name="T54" fmla="*/ 7 w 8"/>
                <a:gd name="T55" fmla="*/ 27 h 36"/>
                <a:gd name="T56" fmla="*/ 7 w 8"/>
                <a:gd name="T57" fmla="*/ 8 h 36"/>
                <a:gd name="T58" fmla="*/ 7 w 8"/>
                <a:gd name="T59" fmla="*/ 21 h 36"/>
                <a:gd name="T60" fmla="*/ 8 w 8"/>
                <a:gd name="T61" fmla="*/ 23 h 36"/>
                <a:gd name="T62" fmla="*/ 8 w 8"/>
                <a:gd name="T63" fmla="*/ 30 h 36"/>
                <a:gd name="T64" fmla="*/ 8 w 8"/>
                <a:gd name="T65" fmla="*/ 13 h 36"/>
                <a:gd name="T66" fmla="*/ 8 w 8"/>
                <a:gd name="T67" fmla="*/ 19 h 36"/>
                <a:gd name="T68" fmla="*/ 8 w 8"/>
                <a:gd name="T6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36">
                  <a:moveTo>
                    <a:pt x="0" y="25"/>
                  </a:moveTo>
                  <a:lnTo>
                    <a:pt x="0" y="29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1" y="36"/>
                  </a:lnTo>
                  <a:lnTo>
                    <a:pt x="1" y="0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2" y="4"/>
                  </a:lnTo>
                  <a:lnTo>
                    <a:pt x="3" y="21"/>
                  </a:lnTo>
                  <a:lnTo>
                    <a:pt x="3" y="36"/>
                  </a:lnTo>
                  <a:lnTo>
                    <a:pt x="3" y="8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4" y="32"/>
                  </a:lnTo>
                  <a:lnTo>
                    <a:pt x="4" y="2"/>
                  </a:lnTo>
                  <a:lnTo>
                    <a:pt x="4" y="10"/>
                  </a:lnTo>
                  <a:lnTo>
                    <a:pt x="5" y="29"/>
                  </a:lnTo>
                  <a:lnTo>
                    <a:pt x="5" y="36"/>
                  </a:lnTo>
                  <a:lnTo>
                    <a:pt x="5" y="6"/>
                  </a:lnTo>
                  <a:lnTo>
                    <a:pt x="5" y="27"/>
                  </a:lnTo>
                  <a:lnTo>
                    <a:pt x="6" y="27"/>
                  </a:lnTo>
                  <a:lnTo>
                    <a:pt x="6" y="32"/>
                  </a:lnTo>
                  <a:lnTo>
                    <a:pt x="6" y="15"/>
                  </a:lnTo>
                  <a:lnTo>
                    <a:pt x="6" y="23"/>
                  </a:lnTo>
                  <a:lnTo>
                    <a:pt x="7" y="15"/>
                  </a:lnTo>
                  <a:lnTo>
                    <a:pt x="7" y="27"/>
                  </a:lnTo>
                  <a:lnTo>
                    <a:pt x="7" y="8"/>
                  </a:lnTo>
                  <a:lnTo>
                    <a:pt x="7" y="21"/>
                  </a:lnTo>
                  <a:lnTo>
                    <a:pt x="8" y="23"/>
                  </a:lnTo>
                  <a:lnTo>
                    <a:pt x="8" y="30"/>
                  </a:lnTo>
                  <a:lnTo>
                    <a:pt x="8" y="13"/>
                  </a:lnTo>
                  <a:lnTo>
                    <a:pt x="8" y="19"/>
                  </a:lnTo>
                  <a:lnTo>
                    <a:pt x="8" y="1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46">
              <a:extLst>
                <a:ext uri="{FF2B5EF4-FFF2-40B4-BE49-F238E27FC236}">
                  <a16:creationId xmlns:a16="http://schemas.microsoft.com/office/drawing/2014/main" xmlns="" id="{6B5AC43B-0449-4D44-8AA9-E315CF193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" y="1132"/>
              <a:ext cx="14" cy="696"/>
            </a:xfrm>
            <a:custGeom>
              <a:avLst/>
              <a:gdLst>
                <a:gd name="T0" fmla="*/ 1 w 21"/>
                <a:gd name="T1" fmla="*/ 1057 h 1074"/>
                <a:gd name="T2" fmla="*/ 1 w 21"/>
                <a:gd name="T3" fmla="*/ 1044 h 1074"/>
                <a:gd name="T4" fmla="*/ 2 w 21"/>
                <a:gd name="T5" fmla="*/ 1055 h 1074"/>
                <a:gd name="T6" fmla="*/ 2 w 21"/>
                <a:gd name="T7" fmla="*/ 1044 h 1074"/>
                <a:gd name="T8" fmla="*/ 3 w 21"/>
                <a:gd name="T9" fmla="*/ 1055 h 1074"/>
                <a:gd name="T10" fmla="*/ 3 w 21"/>
                <a:gd name="T11" fmla="*/ 1042 h 1074"/>
                <a:gd name="T12" fmla="*/ 4 w 21"/>
                <a:gd name="T13" fmla="*/ 1064 h 1074"/>
                <a:gd name="T14" fmla="*/ 4 w 21"/>
                <a:gd name="T15" fmla="*/ 1063 h 1074"/>
                <a:gd name="T16" fmla="*/ 5 w 21"/>
                <a:gd name="T17" fmla="*/ 1074 h 1074"/>
                <a:gd name="T18" fmla="*/ 5 w 21"/>
                <a:gd name="T19" fmla="*/ 1051 h 1074"/>
                <a:gd name="T20" fmla="*/ 6 w 21"/>
                <a:gd name="T21" fmla="*/ 1046 h 1074"/>
                <a:gd name="T22" fmla="*/ 7 w 21"/>
                <a:gd name="T23" fmla="*/ 1055 h 1074"/>
                <a:gd name="T24" fmla="*/ 7 w 21"/>
                <a:gd name="T25" fmla="*/ 1034 h 1074"/>
                <a:gd name="T26" fmla="*/ 8 w 21"/>
                <a:gd name="T27" fmla="*/ 1055 h 1074"/>
                <a:gd name="T28" fmla="*/ 8 w 21"/>
                <a:gd name="T29" fmla="*/ 1042 h 1074"/>
                <a:gd name="T30" fmla="*/ 9 w 21"/>
                <a:gd name="T31" fmla="*/ 1042 h 1074"/>
                <a:gd name="T32" fmla="*/ 9 w 21"/>
                <a:gd name="T33" fmla="*/ 1017 h 1074"/>
                <a:gd name="T34" fmla="*/ 10 w 21"/>
                <a:gd name="T35" fmla="*/ 1029 h 1074"/>
                <a:gd name="T36" fmla="*/ 11 w 21"/>
                <a:gd name="T37" fmla="*/ 815 h 1074"/>
                <a:gd name="T38" fmla="*/ 11 w 21"/>
                <a:gd name="T39" fmla="*/ 113 h 1074"/>
                <a:gd name="T40" fmla="*/ 12 w 21"/>
                <a:gd name="T41" fmla="*/ 0 h 1074"/>
                <a:gd name="T42" fmla="*/ 13 w 21"/>
                <a:gd name="T43" fmla="*/ 878 h 1074"/>
                <a:gd name="T44" fmla="*/ 13 w 21"/>
                <a:gd name="T45" fmla="*/ 1038 h 1074"/>
                <a:gd name="T46" fmla="*/ 14 w 21"/>
                <a:gd name="T47" fmla="*/ 1040 h 1074"/>
                <a:gd name="T48" fmla="*/ 15 w 21"/>
                <a:gd name="T49" fmla="*/ 1059 h 1074"/>
                <a:gd name="T50" fmla="*/ 16 w 21"/>
                <a:gd name="T51" fmla="*/ 1053 h 1074"/>
                <a:gd name="T52" fmla="*/ 16 w 21"/>
                <a:gd name="T53" fmla="*/ 1051 h 1074"/>
                <a:gd name="T54" fmla="*/ 17 w 21"/>
                <a:gd name="T55" fmla="*/ 1064 h 1074"/>
                <a:gd name="T56" fmla="*/ 17 w 21"/>
                <a:gd name="T57" fmla="*/ 1068 h 1074"/>
                <a:gd name="T58" fmla="*/ 18 w 21"/>
                <a:gd name="T59" fmla="*/ 1064 h 1074"/>
                <a:gd name="T60" fmla="*/ 18 w 21"/>
                <a:gd name="T61" fmla="*/ 1059 h 1074"/>
                <a:gd name="T62" fmla="*/ 19 w 21"/>
                <a:gd name="T63" fmla="*/ 1047 h 1074"/>
                <a:gd name="T64" fmla="*/ 20 w 21"/>
                <a:gd name="T65" fmla="*/ 1055 h 1074"/>
                <a:gd name="T66" fmla="*/ 20 w 21"/>
                <a:gd name="T67" fmla="*/ 1066 h 1074"/>
                <a:gd name="T68" fmla="*/ 21 w 21"/>
                <a:gd name="T69" fmla="*/ 1030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" h="1074">
                  <a:moveTo>
                    <a:pt x="0" y="1051"/>
                  </a:moveTo>
                  <a:lnTo>
                    <a:pt x="1" y="1057"/>
                  </a:lnTo>
                  <a:lnTo>
                    <a:pt x="1" y="1066"/>
                  </a:lnTo>
                  <a:lnTo>
                    <a:pt x="1" y="1044"/>
                  </a:lnTo>
                  <a:lnTo>
                    <a:pt x="1" y="1047"/>
                  </a:lnTo>
                  <a:lnTo>
                    <a:pt x="2" y="1055"/>
                  </a:lnTo>
                  <a:lnTo>
                    <a:pt x="2" y="1061"/>
                  </a:lnTo>
                  <a:lnTo>
                    <a:pt x="2" y="1044"/>
                  </a:lnTo>
                  <a:lnTo>
                    <a:pt x="2" y="1053"/>
                  </a:lnTo>
                  <a:lnTo>
                    <a:pt x="3" y="1055"/>
                  </a:lnTo>
                  <a:lnTo>
                    <a:pt x="3" y="1066"/>
                  </a:lnTo>
                  <a:lnTo>
                    <a:pt x="3" y="1042"/>
                  </a:lnTo>
                  <a:lnTo>
                    <a:pt x="4" y="1046"/>
                  </a:lnTo>
                  <a:lnTo>
                    <a:pt x="4" y="1064"/>
                  </a:lnTo>
                  <a:lnTo>
                    <a:pt x="4" y="1044"/>
                  </a:lnTo>
                  <a:lnTo>
                    <a:pt x="4" y="1063"/>
                  </a:lnTo>
                  <a:lnTo>
                    <a:pt x="5" y="1059"/>
                  </a:lnTo>
                  <a:lnTo>
                    <a:pt x="5" y="1074"/>
                  </a:lnTo>
                  <a:lnTo>
                    <a:pt x="5" y="1036"/>
                  </a:lnTo>
                  <a:lnTo>
                    <a:pt x="5" y="1051"/>
                  </a:lnTo>
                  <a:lnTo>
                    <a:pt x="6" y="1061"/>
                  </a:lnTo>
                  <a:lnTo>
                    <a:pt x="6" y="1046"/>
                  </a:lnTo>
                  <a:lnTo>
                    <a:pt x="6" y="1064"/>
                  </a:lnTo>
                  <a:lnTo>
                    <a:pt x="7" y="1055"/>
                  </a:lnTo>
                  <a:lnTo>
                    <a:pt x="7" y="1059"/>
                  </a:lnTo>
                  <a:lnTo>
                    <a:pt x="7" y="1034"/>
                  </a:lnTo>
                  <a:lnTo>
                    <a:pt x="7" y="1057"/>
                  </a:lnTo>
                  <a:lnTo>
                    <a:pt x="8" y="1055"/>
                  </a:lnTo>
                  <a:lnTo>
                    <a:pt x="8" y="1064"/>
                  </a:lnTo>
                  <a:lnTo>
                    <a:pt x="8" y="1042"/>
                  </a:lnTo>
                  <a:lnTo>
                    <a:pt x="8" y="1046"/>
                  </a:lnTo>
                  <a:lnTo>
                    <a:pt x="9" y="1042"/>
                  </a:lnTo>
                  <a:lnTo>
                    <a:pt x="9" y="1053"/>
                  </a:lnTo>
                  <a:lnTo>
                    <a:pt x="9" y="1017"/>
                  </a:lnTo>
                  <a:lnTo>
                    <a:pt x="9" y="1040"/>
                  </a:lnTo>
                  <a:lnTo>
                    <a:pt x="10" y="1029"/>
                  </a:lnTo>
                  <a:lnTo>
                    <a:pt x="10" y="828"/>
                  </a:lnTo>
                  <a:lnTo>
                    <a:pt x="11" y="815"/>
                  </a:lnTo>
                  <a:lnTo>
                    <a:pt x="11" y="87"/>
                  </a:lnTo>
                  <a:lnTo>
                    <a:pt x="11" y="113"/>
                  </a:lnTo>
                  <a:lnTo>
                    <a:pt x="12" y="66"/>
                  </a:lnTo>
                  <a:lnTo>
                    <a:pt x="12" y="0"/>
                  </a:lnTo>
                  <a:lnTo>
                    <a:pt x="12" y="757"/>
                  </a:lnTo>
                  <a:lnTo>
                    <a:pt x="13" y="878"/>
                  </a:lnTo>
                  <a:lnTo>
                    <a:pt x="13" y="1040"/>
                  </a:lnTo>
                  <a:lnTo>
                    <a:pt x="13" y="1038"/>
                  </a:lnTo>
                  <a:lnTo>
                    <a:pt x="14" y="1046"/>
                  </a:lnTo>
                  <a:lnTo>
                    <a:pt x="14" y="1040"/>
                  </a:lnTo>
                  <a:lnTo>
                    <a:pt x="14" y="1063"/>
                  </a:lnTo>
                  <a:lnTo>
                    <a:pt x="15" y="1059"/>
                  </a:lnTo>
                  <a:lnTo>
                    <a:pt x="15" y="1040"/>
                  </a:lnTo>
                  <a:lnTo>
                    <a:pt x="16" y="1053"/>
                  </a:lnTo>
                  <a:lnTo>
                    <a:pt x="16" y="1063"/>
                  </a:lnTo>
                  <a:lnTo>
                    <a:pt x="16" y="1051"/>
                  </a:lnTo>
                  <a:lnTo>
                    <a:pt x="16" y="1053"/>
                  </a:lnTo>
                  <a:lnTo>
                    <a:pt x="17" y="1064"/>
                  </a:lnTo>
                  <a:lnTo>
                    <a:pt x="17" y="1030"/>
                  </a:lnTo>
                  <a:lnTo>
                    <a:pt x="17" y="1068"/>
                  </a:lnTo>
                  <a:lnTo>
                    <a:pt x="18" y="1051"/>
                  </a:lnTo>
                  <a:lnTo>
                    <a:pt x="18" y="1064"/>
                  </a:lnTo>
                  <a:lnTo>
                    <a:pt x="18" y="1038"/>
                  </a:lnTo>
                  <a:lnTo>
                    <a:pt x="18" y="1059"/>
                  </a:lnTo>
                  <a:lnTo>
                    <a:pt x="19" y="1049"/>
                  </a:lnTo>
                  <a:lnTo>
                    <a:pt x="19" y="1047"/>
                  </a:lnTo>
                  <a:lnTo>
                    <a:pt x="19" y="1063"/>
                  </a:lnTo>
                  <a:lnTo>
                    <a:pt x="20" y="1055"/>
                  </a:lnTo>
                  <a:lnTo>
                    <a:pt x="20" y="1049"/>
                  </a:lnTo>
                  <a:lnTo>
                    <a:pt x="20" y="1066"/>
                  </a:lnTo>
                  <a:lnTo>
                    <a:pt x="21" y="1061"/>
                  </a:lnTo>
                  <a:lnTo>
                    <a:pt x="21" y="1030"/>
                  </a:lnTo>
                  <a:lnTo>
                    <a:pt x="21" y="1061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47">
              <a:extLst>
                <a:ext uri="{FF2B5EF4-FFF2-40B4-BE49-F238E27FC236}">
                  <a16:creationId xmlns:a16="http://schemas.microsoft.com/office/drawing/2014/main" xmlns="" id="{149ADE9B-F8B6-4518-93C6-16CE2D786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" y="1795"/>
              <a:ext cx="21" cy="32"/>
            </a:xfrm>
            <a:custGeom>
              <a:avLst/>
              <a:gdLst>
                <a:gd name="T0" fmla="*/ 0 w 32"/>
                <a:gd name="T1" fmla="*/ 21 h 49"/>
                <a:gd name="T2" fmla="*/ 1 w 32"/>
                <a:gd name="T3" fmla="*/ 45 h 49"/>
                <a:gd name="T4" fmla="*/ 1 w 32"/>
                <a:gd name="T5" fmla="*/ 26 h 49"/>
                <a:gd name="T6" fmla="*/ 2 w 32"/>
                <a:gd name="T7" fmla="*/ 40 h 49"/>
                <a:gd name="T8" fmla="*/ 2 w 32"/>
                <a:gd name="T9" fmla="*/ 24 h 49"/>
                <a:gd name="T10" fmla="*/ 3 w 32"/>
                <a:gd name="T11" fmla="*/ 15 h 49"/>
                <a:gd name="T12" fmla="*/ 4 w 32"/>
                <a:gd name="T13" fmla="*/ 21 h 49"/>
                <a:gd name="T14" fmla="*/ 4 w 32"/>
                <a:gd name="T15" fmla="*/ 36 h 49"/>
                <a:gd name="T16" fmla="*/ 5 w 32"/>
                <a:gd name="T17" fmla="*/ 13 h 49"/>
                <a:gd name="T18" fmla="*/ 6 w 32"/>
                <a:gd name="T19" fmla="*/ 30 h 49"/>
                <a:gd name="T20" fmla="*/ 6 w 32"/>
                <a:gd name="T21" fmla="*/ 15 h 49"/>
                <a:gd name="T22" fmla="*/ 7 w 32"/>
                <a:gd name="T23" fmla="*/ 34 h 49"/>
                <a:gd name="T24" fmla="*/ 7 w 32"/>
                <a:gd name="T25" fmla="*/ 36 h 49"/>
                <a:gd name="T26" fmla="*/ 8 w 32"/>
                <a:gd name="T27" fmla="*/ 34 h 49"/>
                <a:gd name="T28" fmla="*/ 9 w 32"/>
                <a:gd name="T29" fmla="*/ 32 h 49"/>
                <a:gd name="T30" fmla="*/ 9 w 32"/>
                <a:gd name="T31" fmla="*/ 21 h 49"/>
                <a:gd name="T32" fmla="*/ 10 w 32"/>
                <a:gd name="T33" fmla="*/ 0 h 49"/>
                <a:gd name="T34" fmla="*/ 11 w 32"/>
                <a:gd name="T35" fmla="*/ 24 h 49"/>
                <a:gd name="T36" fmla="*/ 11 w 32"/>
                <a:gd name="T37" fmla="*/ 15 h 49"/>
                <a:gd name="T38" fmla="*/ 12 w 32"/>
                <a:gd name="T39" fmla="*/ 4 h 49"/>
                <a:gd name="T40" fmla="*/ 13 w 32"/>
                <a:gd name="T41" fmla="*/ 24 h 49"/>
                <a:gd name="T42" fmla="*/ 13 w 32"/>
                <a:gd name="T43" fmla="*/ 15 h 49"/>
                <a:gd name="T44" fmla="*/ 14 w 32"/>
                <a:gd name="T45" fmla="*/ 19 h 49"/>
                <a:gd name="T46" fmla="*/ 15 w 32"/>
                <a:gd name="T47" fmla="*/ 28 h 49"/>
                <a:gd name="T48" fmla="*/ 15 w 32"/>
                <a:gd name="T49" fmla="*/ 24 h 49"/>
                <a:gd name="T50" fmla="*/ 16 w 32"/>
                <a:gd name="T51" fmla="*/ 38 h 49"/>
                <a:gd name="T52" fmla="*/ 17 w 32"/>
                <a:gd name="T53" fmla="*/ 28 h 49"/>
                <a:gd name="T54" fmla="*/ 17 w 32"/>
                <a:gd name="T55" fmla="*/ 30 h 49"/>
                <a:gd name="T56" fmla="*/ 18 w 32"/>
                <a:gd name="T57" fmla="*/ 38 h 49"/>
                <a:gd name="T58" fmla="*/ 18 w 32"/>
                <a:gd name="T59" fmla="*/ 32 h 49"/>
                <a:gd name="T60" fmla="*/ 19 w 32"/>
                <a:gd name="T61" fmla="*/ 41 h 49"/>
                <a:gd name="T62" fmla="*/ 20 w 32"/>
                <a:gd name="T63" fmla="*/ 38 h 49"/>
                <a:gd name="T64" fmla="*/ 20 w 32"/>
                <a:gd name="T65" fmla="*/ 26 h 49"/>
                <a:gd name="T66" fmla="*/ 21 w 32"/>
                <a:gd name="T67" fmla="*/ 41 h 49"/>
                <a:gd name="T68" fmla="*/ 22 w 32"/>
                <a:gd name="T69" fmla="*/ 23 h 49"/>
                <a:gd name="T70" fmla="*/ 22 w 32"/>
                <a:gd name="T71" fmla="*/ 34 h 49"/>
                <a:gd name="T72" fmla="*/ 23 w 32"/>
                <a:gd name="T73" fmla="*/ 17 h 49"/>
                <a:gd name="T74" fmla="*/ 24 w 32"/>
                <a:gd name="T75" fmla="*/ 36 h 49"/>
                <a:gd name="T76" fmla="*/ 24 w 32"/>
                <a:gd name="T77" fmla="*/ 23 h 49"/>
                <a:gd name="T78" fmla="*/ 25 w 32"/>
                <a:gd name="T79" fmla="*/ 30 h 49"/>
                <a:gd name="T80" fmla="*/ 25 w 32"/>
                <a:gd name="T81" fmla="*/ 23 h 49"/>
                <a:gd name="T82" fmla="*/ 26 w 32"/>
                <a:gd name="T83" fmla="*/ 34 h 49"/>
                <a:gd name="T84" fmla="*/ 26 w 32"/>
                <a:gd name="T85" fmla="*/ 24 h 49"/>
                <a:gd name="T86" fmla="*/ 27 w 32"/>
                <a:gd name="T87" fmla="*/ 43 h 49"/>
                <a:gd name="T88" fmla="*/ 27 w 32"/>
                <a:gd name="T89" fmla="*/ 41 h 49"/>
                <a:gd name="T90" fmla="*/ 28 w 32"/>
                <a:gd name="T91" fmla="*/ 38 h 49"/>
                <a:gd name="T92" fmla="*/ 29 w 32"/>
                <a:gd name="T93" fmla="*/ 49 h 49"/>
                <a:gd name="T94" fmla="*/ 29 w 32"/>
                <a:gd name="T95" fmla="*/ 41 h 49"/>
                <a:gd name="T96" fmla="*/ 30 w 32"/>
                <a:gd name="T97" fmla="*/ 41 h 49"/>
                <a:gd name="T98" fmla="*/ 30 w 32"/>
                <a:gd name="T99" fmla="*/ 30 h 49"/>
                <a:gd name="T100" fmla="*/ 31 w 32"/>
                <a:gd name="T101" fmla="*/ 45 h 49"/>
                <a:gd name="T102" fmla="*/ 32 w 32"/>
                <a:gd name="T103" fmla="*/ 32 h 49"/>
                <a:gd name="T104" fmla="*/ 32 w 32"/>
                <a:gd name="T105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49">
                  <a:moveTo>
                    <a:pt x="0" y="38"/>
                  </a:moveTo>
                  <a:lnTo>
                    <a:pt x="0" y="21"/>
                  </a:lnTo>
                  <a:lnTo>
                    <a:pt x="1" y="30"/>
                  </a:lnTo>
                  <a:lnTo>
                    <a:pt x="1" y="45"/>
                  </a:lnTo>
                  <a:lnTo>
                    <a:pt x="1" y="9"/>
                  </a:lnTo>
                  <a:lnTo>
                    <a:pt x="1" y="26"/>
                  </a:lnTo>
                  <a:lnTo>
                    <a:pt x="2" y="32"/>
                  </a:lnTo>
                  <a:lnTo>
                    <a:pt x="2" y="40"/>
                  </a:lnTo>
                  <a:lnTo>
                    <a:pt x="2" y="21"/>
                  </a:lnTo>
                  <a:lnTo>
                    <a:pt x="2" y="24"/>
                  </a:lnTo>
                  <a:lnTo>
                    <a:pt x="3" y="34"/>
                  </a:lnTo>
                  <a:lnTo>
                    <a:pt x="3" y="15"/>
                  </a:lnTo>
                  <a:lnTo>
                    <a:pt x="3" y="30"/>
                  </a:lnTo>
                  <a:lnTo>
                    <a:pt x="4" y="21"/>
                  </a:lnTo>
                  <a:lnTo>
                    <a:pt x="4" y="45"/>
                  </a:lnTo>
                  <a:lnTo>
                    <a:pt x="4" y="36"/>
                  </a:lnTo>
                  <a:lnTo>
                    <a:pt x="5" y="36"/>
                  </a:lnTo>
                  <a:lnTo>
                    <a:pt x="5" y="13"/>
                  </a:lnTo>
                  <a:lnTo>
                    <a:pt x="5" y="32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6" y="15"/>
                  </a:lnTo>
                  <a:lnTo>
                    <a:pt x="6" y="30"/>
                  </a:lnTo>
                  <a:lnTo>
                    <a:pt x="7" y="34"/>
                  </a:lnTo>
                  <a:lnTo>
                    <a:pt x="7" y="23"/>
                  </a:lnTo>
                  <a:lnTo>
                    <a:pt x="7" y="36"/>
                  </a:lnTo>
                  <a:lnTo>
                    <a:pt x="8" y="26"/>
                  </a:lnTo>
                  <a:lnTo>
                    <a:pt x="8" y="34"/>
                  </a:lnTo>
                  <a:lnTo>
                    <a:pt x="8" y="4"/>
                  </a:lnTo>
                  <a:lnTo>
                    <a:pt x="9" y="32"/>
                  </a:lnTo>
                  <a:lnTo>
                    <a:pt x="9" y="41"/>
                  </a:lnTo>
                  <a:lnTo>
                    <a:pt x="9" y="21"/>
                  </a:lnTo>
                  <a:lnTo>
                    <a:pt x="10" y="21"/>
                  </a:lnTo>
                  <a:lnTo>
                    <a:pt x="10" y="0"/>
                  </a:lnTo>
                  <a:lnTo>
                    <a:pt x="10" y="4"/>
                  </a:lnTo>
                  <a:lnTo>
                    <a:pt x="11" y="24"/>
                  </a:lnTo>
                  <a:lnTo>
                    <a:pt x="11" y="32"/>
                  </a:lnTo>
                  <a:lnTo>
                    <a:pt x="11" y="15"/>
                  </a:lnTo>
                  <a:lnTo>
                    <a:pt x="12" y="34"/>
                  </a:lnTo>
                  <a:lnTo>
                    <a:pt x="12" y="4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3" y="32"/>
                  </a:lnTo>
                  <a:lnTo>
                    <a:pt x="13" y="15"/>
                  </a:lnTo>
                  <a:lnTo>
                    <a:pt x="14" y="36"/>
                  </a:lnTo>
                  <a:lnTo>
                    <a:pt x="14" y="19"/>
                  </a:lnTo>
                  <a:lnTo>
                    <a:pt x="14" y="24"/>
                  </a:lnTo>
                  <a:lnTo>
                    <a:pt x="15" y="28"/>
                  </a:lnTo>
                  <a:lnTo>
                    <a:pt x="15" y="36"/>
                  </a:lnTo>
                  <a:lnTo>
                    <a:pt x="15" y="24"/>
                  </a:lnTo>
                  <a:lnTo>
                    <a:pt x="16" y="21"/>
                  </a:lnTo>
                  <a:lnTo>
                    <a:pt x="16" y="38"/>
                  </a:lnTo>
                  <a:lnTo>
                    <a:pt x="16" y="32"/>
                  </a:lnTo>
                  <a:lnTo>
                    <a:pt x="17" y="28"/>
                  </a:lnTo>
                  <a:lnTo>
                    <a:pt x="17" y="38"/>
                  </a:lnTo>
                  <a:lnTo>
                    <a:pt x="17" y="30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8" y="11"/>
                  </a:lnTo>
                  <a:lnTo>
                    <a:pt x="18" y="32"/>
                  </a:lnTo>
                  <a:lnTo>
                    <a:pt x="19" y="34"/>
                  </a:lnTo>
                  <a:lnTo>
                    <a:pt x="19" y="41"/>
                  </a:lnTo>
                  <a:lnTo>
                    <a:pt x="19" y="15"/>
                  </a:lnTo>
                  <a:lnTo>
                    <a:pt x="20" y="38"/>
                  </a:lnTo>
                  <a:lnTo>
                    <a:pt x="20" y="11"/>
                  </a:lnTo>
                  <a:lnTo>
                    <a:pt x="20" y="26"/>
                  </a:lnTo>
                  <a:lnTo>
                    <a:pt x="21" y="19"/>
                  </a:lnTo>
                  <a:lnTo>
                    <a:pt x="21" y="41"/>
                  </a:lnTo>
                  <a:lnTo>
                    <a:pt x="21" y="32"/>
                  </a:lnTo>
                  <a:lnTo>
                    <a:pt x="22" y="23"/>
                  </a:lnTo>
                  <a:lnTo>
                    <a:pt x="22" y="38"/>
                  </a:lnTo>
                  <a:lnTo>
                    <a:pt x="22" y="34"/>
                  </a:lnTo>
                  <a:lnTo>
                    <a:pt x="23" y="40"/>
                  </a:lnTo>
                  <a:lnTo>
                    <a:pt x="23" y="17"/>
                  </a:lnTo>
                  <a:lnTo>
                    <a:pt x="23" y="19"/>
                  </a:lnTo>
                  <a:lnTo>
                    <a:pt x="24" y="36"/>
                  </a:lnTo>
                  <a:lnTo>
                    <a:pt x="24" y="38"/>
                  </a:lnTo>
                  <a:lnTo>
                    <a:pt x="24" y="23"/>
                  </a:lnTo>
                  <a:lnTo>
                    <a:pt x="24" y="30"/>
                  </a:lnTo>
                  <a:lnTo>
                    <a:pt x="25" y="30"/>
                  </a:lnTo>
                  <a:lnTo>
                    <a:pt x="25" y="40"/>
                  </a:lnTo>
                  <a:lnTo>
                    <a:pt x="25" y="23"/>
                  </a:lnTo>
                  <a:lnTo>
                    <a:pt x="25" y="38"/>
                  </a:lnTo>
                  <a:lnTo>
                    <a:pt x="26" y="34"/>
                  </a:lnTo>
                  <a:lnTo>
                    <a:pt x="26" y="38"/>
                  </a:lnTo>
                  <a:lnTo>
                    <a:pt x="26" y="24"/>
                  </a:lnTo>
                  <a:lnTo>
                    <a:pt x="27" y="40"/>
                  </a:lnTo>
                  <a:lnTo>
                    <a:pt x="27" y="43"/>
                  </a:lnTo>
                  <a:lnTo>
                    <a:pt x="27" y="24"/>
                  </a:lnTo>
                  <a:lnTo>
                    <a:pt x="27" y="41"/>
                  </a:lnTo>
                  <a:lnTo>
                    <a:pt x="28" y="21"/>
                  </a:lnTo>
                  <a:lnTo>
                    <a:pt x="28" y="38"/>
                  </a:lnTo>
                  <a:lnTo>
                    <a:pt x="28" y="24"/>
                  </a:lnTo>
                  <a:lnTo>
                    <a:pt x="29" y="49"/>
                  </a:lnTo>
                  <a:lnTo>
                    <a:pt x="29" y="34"/>
                  </a:lnTo>
                  <a:lnTo>
                    <a:pt x="29" y="41"/>
                  </a:lnTo>
                  <a:lnTo>
                    <a:pt x="30" y="40"/>
                  </a:lnTo>
                  <a:lnTo>
                    <a:pt x="30" y="41"/>
                  </a:lnTo>
                  <a:lnTo>
                    <a:pt x="30" y="17"/>
                  </a:lnTo>
                  <a:lnTo>
                    <a:pt x="30" y="30"/>
                  </a:lnTo>
                  <a:lnTo>
                    <a:pt x="31" y="28"/>
                  </a:lnTo>
                  <a:lnTo>
                    <a:pt x="31" y="45"/>
                  </a:lnTo>
                  <a:lnTo>
                    <a:pt x="31" y="26"/>
                  </a:lnTo>
                  <a:lnTo>
                    <a:pt x="32" y="32"/>
                  </a:lnTo>
                  <a:lnTo>
                    <a:pt x="32" y="34"/>
                  </a:lnTo>
                  <a:lnTo>
                    <a:pt x="32" y="30"/>
                  </a:lnTo>
                  <a:lnTo>
                    <a:pt x="32" y="2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48">
              <a:extLst>
                <a:ext uri="{FF2B5EF4-FFF2-40B4-BE49-F238E27FC236}">
                  <a16:creationId xmlns:a16="http://schemas.microsoft.com/office/drawing/2014/main" xmlns="" id="{1B42B397-950A-439D-8FB7-D1ED07D3B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" y="1801"/>
              <a:ext cx="29" cy="25"/>
            </a:xfrm>
            <a:custGeom>
              <a:avLst/>
              <a:gdLst>
                <a:gd name="T0" fmla="*/ 1 w 45"/>
                <a:gd name="T1" fmla="*/ 19 h 38"/>
                <a:gd name="T2" fmla="*/ 2 w 45"/>
                <a:gd name="T3" fmla="*/ 8 h 38"/>
                <a:gd name="T4" fmla="*/ 3 w 45"/>
                <a:gd name="T5" fmla="*/ 36 h 38"/>
                <a:gd name="T6" fmla="*/ 4 w 45"/>
                <a:gd name="T7" fmla="*/ 19 h 38"/>
                <a:gd name="T8" fmla="*/ 5 w 45"/>
                <a:gd name="T9" fmla="*/ 19 h 38"/>
                <a:gd name="T10" fmla="*/ 6 w 45"/>
                <a:gd name="T11" fmla="*/ 27 h 38"/>
                <a:gd name="T12" fmla="*/ 7 w 45"/>
                <a:gd name="T13" fmla="*/ 23 h 38"/>
                <a:gd name="T14" fmla="*/ 8 w 45"/>
                <a:gd name="T15" fmla="*/ 31 h 38"/>
                <a:gd name="T16" fmla="*/ 9 w 45"/>
                <a:gd name="T17" fmla="*/ 27 h 38"/>
                <a:gd name="T18" fmla="*/ 10 w 45"/>
                <a:gd name="T19" fmla="*/ 19 h 38"/>
                <a:gd name="T20" fmla="*/ 11 w 45"/>
                <a:gd name="T21" fmla="*/ 32 h 38"/>
                <a:gd name="T22" fmla="*/ 12 w 45"/>
                <a:gd name="T23" fmla="*/ 38 h 38"/>
                <a:gd name="T24" fmla="*/ 13 w 45"/>
                <a:gd name="T25" fmla="*/ 31 h 38"/>
                <a:gd name="T26" fmla="*/ 14 w 45"/>
                <a:gd name="T27" fmla="*/ 15 h 38"/>
                <a:gd name="T28" fmla="*/ 14 w 45"/>
                <a:gd name="T29" fmla="*/ 12 h 38"/>
                <a:gd name="T30" fmla="*/ 15 w 45"/>
                <a:gd name="T31" fmla="*/ 29 h 38"/>
                <a:gd name="T32" fmla="*/ 17 w 45"/>
                <a:gd name="T33" fmla="*/ 17 h 38"/>
                <a:gd name="T34" fmla="*/ 18 w 45"/>
                <a:gd name="T35" fmla="*/ 23 h 38"/>
                <a:gd name="T36" fmla="*/ 19 w 45"/>
                <a:gd name="T37" fmla="*/ 6 h 38"/>
                <a:gd name="T38" fmla="*/ 20 w 45"/>
                <a:gd name="T39" fmla="*/ 15 h 38"/>
                <a:gd name="T40" fmla="*/ 21 w 45"/>
                <a:gd name="T41" fmla="*/ 25 h 38"/>
                <a:gd name="T42" fmla="*/ 22 w 45"/>
                <a:gd name="T43" fmla="*/ 25 h 38"/>
                <a:gd name="T44" fmla="*/ 23 w 45"/>
                <a:gd name="T45" fmla="*/ 23 h 38"/>
                <a:gd name="T46" fmla="*/ 24 w 45"/>
                <a:gd name="T47" fmla="*/ 17 h 38"/>
                <a:gd name="T48" fmla="*/ 25 w 45"/>
                <a:gd name="T49" fmla="*/ 15 h 38"/>
                <a:gd name="T50" fmla="*/ 26 w 45"/>
                <a:gd name="T51" fmla="*/ 12 h 38"/>
                <a:gd name="T52" fmla="*/ 27 w 45"/>
                <a:gd name="T53" fmla="*/ 8 h 38"/>
                <a:gd name="T54" fmla="*/ 28 w 45"/>
                <a:gd name="T55" fmla="*/ 36 h 38"/>
                <a:gd name="T56" fmla="*/ 29 w 45"/>
                <a:gd name="T57" fmla="*/ 31 h 38"/>
                <a:gd name="T58" fmla="*/ 31 w 45"/>
                <a:gd name="T59" fmla="*/ 6 h 38"/>
                <a:gd name="T60" fmla="*/ 32 w 45"/>
                <a:gd name="T61" fmla="*/ 25 h 38"/>
                <a:gd name="T62" fmla="*/ 32 w 45"/>
                <a:gd name="T63" fmla="*/ 25 h 38"/>
                <a:gd name="T64" fmla="*/ 33 w 45"/>
                <a:gd name="T65" fmla="*/ 23 h 38"/>
                <a:gd name="T66" fmla="*/ 35 w 45"/>
                <a:gd name="T67" fmla="*/ 6 h 38"/>
                <a:gd name="T68" fmla="*/ 36 w 45"/>
                <a:gd name="T69" fmla="*/ 17 h 38"/>
                <a:gd name="T70" fmla="*/ 37 w 45"/>
                <a:gd name="T71" fmla="*/ 27 h 38"/>
                <a:gd name="T72" fmla="*/ 38 w 45"/>
                <a:gd name="T73" fmla="*/ 4 h 38"/>
                <a:gd name="T74" fmla="*/ 39 w 45"/>
                <a:gd name="T75" fmla="*/ 32 h 38"/>
                <a:gd name="T76" fmla="*/ 40 w 45"/>
                <a:gd name="T77" fmla="*/ 29 h 38"/>
                <a:gd name="T78" fmla="*/ 41 w 45"/>
                <a:gd name="T79" fmla="*/ 21 h 38"/>
                <a:gd name="T80" fmla="*/ 42 w 45"/>
                <a:gd name="T81" fmla="*/ 21 h 38"/>
                <a:gd name="T82" fmla="*/ 43 w 45"/>
                <a:gd name="T83" fmla="*/ 27 h 38"/>
                <a:gd name="T84" fmla="*/ 43 w 45"/>
                <a:gd name="T85" fmla="*/ 23 h 38"/>
                <a:gd name="T86" fmla="*/ 44 w 45"/>
                <a:gd name="T87" fmla="*/ 2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" h="38">
                  <a:moveTo>
                    <a:pt x="0" y="14"/>
                  </a:moveTo>
                  <a:lnTo>
                    <a:pt x="0" y="29"/>
                  </a:lnTo>
                  <a:lnTo>
                    <a:pt x="1" y="19"/>
                  </a:lnTo>
                  <a:lnTo>
                    <a:pt x="1" y="12"/>
                  </a:lnTo>
                  <a:lnTo>
                    <a:pt x="1" y="23"/>
                  </a:lnTo>
                  <a:lnTo>
                    <a:pt x="2" y="8"/>
                  </a:lnTo>
                  <a:lnTo>
                    <a:pt x="2" y="31"/>
                  </a:lnTo>
                  <a:lnTo>
                    <a:pt x="2" y="25"/>
                  </a:lnTo>
                  <a:lnTo>
                    <a:pt x="3" y="36"/>
                  </a:lnTo>
                  <a:lnTo>
                    <a:pt x="3" y="8"/>
                  </a:lnTo>
                  <a:lnTo>
                    <a:pt x="3" y="19"/>
                  </a:lnTo>
                  <a:lnTo>
                    <a:pt x="4" y="19"/>
                  </a:lnTo>
                  <a:lnTo>
                    <a:pt x="4" y="34"/>
                  </a:lnTo>
                  <a:lnTo>
                    <a:pt x="5" y="32"/>
                  </a:lnTo>
                  <a:lnTo>
                    <a:pt x="5" y="19"/>
                  </a:lnTo>
                  <a:lnTo>
                    <a:pt x="6" y="27"/>
                  </a:lnTo>
                  <a:lnTo>
                    <a:pt x="6" y="21"/>
                  </a:lnTo>
                  <a:lnTo>
                    <a:pt x="6" y="27"/>
                  </a:lnTo>
                  <a:lnTo>
                    <a:pt x="7" y="17"/>
                  </a:lnTo>
                  <a:lnTo>
                    <a:pt x="7" y="31"/>
                  </a:lnTo>
                  <a:lnTo>
                    <a:pt x="7" y="23"/>
                  </a:lnTo>
                  <a:lnTo>
                    <a:pt x="8" y="29"/>
                  </a:lnTo>
                  <a:lnTo>
                    <a:pt x="8" y="19"/>
                  </a:lnTo>
                  <a:lnTo>
                    <a:pt x="8" y="31"/>
                  </a:lnTo>
                  <a:lnTo>
                    <a:pt x="9" y="6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10" y="25"/>
                  </a:lnTo>
                  <a:lnTo>
                    <a:pt x="10" y="32"/>
                  </a:lnTo>
                  <a:lnTo>
                    <a:pt x="10" y="19"/>
                  </a:lnTo>
                  <a:lnTo>
                    <a:pt x="10" y="25"/>
                  </a:lnTo>
                  <a:lnTo>
                    <a:pt x="11" y="29"/>
                  </a:lnTo>
                  <a:lnTo>
                    <a:pt x="11" y="32"/>
                  </a:lnTo>
                  <a:lnTo>
                    <a:pt x="11" y="14"/>
                  </a:lnTo>
                  <a:lnTo>
                    <a:pt x="11" y="29"/>
                  </a:lnTo>
                  <a:lnTo>
                    <a:pt x="12" y="38"/>
                  </a:lnTo>
                  <a:lnTo>
                    <a:pt x="12" y="10"/>
                  </a:lnTo>
                  <a:lnTo>
                    <a:pt x="12" y="25"/>
                  </a:lnTo>
                  <a:lnTo>
                    <a:pt x="13" y="31"/>
                  </a:lnTo>
                  <a:lnTo>
                    <a:pt x="13" y="19"/>
                  </a:lnTo>
                  <a:lnTo>
                    <a:pt x="13" y="23"/>
                  </a:lnTo>
                  <a:lnTo>
                    <a:pt x="14" y="15"/>
                  </a:lnTo>
                  <a:lnTo>
                    <a:pt x="14" y="31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5" y="27"/>
                  </a:lnTo>
                  <a:lnTo>
                    <a:pt x="15" y="12"/>
                  </a:lnTo>
                  <a:lnTo>
                    <a:pt x="15" y="29"/>
                  </a:lnTo>
                  <a:lnTo>
                    <a:pt x="16" y="15"/>
                  </a:lnTo>
                  <a:lnTo>
                    <a:pt x="16" y="0"/>
                  </a:lnTo>
                  <a:lnTo>
                    <a:pt x="17" y="17"/>
                  </a:lnTo>
                  <a:lnTo>
                    <a:pt x="17" y="36"/>
                  </a:lnTo>
                  <a:lnTo>
                    <a:pt x="17" y="17"/>
                  </a:lnTo>
                  <a:lnTo>
                    <a:pt x="18" y="23"/>
                  </a:lnTo>
                  <a:lnTo>
                    <a:pt x="18" y="6"/>
                  </a:lnTo>
                  <a:lnTo>
                    <a:pt x="19" y="15"/>
                  </a:lnTo>
                  <a:lnTo>
                    <a:pt x="19" y="6"/>
                  </a:lnTo>
                  <a:lnTo>
                    <a:pt x="19" y="25"/>
                  </a:lnTo>
                  <a:lnTo>
                    <a:pt x="20" y="21"/>
                  </a:lnTo>
                  <a:lnTo>
                    <a:pt x="20" y="15"/>
                  </a:lnTo>
                  <a:lnTo>
                    <a:pt x="20" y="25"/>
                  </a:lnTo>
                  <a:lnTo>
                    <a:pt x="21" y="14"/>
                  </a:lnTo>
                  <a:lnTo>
                    <a:pt x="21" y="25"/>
                  </a:lnTo>
                  <a:lnTo>
                    <a:pt x="21" y="14"/>
                  </a:lnTo>
                  <a:lnTo>
                    <a:pt x="22" y="4"/>
                  </a:lnTo>
                  <a:lnTo>
                    <a:pt x="22" y="25"/>
                  </a:lnTo>
                  <a:lnTo>
                    <a:pt x="22" y="8"/>
                  </a:lnTo>
                  <a:lnTo>
                    <a:pt x="23" y="2"/>
                  </a:lnTo>
                  <a:lnTo>
                    <a:pt x="23" y="23"/>
                  </a:lnTo>
                  <a:lnTo>
                    <a:pt x="23" y="10"/>
                  </a:lnTo>
                  <a:lnTo>
                    <a:pt x="24" y="12"/>
                  </a:lnTo>
                  <a:lnTo>
                    <a:pt x="24" y="17"/>
                  </a:lnTo>
                  <a:lnTo>
                    <a:pt x="24" y="2"/>
                  </a:lnTo>
                  <a:lnTo>
                    <a:pt x="24" y="12"/>
                  </a:lnTo>
                  <a:lnTo>
                    <a:pt x="25" y="15"/>
                  </a:lnTo>
                  <a:lnTo>
                    <a:pt x="25" y="34"/>
                  </a:lnTo>
                  <a:lnTo>
                    <a:pt x="26" y="14"/>
                  </a:lnTo>
                  <a:lnTo>
                    <a:pt x="26" y="12"/>
                  </a:lnTo>
                  <a:lnTo>
                    <a:pt x="26" y="31"/>
                  </a:lnTo>
                  <a:lnTo>
                    <a:pt x="27" y="21"/>
                  </a:lnTo>
                  <a:lnTo>
                    <a:pt x="27" y="8"/>
                  </a:lnTo>
                  <a:lnTo>
                    <a:pt x="27" y="23"/>
                  </a:lnTo>
                  <a:lnTo>
                    <a:pt x="28" y="17"/>
                  </a:lnTo>
                  <a:lnTo>
                    <a:pt x="28" y="36"/>
                  </a:lnTo>
                  <a:lnTo>
                    <a:pt x="29" y="29"/>
                  </a:lnTo>
                  <a:lnTo>
                    <a:pt x="29" y="21"/>
                  </a:lnTo>
                  <a:lnTo>
                    <a:pt x="29" y="31"/>
                  </a:lnTo>
                  <a:lnTo>
                    <a:pt x="30" y="25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1" y="15"/>
                  </a:lnTo>
                  <a:lnTo>
                    <a:pt x="31" y="4"/>
                  </a:lnTo>
                  <a:lnTo>
                    <a:pt x="32" y="25"/>
                  </a:lnTo>
                  <a:lnTo>
                    <a:pt x="32" y="31"/>
                  </a:lnTo>
                  <a:lnTo>
                    <a:pt x="32" y="8"/>
                  </a:lnTo>
                  <a:lnTo>
                    <a:pt x="32" y="25"/>
                  </a:lnTo>
                  <a:lnTo>
                    <a:pt x="33" y="8"/>
                  </a:lnTo>
                  <a:lnTo>
                    <a:pt x="33" y="29"/>
                  </a:lnTo>
                  <a:lnTo>
                    <a:pt x="33" y="23"/>
                  </a:lnTo>
                  <a:lnTo>
                    <a:pt x="34" y="17"/>
                  </a:lnTo>
                  <a:lnTo>
                    <a:pt x="34" y="29"/>
                  </a:lnTo>
                  <a:lnTo>
                    <a:pt x="35" y="6"/>
                  </a:lnTo>
                  <a:lnTo>
                    <a:pt x="35" y="25"/>
                  </a:lnTo>
                  <a:lnTo>
                    <a:pt x="35" y="15"/>
                  </a:lnTo>
                  <a:lnTo>
                    <a:pt x="36" y="17"/>
                  </a:lnTo>
                  <a:lnTo>
                    <a:pt x="36" y="8"/>
                  </a:lnTo>
                  <a:lnTo>
                    <a:pt x="36" y="27"/>
                  </a:lnTo>
                  <a:lnTo>
                    <a:pt x="37" y="27"/>
                  </a:lnTo>
                  <a:lnTo>
                    <a:pt x="37" y="17"/>
                  </a:lnTo>
                  <a:lnTo>
                    <a:pt x="37" y="25"/>
                  </a:lnTo>
                  <a:lnTo>
                    <a:pt x="38" y="4"/>
                  </a:lnTo>
                  <a:lnTo>
                    <a:pt x="38" y="31"/>
                  </a:lnTo>
                  <a:lnTo>
                    <a:pt x="39" y="15"/>
                  </a:lnTo>
                  <a:lnTo>
                    <a:pt x="39" y="32"/>
                  </a:lnTo>
                  <a:lnTo>
                    <a:pt x="39" y="8"/>
                  </a:lnTo>
                  <a:lnTo>
                    <a:pt x="39" y="23"/>
                  </a:lnTo>
                  <a:lnTo>
                    <a:pt x="40" y="29"/>
                  </a:lnTo>
                  <a:lnTo>
                    <a:pt x="40" y="32"/>
                  </a:lnTo>
                  <a:lnTo>
                    <a:pt x="40" y="19"/>
                  </a:lnTo>
                  <a:lnTo>
                    <a:pt x="41" y="21"/>
                  </a:lnTo>
                  <a:lnTo>
                    <a:pt x="41" y="34"/>
                  </a:lnTo>
                  <a:lnTo>
                    <a:pt x="41" y="29"/>
                  </a:lnTo>
                  <a:lnTo>
                    <a:pt x="42" y="21"/>
                  </a:lnTo>
                  <a:lnTo>
                    <a:pt x="42" y="12"/>
                  </a:lnTo>
                  <a:lnTo>
                    <a:pt x="42" y="31"/>
                  </a:lnTo>
                  <a:lnTo>
                    <a:pt x="43" y="27"/>
                  </a:lnTo>
                  <a:lnTo>
                    <a:pt x="43" y="31"/>
                  </a:lnTo>
                  <a:lnTo>
                    <a:pt x="43" y="21"/>
                  </a:lnTo>
                  <a:lnTo>
                    <a:pt x="43" y="23"/>
                  </a:lnTo>
                  <a:lnTo>
                    <a:pt x="44" y="8"/>
                  </a:lnTo>
                  <a:lnTo>
                    <a:pt x="44" y="38"/>
                  </a:lnTo>
                  <a:lnTo>
                    <a:pt x="44" y="21"/>
                  </a:lnTo>
                  <a:lnTo>
                    <a:pt x="45" y="25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49">
              <a:extLst>
                <a:ext uri="{FF2B5EF4-FFF2-40B4-BE49-F238E27FC236}">
                  <a16:creationId xmlns:a16="http://schemas.microsoft.com/office/drawing/2014/main" xmlns="" id="{1C3136B3-7168-4822-B243-2009AE832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1798"/>
              <a:ext cx="36" cy="28"/>
            </a:xfrm>
            <a:custGeom>
              <a:avLst/>
              <a:gdLst>
                <a:gd name="T0" fmla="*/ 1 w 56"/>
                <a:gd name="T1" fmla="*/ 32 h 43"/>
                <a:gd name="T2" fmla="*/ 2 w 56"/>
                <a:gd name="T3" fmla="*/ 13 h 43"/>
                <a:gd name="T4" fmla="*/ 3 w 56"/>
                <a:gd name="T5" fmla="*/ 26 h 43"/>
                <a:gd name="T6" fmla="*/ 4 w 56"/>
                <a:gd name="T7" fmla="*/ 41 h 43"/>
                <a:gd name="T8" fmla="*/ 5 w 56"/>
                <a:gd name="T9" fmla="*/ 32 h 43"/>
                <a:gd name="T10" fmla="*/ 6 w 56"/>
                <a:gd name="T11" fmla="*/ 30 h 43"/>
                <a:gd name="T12" fmla="*/ 7 w 56"/>
                <a:gd name="T13" fmla="*/ 22 h 43"/>
                <a:gd name="T14" fmla="*/ 8 w 56"/>
                <a:gd name="T15" fmla="*/ 28 h 43"/>
                <a:gd name="T16" fmla="*/ 8 w 56"/>
                <a:gd name="T17" fmla="*/ 24 h 43"/>
                <a:gd name="T18" fmla="*/ 9 w 56"/>
                <a:gd name="T19" fmla="*/ 13 h 43"/>
                <a:gd name="T20" fmla="*/ 10 w 56"/>
                <a:gd name="T21" fmla="*/ 24 h 43"/>
                <a:gd name="T22" fmla="*/ 11 w 56"/>
                <a:gd name="T23" fmla="*/ 13 h 43"/>
                <a:gd name="T24" fmla="*/ 12 w 56"/>
                <a:gd name="T25" fmla="*/ 15 h 43"/>
                <a:gd name="T26" fmla="*/ 13 w 56"/>
                <a:gd name="T27" fmla="*/ 32 h 43"/>
                <a:gd name="T28" fmla="*/ 14 w 56"/>
                <a:gd name="T29" fmla="*/ 26 h 43"/>
                <a:gd name="T30" fmla="*/ 16 w 56"/>
                <a:gd name="T31" fmla="*/ 43 h 43"/>
                <a:gd name="T32" fmla="*/ 17 w 56"/>
                <a:gd name="T33" fmla="*/ 26 h 43"/>
                <a:gd name="T34" fmla="*/ 18 w 56"/>
                <a:gd name="T35" fmla="*/ 37 h 43"/>
                <a:gd name="T36" fmla="*/ 19 w 56"/>
                <a:gd name="T37" fmla="*/ 28 h 43"/>
                <a:gd name="T38" fmla="*/ 20 w 56"/>
                <a:gd name="T39" fmla="*/ 30 h 43"/>
                <a:gd name="T40" fmla="*/ 21 w 56"/>
                <a:gd name="T41" fmla="*/ 11 h 43"/>
                <a:gd name="T42" fmla="*/ 22 w 56"/>
                <a:gd name="T43" fmla="*/ 19 h 43"/>
                <a:gd name="T44" fmla="*/ 23 w 56"/>
                <a:gd name="T45" fmla="*/ 13 h 43"/>
                <a:gd name="T46" fmla="*/ 25 w 56"/>
                <a:gd name="T47" fmla="*/ 19 h 43"/>
                <a:gd name="T48" fmla="*/ 26 w 56"/>
                <a:gd name="T49" fmla="*/ 20 h 43"/>
                <a:gd name="T50" fmla="*/ 27 w 56"/>
                <a:gd name="T51" fmla="*/ 15 h 43"/>
                <a:gd name="T52" fmla="*/ 29 w 56"/>
                <a:gd name="T53" fmla="*/ 26 h 43"/>
                <a:gd name="T54" fmla="*/ 30 w 56"/>
                <a:gd name="T55" fmla="*/ 13 h 43"/>
                <a:gd name="T56" fmla="*/ 31 w 56"/>
                <a:gd name="T57" fmla="*/ 32 h 43"/>
                <a:gd name="T58" fmla="*/ 32 w 56"/>
                <a:gd name="T59" fmla="*/ 5 h 43"/>
                <a:gd name="T60" fmla="*/ 33 w 56"/>
                <a:gd name="T61" fmla="*/ 32 h 43"/>
                <a:gd name="T62" fmla="*/ 34 w 56"/>
                <a:gd name="T63" fmla="*/ 11 h 43"/>
                <a:gd name="T64" fmla="*/ 35 w 56"/>
                <a:gd name="T65" fmla="*/ 28 h 43"/>
                <a:gd name="T66" fmla="*/ 36 w 56"/>
                <a:gd name="T67" fmla="*/ 36 h 43"/>
                <a:gd name="T68" fmla="*/ 37 w 56"/>
                <a:gd name="T69" fmla="*/ 30 h 43"/>
                <a:gd name="T70" fmla="*/ 38 w 56"/>
                <a:gd name="T71" fmla="*/ 28 h 43"/>
                <a:gd name="T72" fmla="*/ 39 w 56"/>
                <a:gd name="T73" fmla="*/ 22 h 43"/>
                <a:gd name="T74" fmla="*/ 41 w 56"/>
                <a:gd name="T75" fmla="*/ 7 h 43"/>
                <a:gd name="T76" fmla="*/ 42 w 56"/>
                <a:gd name="T77" fmla="*/ 37 h 43"/>
                <a:gd name="T78" fmla="*/ 43 w 56"/>
                <a:gd name="T79" fmla="*/ 24 h 43"/>
                <a:gd name="T80" fmla="*/ 44 w 56"/>
                <a:gd name="T81" fmla="*/ 30 h 43"/>
                <a:gd name="T82" fmla="*/ 45 w 56"/>
                <a:gd name="T83" fmla="*/ 32 h 43"/>
                <a:gd name="T84" fmla="*/ 47 w 56"/>
                <a:gd name="T85" fmla="*/ 17 h 43"/>
                <a:gd name="T86" fmla="*/ 48 w 56"/>
                <a:gd name="T87" fmla="*/ 15 h 43"/>
                <a:gd name="T88" fmla="*/ 49 w 56"/>
                <a:gd name="T89" fmla="*/ 24 h 43"/>
                <a:gd name="T90" fmla="*/ 50 w 56"/>
                <a:gd name="T91" fmla="*/ 20 h 43"/>
                <a:gd name="T92" fmla="*/ 51 w 56"/>
                <a:gd name="T93" fmla="*/ 41 h 43"/>
                <a:gd name="T94" fmla="*/ 52 w 56"/>
                <a:gd name="T95" fmla="*/ 37 h 43"/>
                <a:gd name="T96" fmla="*/ 53 w 56"/>
                <a:gd name="T97" fmla="*/ 24 h 43"/>
                <a:gd name="T98" fmla="*/ 54 w 56"/>
                <a:gd name="T99" fmla="*/ 41 h 43"/>
                <a:gd name="T100" fmla="*/ 55 w 56"/>
                <a:gd name="T101" fmla="*/ 28 h 43"/>
                <a:gd name="T102" fmla="*/ 56 w 56"/>
                <a:gd name="T103" fmla="*/ 24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6" h="43">
                  <a:moveTo>
                    <a:pt x="0" y="30"/>
                  </a:moveTo>
                  <a:lnTo>
                    <a:pt x="0" y="0"/>
                  </a:lnTo>
                  <a:lnTo>
                    <a:pt x="1" y="32"/>
                  </a:lnTo>
                  <a:lnTo>
                    <a:pt x="1" y="26"/>
                  </a:lnTo>
                  <a:lnTo>
                    <a:pt x="1" y="28"/>
                  </a:lnTo>
                  <a:lnTo>
                    <a:pt x="2" y="13"/>
                  </a:lnTo>
                  <a:lnTo>
                    <a:pt x="2" y="34"/>
                  </a:lnTo>
                  <a:lnTo>
                    <a:pt x="2" y="17"/>
                  </a:lnTo>
                  <a:lnTo>
                    <a:pt x="3" y="26"/>
                  </a:lnTo>
                  <a:lnTo>
                    <a:pt x="3" y="39"/>
                  </a:lnTo>
                  <a:lnTo>
                    <a:pt x="4" y="36"/>
                  </a:lnTo>
                  <a:lnTo>
                    <a:pt x="4" y="41"/>
                  </a:lnTo>
                  <a:lnTo>
                    <a:pt x="4" y="30"/>
                  </a:lnTo>
                  <a:lnTo>
                    <a:pt x="5" y="20"/>
                  </a:lnTo>
                  <a:lnTo>
                    <a:pt x="5" y="32"/>
                  </a:lnTo>
                  <a:lnTo>
                    <a:pt x="5" y="15"/>
                  </a:lnTo>
                  <a:lnTo>
                    <a:pt x="5" y="24"/>
                  </a:lnTo>
                  <a:lnTo>
                    <a:pt x="6" y="30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7" y="22"/>
                  </a:lnTo>
                  <a:lnTo>
                    <a:pt x="7" y="39"/>
                  </a:lnTo>
                  <a:lnTo>
                    <a:pt x="7" y="30"/>
                  </a:lnTo>
                  <a:lnTo>
                    <a:pt x="8" y="28"/>
                  </a:lnTo>
                  <a:lnTo>
                    <a:pt x="8" y="37"/>
                  </a:lnTo>
                  <a:lnTo>
                    <a:pt x="8" y="3"/>
                  </a:lnTo>
                  <a:lnTo>
                    <a:pt x="8" y="24"/>
                  </a:lnTo>
                  <a:lnTo>
                    <a:pt x="9" y="28"/>
                  </a:lnTo>
                  <a:lnTo>
                    <a:pt x="9" y="39"/>
                  </a:lnTo>
                  <a:lnTo>
                    <a:pt x="9" y="13"/>
                  </a:lnTo>
                  <a:lnTo>
                    <a:pt x="9" y="24"/>
                  </a:lnTo>
                  <a:lnTo>
                    <a:pt x="10" y="28"/>
                  </a:lnTo>
                  <a:lnTo>
                    <a:pt x="10" y="24"/>
                  </a:lnTo>
                  <a:lnTo>
                    <a:pt x="10" y="30"/>
                  </a:lnTo>
                  <a:lnTo>
                    <a:pt x="11" y="36"/>
                  </a:lnTo>
                  <a:lnTo>
                    <a:pt x="11" y="13"/>
                  </a:lnTo>
                  <a:lnTo>
                    <a:pt x="11" y="28"/>
                  </a:lnTo>
                  <a:lnTo>
                    <a:pt x="12" y="22"/>
                  </a:lnTo>
                  <a:lnTo>
                    <a:pt x="12" y="15"/>
                  </a:lnTo>
                  <a:lnTo>
                    <a:pt x="12" y="17"/>
                  </a:lnTo>
                  <a:lnTo>
                    <a:pt x="13" y="17"/>
                  </a:lnTo>
                  <a:lnTo>
                    <a:pt x="13" y="32"/>
                  </a:lnTo>
                  <a:lnTo>
                    <a:pt x="14" y="30"/>
                  </a:lnTo>
                  <a:lnTo>
                    <a:pt x="14" y="43"/>
                  </a:lnTo>
                  <a:lnTo>
                    <a:pt x="14" y="26"/>
                  </a:lnTo>
                  <a:lnTo>
                    <a:pt x="15" y="13"/>
                  </a:lnTo>
                  <a:lnTo>
                    <a:pt x="15" y="32"/>
                  </a:lnTo>
                  <a:lnTo>
                    <a:pt x="16" y="43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7" y="26"/>
                  </a:lnTo>
                  <a:lnTo>
                    <a:pt x="17" y="19"/>
                  </a:lnTo>
                  <a:lnTo>
                    <a:pt x="17" y="36"/>
                  </a:lnTo>
                  <a:lnTo>
                    <a:pt x="18" y="37"/>
                  </a:lnTo>
                  <a:lnTo>
                    <a:pt x="18" y="26"/>
                  </a:lnTo>
                  <a:lnTo>
                    <a:pt x="19" y="19"/>
                  </a:lnTo>
                  <a:lnTo>
                    <a:pt x="19" y="28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0" y="30"/>
                  </a:lnTo>
                  <a:lnTo>
                    <a:pt x="21" y="28"/>
                  </a:lnTo>
                  <a:lnTo>
                    <a:pt x="21" y="41"/>
                  </a:lnTo>
                  <a:lnTo>
                    <a:pt x="21" y="11"/>
                  </a:lnTo>
                  <a:lnTo>
                    <a:pt x="22" y="30"/>
                  </a:lnTo>
                  <a:lnTo>
                    <a:pt x="22" y="17"/>
                  </a:lnTo>
                  <a:lnTo>
                    <a:pt x="22" y="19"/>
                  </a:lnTo>
                  <a:lnTo>
                    <a:pt x="23" y="22"/>
                  </a:lnTo>
                  <a:lnTo>
                    <a:pt x="23" y="30"/>
                  </a:lnTo>
                  <a:lnTo>
                    <a:pt x="23" y="13"/>
                  </a:lnTo>
                  <a:lnTo>
                    <a:pt x="24" y="22"/>
                  </a:lnTo>
                  <a:lnTo>
                    <a:pt x="24" y="17"/>
                  </a:lnTo>
                  <a:lnTo>
                    <a:pt x="25" y="19"/>
                  </a:lnTo>
                  <a:lnTo>
                    <a:pt x="25" y="26"/>
                  </a:lnTo>
                  <a:lnTo>
                    <a:pt x="26" y="3"/>
                  </a:lnTo>
                  <a:lnTo>
                    <a:pt x="26" y="20"/>
                  </a:lnTo>
                  <a:lnTo>
                    <a:pt x="27" y="13"/>
                  </a:lnTo>
                  <a:lnTo>
                    <a:pt x="27" y="32"/>
                  </a:lnTo>
                  <a:lnTo>
                    <a:pt x="27" y="15"/>
                  </a:lnTo>
                  <a:lnTo>
                    <a:pt x="28" y="37"/>
                  </a:lnTo>
                  <a:lnTo>
                    <a:pt x="28" y="24"/>
                  </a:lnTo>
                  <a:lnTo>
                    <a:pt x="29" y="26"/>
                  </a:lnTo>
                  <a:lnTo>
                    <a:pt x="29" y="32"/>
                  </a:lnTo>
                  <a:lnTo>
                    <a:pt x="29" y="19"/>
                  </a:lnTo>
                  <a:lnTo>
                    <a:pt x="30" y="13"/>
                  </a:lnTo>
                  <a:lnTo>
                    <a:pt x="30" y="28"/>
                  </a:lnTo>
                  <a:lnTo>
                    <a:pt x="30" y="19"/>
                  </a:lnTo>
                  <a:lnTo>
                    <a:pt x="31" y="32"/>
                  </a:lnTo>
                  <a:lnTo>
                    <a:pt x="31" y="19"/>
                  </a:lnTo>
                  <a:lnTo>
                    <a:pt x="31" y="26"/>
                  </a:lnTo>
                  <a:lnTo>
                    <a:pt x="32" y="5"/>
                  </a:lnTo>
                  <a:lnTo>
                    <a:pt x="32" y="37"/>
                  </a:lnTo>
                  <a:lnTo>
                    <a:pt x="32" y="24"/>
                  </a:lnTo>
                  <a:lnTo>
                    <a:pt x="33" y="32"/>
                  </a:lnTo>
                  <a:lnTo>
                    <a:pt x="33" y="20"/>
                  </a:lnTo>
                  <a:lnTo>
                    <a:pt x="33" y="37"/>
                  </a:lnTo>
                  <a:lnTo>
                    <a:pt x="34" y="11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5" y="19"/>
                  </a:lnTo>
                  <a:lnTo>
                    <a:pt x="36" y="22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37" y="17"/>
                  </a:lnTo>
                  <a:lnTo>
                    <a:pt x="37" y="30"/>
                  </a:lnTo>
                  <a:lnTo>
                    <a:pt x="37" y="26"/>
                  </a:lnTo>
                  <a:lnTo>
                    <a:pt x="38" y="13"/>
                  </a:lnTo>
                  <a:lnTo>
                    <a:pt x="38" y="28"/>
                  </a:lnTo>
                  <a:lnTo>
                    <a:pt x="39" y="22"/>
                  </a:lnTo>
                  <a:lnTo>
                    <a:pt x="39" y="26"/>
                  </a:lnTo>
                  <a:lnTo>
                    <a:pt x="39" y="22"/>
                  </a:lnTo>
                  <a:lnTo>
                    <a:pt x="40" y="20"/>
                  </a:lnTo>
                  <a:lnTo>
                    <a:pt x="40" y="26"/>
                  </a:lnTo>
                  <a:lnTo>
                    <a:pt x="41" y="7"/>
                  </a:lnTo>
                  <a:lnTo>
                    <a:pt x="41" y="22"/>
                  </a:lnTo>
                  <a:lnTo>
                    <a:pt x="42" y="20"/>
                  </a:lnTo>
                  <a:lnTo>
                    <a:pt x="42" y="37"/>
                  </a:lnTo>
                  <a:lnTo>
                    <a:pt x="43" y="36"/>
                  </a:lnTo>
                  <a:lnTo>
                    <a:pt x="43" y="20"/>
                  </a:lnTo>
                  <a:lnTo>
                    <a:pt x="43" y="24"/>
                  </a:lnTo>
                  <a:lnTo>
                    <a:pt x="44" y="26"/>
                  </a:lnTo>
                  <a:lnTo>
                    <a:pt x="44" y="34"/>
                  </a:lnTo>
                  <a:lnTo>
                    <a:pt x="44" y="30"/>
                  </a:lnTo>
                  <a:lnTo>
                    <a:pt x="45" y="22"/>
                  </a:lnTo>
                  <a:lnTo>
                    <a:pt x="45" y="36"/>
                  </a:lnTo>
                  <a:lnTo>
                    <a:pt x="45" y="32"/>
                  </a:lnTo>
                  <a:lnTo>
                    <a:pt x="46" y="39"/>
                  </a:lnTo>
                  <a:lnTo>
                    <a:pt x="46" y="30"/>
                  </a:lnTo>
                  <a:lnTo>
                    <a:pt x="47" y="17"/>
                  </a:lnTo>
                  <a:lnTo>
                    <a:pt x="47" y="13"/>
                  </a:lnTo>
                  <a:lnTo>
                    <a:pt x="47" y="19"/>
                  </a:lnTo>
                  <a:lnTo>
                    <a:pt x="48" y="15"/>
                  </a:lnTo>
                  <a:lnTo>
                    <a:pt x="48" y="30"/>
                  </a:lnTo>
                  <a:lnTo>
                    <a:pt x="48" y="26"/>
                  </a:lnTo>
                  <a:lnTo>
                    <a:pt x="49" y="24"/>
                  </a:lnTo>
                  <a:lnTo>
                    <a:pt x="49" y="20"/>
                  </a:lnTo>
                  <a:lnTo>
                    <a:pt x="49" y="32"/>
                  </a:lnTo>
                  <a:lnTo>
                    <a:pt x="50" y="20"/>
                  </a:lnTo>
                  <a:lnTo>
                    <a:pt x="50" y="13"/>
                  </a:lnTo>
                  <a:lnTo>
                    <a:pt x="50" y="32"/>
                  </a:lnTo>
                  <a:lnTo>
                    <a:pt x="51" y="41"/>
                  </a:lnTo>
                  <a:lnTo>
                    <a:pt x="51" y="43"/>
                  </a:lnTo>
                  <a:lnTo>
                    <a:pt x="51" y="20"/>
                  </a:lnTo>
                  <a:lnTo>
                    <a:pt x="52" y="37"/>
                  </a:lnTo>
                  <a:lnTo>
                    <a:pt x="53" y="30"/>
                  </a:lnTo>
                  <a:lnTo>
                    <a:pt x="53" y="36"/>
                  </a:lnTo>
                  <a:lnTo>
                    <a:pt x="53" y="24"/>
                  </a:lnTo>
                  <a:lnTo>
                    <a:pt x="54" y="26"/>
                  </a:lnTo>
                  <a:lnTo>
                    <a:pt x="54" y="19"/>
                  </a:lnTo>
                  <a:lnTo>
                    <a:pt x="54" y="41"/>
                  </a:lnTo>
                  <a:lnTo>
                    <a:pt x="55" y="43"/>
                  </a:lnTo>
                  <a:lnTo>
                    <a:pt x="55" y="19"/>
                  </a:lnTo>
                  <a:lnTo>
                    <a:pt x="55" y="28"/>
                  </a:lnTo>
                  <a:lnTo>
                    <a:pt x="56" y="17"/>
                  </a:lnTo>
                  <a:lnTo>
                    <a:pt x="56" y="32"/>
                  </a:lnTo>
                  <a:lnTo>
                    <a:pt x="56" y="2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50">
              <a:extLst>
                <a:ext uri="{FF2B5EF4-FFF2-40B4-BE49-F238E27FC236}">
                  <a16:creationId xmlns:a16="http://schemas.microsoft.com/office/drawing/2014/main" xmlns="" id="{4B01247E-7468-4791-B98B-27F209714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" y="1799"/>
              <a:ext cx="45" cy="28"/>
            </a:xfrm>
            <a:custGeom>
              <a:avLst/>
              <a:gdLst>
                <a:gd name="T0" fmla="*/ 1 w 69"/>
                <a:gd name="T1" fmla="*/ 24 h 43"/>
                <a:gd name="T2" fmla="*/ 2 w 69"/>
                <a:gd name="T3" fmla="*/ 30 h 43"/>
                <a:gd name="T4" fmla="*/ 3 w 69"/>
                <a:gd name="T5" fmla="*/ 26 h 43"/>
                <a:gd name="T6" fmla="*/ 5 w 69"/>
                <a:gd name="T7" fmla="*/ 22 h 43"/>
                <a:gd name="T8" fmla="*/ 6 w 69"/>
                <a:gd name="T9" fmla="*/ 32 h 43"/>
                <a:gd name="T10" fmla="*/ 7 w 69"/>
                <a:gd name="T11" fmla="*/ 24 h 43"/>
                <a:gd name="T12" fmla="*/ 9 w 69"/>
                <a:gd name="T13" fmla="*/ 41 h 43"/>
                <a:gd name="T14" fmla="*/ 10 w 69"/>
                <a:gd name="T15" fmla="*/ 34 h 43"/>
                <a:gd name="T16" fmla="*/ 11 w 69"/>
                <a:gd name="T17" fmla="*/ 32 h 43"/>
                <a:gd name="T18" fmla="*/ 12 w 69"/>
                <a:gd name="T19" fmla="*/ 30 h 43"/>
                <a:gd name="T20" fmla="*/ 13 w 69"/>
                <a:gd name="T21" fmla="*/ 15 h 43"/>
                <a:gd name="T22" fmla="*/ 14 w 69"/>
                <a:gd name="T23" fmla="*/ 20 h 43"/>
                <a:gd name="T24" fmla="*/ 15 w 69"/>
                <a:gd name="T25" fmla="*/ 35 h 43"/>
                <a:gd name="T26" fmla="*/ 16 w 69"/>
                <a:gd name="T27" fmla="*/ 22 h 43"/>
                <a:gd name="T28" fmla="*/ 18 w 69"/>
                <a:gd name="T29" fmla="*/ 35 h 43"/>
                <a:gd name="T30" fmla="*/ 19 w 69"/>
                <a:gd name="T31" fmla="*/ 43 h 43"/>
                <a:gd name="T32" fmla="*/ 21 w 69"/>
                <a:gd name="T33" fmla="*/ 15 h 43"/>
                <a:gd name="T34" fmla="*/ 22 w 69"/>
                <a:gd name="T35" fmla="*/ 7 h 43"/>
                <a:gd name="T36" fmla="*/ 23 w 69"/>
                <a:gd name="T37" fmla="*/ 24 h 43"/>
                <a:gd name="T38" fmla="*/ 24 w 69"/>
                <a:gd name="T39" fmla="*/ 26 h 43"/>
                <a:gd name="T40" fmla="*/ 25 w 69"/>
                <a:gd name="T41" fmla="*/ 26 h 43"/>
                <a:gd name="T42" fmla="*/ 27 w 69"/>
                <a:gd name="T43" fmla="*/ 13 h 43"/>
                <a:gd name="T44" fmla="*/ 28 w 69"/>
                <a:gd name="T45" fmla="*/ 30 h 43"/>
                <a:gd name="T46" fmla="*/ 30 w 69"/>
                <a:gd name="T47" fmla="*/ 32 h 43"/>
                <a:gd name="T48" fmla="*/ 31 w 69"/>
                <a:gd name="T49" fmla="*/ 28 h 43"/>
                <a:gd name="T50" fmla="*/ 32 w 69"/>
                <a:gd name="T51" fmla="*/ 17 h 43"/>
                <a:gd name="T52" fmla="*/ 33 w 69"/>
                <a:gd name="T53" fmla="*/ 17 h 43"/>
                <a:gd name="T54" fmla="*/ 34 w 69"/>
                <a:gd name="T55" fmla="*/ 22 h 43"/>
                <a:gd name="T56" fmla="*/ 36 w 69"/>
                <a:gd name="T57" fmla="*/ 22 h 43"/>
                <a:gd name="T58" fmla="*/ 37 w 69"/>
                <a:gd name="T59" fmla="*/ 22 h 43"/>
                <a:gd name="T60" fmla="*/ 38 w 69"/>
                <a:gd name="T61" fmla="*/ 11 h 43"/>
                <a:gd name="T62" fmla="*/ 39 w 69"/>
                <a:gd name="T63" fmla="*/ 35 h 43"/>
                <a:gd name="T64" fmla="*/ 41 w 69"/>
                <a:gd name="T65" fmla="*/ 22 h 43"/>
                <a:gd name="T66" fmla="*/ 42 w 69"/>
                <a:gd name="T67" fmla="*/ 24 h 43"/>
                <a:gd name="T68" fmla="*/ 43 w 69"/>
                <a:gd name="T69" fmla="*/ 32 h 43"/>
                <a:gd name="T70" fmla="*/ 45 w 69"/>
                <a:gd name="T71" fmla="*/ 24 h 43"/>
                <a:gd name="T72" fmla="*/ 46 w 69"/>
                <a:gd name="T73" fmla="*/ 22 h 43"/>
                <a:gd name="T74" fmla="*/ 47 w 69"/>
                <a:gd name="T75" fmla="*/ 18 h 43"/>
                <a:gd name="T76" fmla="*/ 48 w 69"/>
                <a:gd name="T77" fmla="*/ 5 h 43"/>
                <a:gd name="T78" fmla="*/ 50 w 69"/>
                <a:gd name="T79" fmla="*/ 28 h 43"/>
                <a:gd name="T80" fmla="*/ 51 w 69"/>
                <a:gd name="T81" fmla="*/ 17 h 43"/>
                <a:gd name="T82" fmla="*/ 52 w 69"/>
                <a:gd name="T83" fmla="*/ 18 h 43"/>
                <a:gd name="T84" fmla="*/ 53 w 69"/>
                <a:gd name="T85" fmla="*/ 26 h 43"/>
                <a:gd name="T86" fmla="*/ 55 w 69"/>
                <a:gd name="T87" fmla="*/ 15 h 43"/>
                <a:gd name="T88" fmla="*/ 56 w 69"/>
                <a:gd name="T89" fmla="*/ 26 h 43"/>
                <a:gd name="T90" fmla="*/ 57 w 69"/>
                <a:gd name="T91" fmla="*/ 35 h 43"/>
                <a:gd name="T92" fmla="*/ 58 w 69"/>
                <a:gd name="T93" fmla="*/ 28 h 43"/>
                <a:gd name="T94" fmla="*/ 60 w 69"/>
                <a:gd name="T95" fmla="*/ 34 h 43"/>
                <a:gd name="T96" fmla="*/ 61 w 69"/>
                <a:gd name="T97" fmla="*/ 22 h 43"/>
                <a:gd name="T98" fmla="*/ 62 w 69"/>
                <a:gd name="T99" fmla="*/ 35 h 43"/>
                <a:gd name="T100" fmla="*/ 64 w 69"/>
                <a:gd name="T101" fmla="*/ 35 h 43"/>
                <a:gd name="T102" fmla="*/ 65 w 69"/>
                <a:gd name="T103" fmla="*/ 24 h 43"/>
                <a:gd name="T104" fmla="*/ 67 w 69"/>
                <a:gd name="T105" fmla="*/ 20 h 43"/>
                <a:gd name="T106" fmla="*/ 68 w 69"/>
                <a:gd name="T107" fmla="*/ 17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9" h="43">
                  <a:moveTo>
                    <a:pt x="0" y="22"/>
                  </a:moveTo>
                  <a:lnTo>
                    <a:pt x="0" y="24"/>
                  </a:lnTo>
                  <a:lnTo>
                    <a:pt x="1" y="24"/>
                  </a:lnTo>
                  <a:lnTo>
                    <a:pt x="1" y="22"/>
                  </a:lnTo>
                  <a:lnTo>
                    <a:pt x="2" y="41"/>
                  </a:lnTo>
                  <a:lnTo>
                    <a:pt x="2" y="30"/>
                  </a:lnTo>
                  <a:lnTo>
                    <a:pt x="3" y="30"/>
                  </a:lnTo>
                  <a:lnTo>
                    <a:pt x="3" y="37"/>
                  </a:lnTo>
                  <a:lnTo>
                    <a:pt x="3" y="26"/>
                  </a:lnTo>
                  <a:lnTo>
                    <a:pt x="4" y="32"/>
                  </a:lnTo>
                  <a:lnTo>
                    <a:pt x="4" y="13"/>
                  </a:lnTo>
                  <a:lnTo>
                    <a:pt x="5" y="22"/>
                  </a:lnTo>
                  <a:lnTo>
                    <a:pt x="5" y="28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6" y="37"/>
                  </a:lnTo>
                  <a:lnTo>
                    <a:pt x="7" y="11"/>
                  </a:lnTo>
                  <a:lnTo>
                    <a:pt x="7" y="24"/>
                  </a:lnTo>
                  <a:lnTo>
                    <a:pt x="8" y="18"/>
                  </a:lnTo>
                  <a:lnTo>
                    <a:pt x="8" y="35"/>
                  </a:lnTo>
                  <a:lnTo>
                    <a:pt x="9" y="41"/>
                  </a:lnTo>
                  <a:lnTo>
                    <a:pt x="9" y="26"/>
                  </a:lnTo>
                  <a:lnTo>
                    <a:pt x="9" y="35"/>
                  </a:ln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11" y="32"/>
                  </a:lnTo>
                  <a:lnTo>
                    <a:pt x="11" y="9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3" y="28"/>
                  </a:lnTo>
                  <a:lnTo>
                    <a:pt x="13" y="15"/>
                  </a:lnTo>
                  <a:lnTo>
                    <a:pt x="14" y="20"/>
                  </a:lnTo>
                  <a:lnTo>
                    <a:pt x="14" y="24"/>
                  </a:lnTo>
                  <a:lnTo>
                    <a:pt x="14" y="20"/>
                  </a:lnTo>
                  <a:lnTo>
                    <a:pt x="15" y="34"/>
                  </a:lnTo>
                  <a:lnTo>
                    <a:pt x="15" y="18"/>
                  </a:lnTo>
                  <a:lnTo>
                    <a:pt x="15" y="35"/>
                  </a:lnTo>
                  <a:lnTo>
                    <a:pt x="16" y="26"/>
                  </a:lnTo>
                  <a:lnTo>
                    <a:pt x="16" y="37"/>
                  </a:lnTo>
                  <a:lnTo>
                    <a:pt x="16" y="22"/>
                  </a:lnTo>
                  <a:lnTo>
                    <a:pt x="17" y="35"/>
                  </a:lnTo>
                  <a:lnTo>
                    <a:pt x="17" y="20"/>
                  </a:lnTo>
                  <a:lnTo>
                    <a:pt x="18" y="35"/>
                  </a:lnTo>
                  <a:lnTo>
                    <a:pt x="18" y="28"/>
                  </a:lnTo>
                  <a:lnTo>
                    <a:pt x="19" y="20"/>
                  </a:lnTo>
                  <a:lnTo>
                    <a:pt x="19" y="43"/>
                  </a:lnTo>
                  <a:lnTo>
                    <a:pt x="20" y="20"/>
                  </a:lnTo>
                  <a:lnTo>
                    <a:pt x="20" y="35"/>
                  </a:lnTo>
                  <a:lnTo>
                    <a:pt x="21" y="15"/>
                  </a:lnTo>
                  <a:lnTo>
                    <a:pt x="21" y="34"/>
                  </a:lnTo>
                  <a:lnTo>
                    <a:pt x="22" y="39"/>
                  </a:lnTo>
                  <a:lnTo>
                    <a:pt x="22" y="7"/>
                  </a:lnTo>
                  <a:lnTo>
                    <a:pt x="22" y="30"/>
                  </a:lnTo>
                  <a:lnTo>
                    <a:pt x="23" y="26"/>
                  </a:lnTo>
                  <a:lnTo>
                    <a:pt x="23" y="24"/>
                  </a:lnTo>
                  <a:lnTo>
                    <a:pt x="23" y="34"/>
                  </a:lnTo>
                  <a:lnTo>
                    <a:pt x="24" y="18"/>
                  </a:lnTo>
                  <a:lnTo>
                    <a:pt x="24" y="26"/>
                  </a:lnTo>
                  <a:lnTo>
                    <a:pt x="25" y="26"/>
                  </a:lnTo>
                  <a:lnTo>
                    <a:pt x="25" y="17"/>
                  </a:lnTo>
                  <a:lnTo>
                    <a:pt x="25" y="26"/>
                  </a:lnTo>
                  <a:lnTo>
                    <a:pt x="26" y="34"/>
                  </a:lnTo>
                  <a:lnTo>
                    <a:pt x="26" y="18"/>
                  </a:lnTo>
                  <a:lnTo>
                    <a:pt x="27" y="13"/>
                  </a:lnTo>
                  <a:lnTo>
                    <a:pt x="27" y="32"/>
                  </a:lnTo>
                  <a:lnTo>
                    <a:pt x="28" y="17"/>
                  </a:lnTo>
                  <a:lnTo>
                    <a:pt x="28" y="30"/>
                  </a:lnTo>
                  <a:lnTo>
                    <a:pt x="29" y="30"/>
                  </a:lnTo>
                  <a:lnTo>
                    <a:pt x="29" y="11"/>
                  </a:lnTo>
                  <a:lnTo>
                    <a:pt x="30" y="32"/>
                  </a:lnTo>
                  <a:lnTo>
                    <a:pt x="30" y="18"/>
                  </a:lnTo>
                  <a:lnTo>
                    <a:pt x="30" y="41"/>
                  </a:lnTo>
                  <a:lnTo>
                    <a:pt x="31" y="28"/>
                  </a:lnTo>
                  <a:lnTo>
                    <a:pt x="31" y="0"/>
                  </a:lnTo>
                  <a:lnTo>
                    <a:pt x="32" y="28"/>
                  </a:lnTo>
                  <a:lnTo>
                    <a:pt x="32" y="17"/>
                  </a:lnTo>
                  <a:lnTo>
                    <a:pt x="32" y="20"/>
                  </a:lnTo>
                  <a:lnTo>
                    <a:pt x="33" y="28"/>
                  </a:lnTo>
                  <a:lnTo>
                    <a:pt x="33" y="17"/>
                  </a:lnTo>
                  <a:lnTo>
                    <a:pt x="34" y="28"/>
                  </a:lnTo>
                  <a:lnTo>
                    <a:pt x="34" y="32"/>
                  </a:lnTo>
                  <a:lnTo>
                    <a:pt x="34" y="22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6" y="22"/>
                  </a:lnTo>
                  <a:lnTo>
                    <a:pt x="36" y="35"/>
                  </a:lnTo>
                  <a:lnTo>
                    <a:pt x="37" y="30"/>
                  </a:lnTo>
                  <a:lnTo>
                    <a:pt x="37" y="22"/>
                  </a:lnTo>
                  <a:lnTo>
                    <a:pt x="38" y="17"/>
                  </a:lnTo>
                  <a:lnTo>
                    <a:pt x="38" y="32"/>
                  </a:lnTo>
                  <a:lnTo>
                    <a:pt x="38" y="11"/>
                  </a:lnTo>
                  <a:lnTo>
                    <a:pt x="39" y="17"/>
                  </a:lnTo>
                  <a:lnTo>
                    <a:pt x="39" y="9"/>
                  </a:lnTo>
                  <a:lnTo>
                    <a:pt x="39" y="35"/>
                  </a:lnTo>
                  <a:lnTo>
                    <a:pt x="40" y="15"/>
                  </a:lnTo>
                  <a:lnTo>
                    <a:pt x="40" y="24"/>
                  </a:lnTo>
                  <a:lnTo>
                    <a:pt x="41" y="22"/>
                  </a:lnTo>
                  <a:lnTo>
                    <a:pt x="41" y="24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2" y="17"/>
                  </a:lnTo>
                  <a:lnTo>
                    <a:pt x="43" y="18"/>
                  </a:lnTo>
                  <a:lnTo>
                    <a:pt x="43" y="32"/>
                  </a:lnTo>
                  <a:lnTo>
                    <a:pt x="44" y="13"/>
                  </a:lnTo>
                  <a:lnTo>
                    <a:pt x="44" y="22"/>
                  </a:lnTo>
                  <a:lnTo>
                    <a:pt x="45" y="24"/>
                  </a:lnTo>
                  <a:lnTo>
                    <a:pt x="45" y="22"/>
                  </a:lnTo>
                  <a:lnTo>
                    <a:pt x="46" y="15"/>
                  </a:lnTo>
                  <a:lnTo>
                    <a:pt x="46" y="22"/>
                  </a:lnTo>
                  <a:lnTo>
                    <a:pt x="47" y="17"/>
                  </a:lnTo>
                  <a:lnTo>
                    <a:pt x="47" y="15"/>
                  </a:lnTo>
                  <a:lnTo>
                    <a:pt x="47" y="18"/>
                  </a:lnTo>
                  <a:lnTo>
                    <a:pt x="48" y="7"/>
                  </a:lnTo>
                  <a:lnTo>
                    <a:pt x="48" y="20"/>
                  </a:lnTo>
                  <a:lnTo>
                    <a:pt x="48" y="5"/>
                  </a:lnTo>
                  <a:lnTo>
                    <a:pt x="49" y="30"/>
                  </a:lnTo>
                  <a:lnTo>
                    <a:pt x="49" y="17"/>
                  </a:lnTo>
                  <a:lnTo>
                    <a:pt x="50" y="28"/>
                  </a:lnTo>
                  <a:lnTo>
                    <a:pt x="50" y="20"/>
                  </a:lnTo>
                  <a:lnTo>
                    <a:pt x="51" y="18"/>
                  </a:lnTo>
                  <a:lnTo>
                    <a:pt x="51" y="17"/>
                  </a:lnTo>
                  <a:lnTo>
                    <a:pt x="51" y="20"/>
                  </a:lnTo>
                  <a:lnTo>
                    <a:pt x="52" y="7"/>
                  </a:lnTo>
                  <a:lnTo>
                    <a:pt x="52" y="18"/>
                  </a:lnTo>
                  <a:lnTo>
                    <a:pt x="53" y="32"/>
                  </a:lnTo>
                  <a:lnTo>
                    <a:pt x="53" y="20"/>
                  </a:lnTo>
                  <a:lnTo>
                    <a:pt x="53" y="26"/>
                  </a:lnTo>
                  <a:lnTo>
                    <a:pt x="54" y="18"/>
                  </a:lnTo>
                  <a:lnTo>
                    <a:pt x="54" y="26"/>
                  </a:lnTo>
                  <a:lnTo>
                    <a:pt x="55" y="15"/>
                  </a:lnTo>
                  <a:lnTo>
                    <a:pt x="55" y="18"/>
                  </a:lnTo>
                  <a:lnTo>
                    <a:pt x="55" y="15"/>
                  </a:lnTo>
                  <a:lnTo>
                    <a:pt x="56" y="26"/>
                  </a:lnTo>
                  <a:lnTo>
                    <a:pt x="56" y="18"/>
                  </a:lnTo>
                  <a:lnTo>
                    <a:pt x="57" y="18"/>
                  </a:lnTo>
                  <a:lnTo>
                    <a:pt x="57" y="35"/>
                  </a:lnTo>
                  <a:lnTo>
                    <a:pt x="57" y="32"/>
                  </a:lnTo>
                  <a:lnTo>
                    <a:pt x="58" y="5"/>
                  </a:lnTo>
                  <a:lnTo>
                    <a:pt x="58" y="28"/>
                  </a:lnTo>
                  <a:lnTo>
                    <a:pt x="59" y="24"/>
                  </a:lnTo>
                  <a:lnTo>
                    <a:pt x="59" y="18"/>
                  </a:lnTo>
                  <a:lnTo>
                    <a:pt x="60" y="34"/>
                  </a:lnTo>
                  <a:lnTo>
                    <a:pt x="60" y="28"/>
                  </a:lnTo>
                  <a:lnTo>
                    <a:pt x="61" y="17"/>
                  </a:lnTo>
                  <a:lnTo>
                    <a:pt x="61" y="22"/>
                  </a:lnTo>
                  <a:lnTo>
                    <a:pt x="61" y="9"/>
                  </a:lnTo>
                  <a:lnTo>
                    <a:pt x="62" y="32"/>
                  </a:lnTo>
                  <a:lnTo>
                    <a:pt x="62" y="35"/>
                  </a:lnTo>
                  <a:lnTo>
                    <a:pt x="63" y="18"/>
                  </a:lnTo>
                  <a:lnTo>
                    <a:pt x="63" y="30"/>
                  </a:lnTo>
                  <a:lnTo>
                    <a:pt x="64" y="35"/>
                  </a:lnTo>
                  <a:lnTo>
                    <a:pt x="64" y="22"/>
                  </a:lnTo>
                  <a:lnTo>
                    <a:pt x="64" y="24"/>
                  </a:lnTo>
                  <a:lnTo>
                    <a:pt x="65" y="24"/>
                  </a:lnTo>
                  <a:lnTo>
                    <a:pt x="66" y="20"/>
                  </a:lnTo>
                  <a:lnTo>
                    <a:pt x="66" y="34"/>
                  </a:lnTo>
                  <a:lnTo>
                    <a:pt x="67" y="20"/>
                  </a:lnTo>
                  <a:lnTo>
                    <a:pt x="67" y="15"/>
                  </a:lnTo>
                  <a:lnTo>
                    <a:pt x="68" y="34"/>
                  </a:lnTo>
                  <a:lnTo>
                    <a:pt x="68" y="17"/>
                  </a:lnTo>
                  <a:lnTo>
                    <a:pt x="69" y="1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51">
              <a:extLst>
                <a:ext uri="{FF2B5EF4-FFF2-40B4-BE49-F238E27FC236}">
                  <a16:creationId xmlns:a16="http://schemas.microsoft.com/office/drawing/2014/main" xmlns="" id="{2687F5F3-F361-4FF1-9A77-D3EE644266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" y="1766"/>
              <a:ext cx="52" cy="60"/>
            </a:xfrm>
            <a:custGeom>
              <a:avLst/>
              <a:gdLst>
                <a:gd name="T0" fmla="*/ 1 w 80"/>
                <a:gd name="T1" fmla="*/ 64 h 92"/>
                <a:gd name="T2" fmla="*/ 2 w 80"/>
                <a:gd name="T3" fmla="*/ 83 h 92"/>
                <a:gd name="T4" fmla="*/ 3 w 80"/>
                <a:gd name="T5" fmla="*/ 77 h 92"/>
                <a:gd name="T6" fmla="*/ 4 w 80"/>
                <a:gd name="T7" fmla="*/ 71 h 92"/>
                <a:gd name="T8" fmla="*/ 6 w 80"/>
                <a:gd name="T9" fmla="*/ 68 h 92"/>
                <a:gd name="T10" fmla="*/ 7 w 80"/>
                <a:gd name="T11" fmla="*/ 68 h 92"/>
                <a:gd name="T12" fmla="*/ 8 w 80"/>
                <a:gd name="T13" fmla="*/ 81 h 92"/>
                <a:gd name="T14" fmla="*/ 9 w 80"/>
                <a:gd name="T15" fmla="*/ 73 h 92"/>
                <a:gd name="T16" fmla="*/ 11 w 80"/>
                <a:gd name="T17" fmla="*/ 79 h 92"/>
                <a:gd name="T18" fmla="*/ 12 w 80"/>
                <a:gd name="T19" fmla="*/ 73 h 92"/>
                <a:gd name="T20" fmla="*/ 14 w 80"/>
                <a:gd name="T21" fmla="*/ 71 h 92"/>
                <a:gd name="T22" fmla="*/ 15 w 80"/>
                <a:gd name="T23" fmla="*/ 92 h 92"/>
                <a:gd name="T24" fmla="*/ 17 w 80"/>
                <a:gd name="T25" fmla="*/ 60 h 92"/>
                <a:gd name="T26" fmla="*/ 18 w 80"/>
                <a:gd name="T27" fmla="*/ 83 h 92"/>
                <a:gd name="T28" fmla="*/ 19 w 80"/>
                <a:gd name="T29" fmla="*/ 86 h 92"/>
                <a:gd name="T30" fmla="*/ 20 w 80"/>
                <a:gd name="T31" fmla="*/ 71 h 92"/>
                <a:gd name="T32" fmla="*/ 22 w 80"/>
                <a:gd name="T33" fmla="*/ 69 h 92"/>
                <a:gd name="T34" fmla="*/ 23 w 80"/>
                <a:gd name="T35" fmla="*/ 73 h 92"/>
                <a:gd name="T36" fmla="*/ 24 w 80"/>
                <a:gd name="T37" fmla="*/ 75 h 92"/>
                <a:gd name="T38" fmla="*/ 26 w 80"/>
                <a:gd name="T39" fmla="*/ 60 h 92"/>
                <a:gd name="T40" fmla="*/ 27 w 80"/>
                <a:gd name="T41" fmla="*/ 73 h 92"/>
                <a:gd name="T42" fmla="*/ 28 w 80"/>
                <a:gd name="T43" fmla="*/ 81 h 92"/>
                <a:gd name="T44" fmla="*/ 30 w 80"/>
                <a:gd name="T45" fmla="*/ 69 h 92"/>
                <a:gd name="T46" fmla="*/ 31 w 80"/>
                <a:gd name="T47" fmla="*/ 56 h 92"/>
                <a:gd name="T48" fmla="*/ 32 w 80"/>
                <a:gd name="T49" fmla="*/ 66 h 92"/>
                <a:gd name="T50" fmla="*/ 34 w 80"/>
                <a:gd name="T51" fmla="*/ 75 h 92"/>
                <a:gd name="T52" fmla="*/ 35 w 80"/>
                <a:gd name="T53" fmla="*/ 64 h 92"/>
                <a:gd name="T54" fmla="*/ 36 w 80"/>
                <a:gd name="T55" fmla="*/ 69 h 92"/>
                <a:gd name="T56" fmla="*/ 38 w 80"/>
                <a:gd name="T57" fmla="*/ 68 h 92"/>
                <a:gd name="T58" fmla="*/ 39 w 80"/>
                <a:gd name="T59" fmla="*/ 66 h 92"/>
                <a:gd name="T60" fmla="*/ 41 w 80"/>
                <a:gd name="T61" fmla="*/ 66 h 92"/>
                <a:gd name="T62" fmla="*/ 42 w 80"/>
                <a:gd name="T63" fmla="*/ 66 h 92"/>
                <a:gd name="T64" fmla="*/ 43 w 80"/>
                <a:gd name="T65" fmla="*/ 66 h 92"/>
                <a:gd name="T66" fmla="*/ 44 w 80"/>
                <a:gd name="T67" fmla="*/ 35 h 92"/>
                <a:gd name="T68" fmla="*/ 46 w 80"/>
                <a:gd name="T69" fmla="*/ 64 h 92"/>
                <a:gd name="T70" fmla="*/ 47 w 80"/>
                <a:gd name="T71" fmla="*/ 66 h 92"/>
                <a:gd name="T72" fmla="*/ 49 w 80"/>
                <a:gd name="T73" fmla="*/ 58 h 92"/>
                <a:gd name="T74" fmla="*/ 50 w 80"/>
                <a:gd name="T75" fmla="*/ 45 h 92"/>
                <a:gd name="T76" fmla="*/ 51 w 80"/>
                <a:gd name="T77" fmla="*/ 60 h 92"/>
                <a:gd name="T78" fmla="*/ 52 w 80"/>
                <a:gd name="T79" fmla="*/ 62 h 92"/>
                <a:gd name="T80" fmla="*/ 54 w 80"/>
                <a:gd name="T81" fmla="*/ 58 h 92"/>
                <a:gd name="T82" fmla="*/ 55 w 80"/>
                <a:gd name="T83" fmla="*/ 73 h 92"/>
                <a:gd name="T84" fmla="*/ 56 w 80"/>
                <a:gd name="T85" fmla="*/ 60 h 92"/>
                <a:gd name="T86" fmla="*/ 58 w 80"/>
                <a:gd name="T87" fmla="*/ 66 h 92"/>
                <a:gd name="T88" fmla="*/ 59 w 80"/>
                <a:gd name="T89" fmla="*/ 62 h 92"/>
                <a:gd name="T90" fmla="*/ 61 w 80"/>
                <a:gd name="T91" fmla="*/ 68 h 92"/>
                <a:gd name="T92" fmla="*/ 62 w 80"/>
                <a:gd name="T93" fmla="*/ 60 h 92"/>
                <a:gd name="T94" fmla="*/ 63 w 80"/>
                <a:gd name="T95" fmla="*/ 35 h 92"/>
                <a:gd name="T96" fmla="*/ 64 w 80"/>
                <a:gd name="T97" fmla="*/ 20 h 92"/>
                <a:gd name="T98" fmla="*/ 66 w 80"/>
                <a:gd name="T99" fmla="*/ 11 h 92"/>
                <a:gd name="T100" fmla="*/ 67 w 80"/>
                <a:gd name="T101" fmla="*/ 54 h 92"/>
                <a:gd name="T102" fmla="*/ 68 w 80"/>
                <a:gd name="T103" fmla="*/ 3 h 92"/>
                <a:gd name="T104" fmla="*/ 70 w 80"/>
                <a:gd name="T105" fmla="*/ 30 h 92"/>
                <a:gd name="T106" fmla="*/ 71 w 80"/>
                <a:gd name="T107" fmla="*/ 24 h 92"/>
                <a:gd name="T108" fmla="*/ 73 w 80"/>
                <a:gd name="T109" fmla="*/ 0 h 92"/>
                <a:gd name="T110" fmla="*/ 74 w 80"/>
                <a:gd name="T111" fmla="*/ 47 h 92"/>
                <a:gd name="T112" fmla="*/ 76 w 80"/>
                <a:gd name="T113" fmla="*/ 28 h 92"/>
                <a:gd name="T114" fmla="*/ 77 w 80"/>
                <a:gd name="T115" fmla="*/ 15 h 92"/>
                <a:gd name="T116" fmla="*/ 78 w 80"/>
                <a:gd name="T117" fmla="*/ 47 h 92"/>
                <a:gd name="T118" fmla="*/ 80 w 80"/>
                <a:gd name="T119" fmla="*/ 4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0" h="92">
                  <a:moveTo>
                    <a:pt x="0" y="69"/>
                  </a:moveTo>
                  <a:lnTo>
                    <a:pt x="0" y="85"/>
                  </a:lnTo>
                  <a:lnTo>
                    <a:pt x="1" y="64"/>
                  </a:lnTo>
                  <a:lnTo>
                    <a:pt x="1" y="73"/>
                  </a:lnTo>
                  <a:lnTo>
                    <a:pt x="2" y="66"/>
                  </a:lnTo>
                  <a:lnTo>
                    <a:pt x="2" y="83"/>
                  </a:lnTo>
                  <a:lnTo>
                    <a:pt x="2" y="73"/>
                  </a:lnTo>
                  <a:lnTo>
                    <a:pt x="3" y="92"/>
                  </a:lnTo>
                  <a:lnTo>
                    <a:pt x="3" y="77"/>
                  </a:lnTo>
                  <a:lnTo>
                    <a:pt x="3" y="88"/>
                  </a:lnTo>
                  <a:lnTo>
                    <a:pt x="4" y="79"/>
                  </a:lnTo>
                  <a:lnTo>
                    <a:pt x="4" y="71"/>
                  </a:lnTo>
                  <a:lnTo>
                    <a:pt x="5" y="64"/>
                  </a:lnTo>
                  <a:lnTo>
                    <a:pt x="5" y="75"/>
                  </a:lnTo>
                  <a:lnTo>
                    <a:pt x="6" y="68"/>
                  </a:lnTo>
                  <a:lnTo>
                    <a:pt x="6" y="83"/>
                  </a:lnTo>
                  <a:lnTo>
                    <a:pt x="7" y="79"/>
                  </a:lnTo>
                  <a:lnTo>
                    <a:pt x="7" y="68"/>
                  </a:lnTo>
                  <a:lnTo>
                    <a:pt x="7" y="69"/>
                  </a:lnTo>
                  <a:lnTo>
                    <a:pt x="8" y="69"/>
                  </a:lnTo>
                  <a:lnTo>
                    <a:pt x="8" y="81"/>
                  </a:lnTo>
                  <a:lnTo>
                    <a:pt x="9" y="85"/>
                  </a:lnTo>
                  <a:lnTo>
                    <a:pt x="9" y="60"/>
                  </a:lnTo>
                  <a:lnTo>
                    <a:pt x="9" y="73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1" y="79"/>
                  </a:lnTo>
                  <a:lnTo>
                    <a:pt x="12" y="69"/>
                  </a:lnTo>
                  <a:lnTo>
                    <a:pt x="12" y="56"/>
                  </a:lnTo>
                  <a:lnTo>
                    <a:pt x="12" y="73"/>
                  </a:lnTo>
                  <a:lnTo>
                    <a:pt x="13" y="92"/>
                  </a:lnTo>
                  <a:lnTo>
                    <a:pt x="13" y="79"/>
                  </a:lnTo>
                  <a:lnTo>
                    <a:pt x="14" y="71"/>
                  </a:lnTo>
                  <a:lnTo>
                    <a:pt x="14" y="90"/>
                  </a:lnTo>
                  <a:lnTo>
                    <a:pt x="15" y="75"/>
                  </a:lnTo>
                  <a:lnTo>
                    <a:pt x="15" y="92"/>
                  </a:lnTo>
                  <a:lnTo>
                    <a:pt x="16" y="73"/>
                  </a:lnTo>
                  <a:lnTo>
                    <a:pt x="16" y="62"/>
                  </a:lnTo>
                  <a:lnTo>
                    <a:pt x="17" y="60"/>
                  </a:lnTo>
                  <a:lnTo>
                    <a:pt x="17" y="86"/>
                  </a:lnTo>
                  <a:lnTo>
                    <a:pt x="18" y="75"/>
                  </a:lnTo>
                  <a:lnTo>
                    <a:pt x="18" y="83"/>
                  </a:lnTo>
                  <a:lnTo>
                    <a:pt x="18" y="71"/>
                  </a:lnTo>
                  <a:lnTo>
                    <a:pt x="19" y="88"/>
                  </a:lnTo>
                  <a:lnTo>
                    <a:pt x="19" y="86"/>
                  </a:lnTo>
                  <a:lnTo>
                    <a:pt x="20" y="66"/>
                  </a:lnTo>
                  <a:lnTo>
                    <a:pt x="20" y="85"/>
                  </a:lnTo>
                  <a:lnTo>
                    <a:pt x="20" y="71"/>
                  </a:lnTo>
                  <a:lnTo>
                    <a:pt x="21" y="77"/>
                  </a:lnTo>
                  <a:lnTo>
                    <a:pt x="22" y="75"/>
                  </a:lnTo>
                  <a:lnTo>
                    <a:pt x="22" y="69"/>
                  </a:lnTo>
                  <a:lnTo>
                    <a:pt x="22" y="73"/>
                  </a:lnTo>
                  <a:lnTo>
                    <a:pt x="23" y="68"/>
                  </a:lnTo>
                  <a:lnTo>
                    <a:pt x="23" y="73"/>
                  </a:lnTo>
                  <a:lnTo>
                    <a:pt x="24" y="77"/>
                  </a:lnTo>
                  <a:lnTo>
                    <a:pt x="24" y="58"/>
                  </a:lnTo>
                  <a:lnTo>
                    <a:pt x="24" y="75"/>
                  </a:lnTo>
                  <a:lnTo>
                    <a:pt x="25" y="71"/>
                  </a:lnTo>
                  <a:lnTo>
                    <a:pt x="25" y="86"/>
                  </a:lnTo>
                  <a:lnTo>
                    <a:pt x="26" y="60"/>
                  </a:lnTo>
                  <a:lnTo>
                    <a:pt x="26" y="77"/>
                  </a:lnTo>
                  <a:lnTo>
                    <a:pt x="26" y="75"/>
                  </a:lnTo>
                  <a:lnTo>
                    <a:pt x="27" y="73"/>
                  </a:lnTo>
                  <a:lnTo>
                    <a:pt x="28" y="85"/>
                  </a:lnTo>
                  <a:lnTo>
                    <a:pt x="28" y="68"/>
                  </a:lnTo>
                  <a:lnTo>
                    <a:pt x="28" y="81"/>
                  </a:lnTo>
                  <a:lnTo>
                    <a:pt x="29" y="90"/>
                  </a:lnTo>
                  <a:lnTo>
                    <a:pt x="29" y="83"/>
                  </a:lnTo>
                  <a:lnTo>
                    <a:pt x="30" y="69"/>
                  </a:lnTo>
                  <a:lnTo>
                    <a:pt x="30" y="66"/>
                  </a:lnTo>
                  <a:lnTo>
                    <a:pt x="30" y="73"/>
                  </a:lnTo>
                  <a:lnTo>
                    <a:pt x="31" y="56"/>
                  </a:lnTo>
                  <a:lnTo>
                    <a:pt x="31" y="83"/>
                  </a:lnTo>
                  <a:lnTo>
                    <a:pt x="32" y="77"/>
                  </a:lnTo>
                  <a:lnTo>
                    <a:pt x="32" y="66"/>
                  </a:lnTo>
                  <a:lnTo>
                    <a:pt x="33" y="64"/>
                  </a:lnTo>
                  <a:lnTo>
                    <a:pt x="33" y="66"/>
                  </a:lnTo>
                  <a:lnTo>
                    <a:pt x="34" y="75"/>
                  </a:lnTo>
                  <a:lnTo>
                    <a:pt x="34" y="81"/>
                  </a:lnTo>
                  <a:lnTo>
                    <a:pt x="34" y="68"/>
                  </a:lnTo>
                  <a:lnTo>
                    <a:pt x="35" y="64"/>
                  </a:lnTo>
                  <a:lnTo>
                    <a:pt x="35" y="71"/>
                  </a:lnTo>
                  <a:lnTo>
                    <a:pt x="36" y="81"/>
                  </a:lnTo>
                  <a:lnTo>
                    <a:pt x="36" y="69"/>
                  </a:lnTo>
                  <a:lnTo>
                    <a:pt x="37" y="77"/>
                  </a:lnTo>
                  <a:lnTo>
                    <a:pt x="37" y="62"/>
                  </a:lnTo>
                  <a:lnTo>
                    <a:pt x="38" y="68"/>
                  </a:lnTo>
                  <a:lnTo>
                    <a:pt x="38" y="81"/>
                  </a:lnTo>
                  <a:lnTo>
                    <a:pt x="39" y="81"/>
                  </a:lnTo>
                  <a:lnTo>
                    <a:pt x="39" y="66"/>
                  </a:lnTo>
                  <a:lnTo>
                    <a:pt x="40" y="69"/>
                  </a:lnTo>
                  <a:lnTo>
                    <a:pt x="40" y="62"/>
                  </a:lnTo>
                  <a:lnTo>
                    <a:pt x="41" y="66"/>
                  </a:lnTo>
                  <a:lnTo>
                    <a:pt x="41" y="71"/>
                  </a:lnTo>
                  <a:lnTo>
                    <a:pt x="41" y="69"/>
                  </a:lnTo>
                  <a:lnTo>
                    <a:pt x="42" y="66"/>
                  </a:lnTo>
                  <a:lnTo>
                    <a:pt x="42" y="75"/>
                  </a:lnTo>
                  <a:lnTo>
                    <a:pt x="43" y="73"/>
                  </a:lnTo>
                  <a:lnTo>
                    <a:pt x="43" y="66"/>
                  </a:lnTo>
                  <a:lnTo>
                    <a:pt x="44" y="54"/>
                  </a:lnTo>
                  <a:lnTo>
                    <a:pt x="44" y="66"/>
                  </a:lnTo>
                  <a:lnTo>
                    <a:pt x="44" y="35"/>
                  </a:lnTo>
                  <a:lnTo>
                    <a:pt x="45" y="49"/>
                  </a:lnTo>
                  <a:lnTo>
                    <a:pt x="45" y="51"/>
                  </a:lnTo>
                  <a:lnTo>
                    <a:pt x="46" y="64"/>
                  </a:lnTo>
                  <a:lnTo>
                    <a:pt x="47" y="62"/>
                  </a:lnTo>
                  <a:lnTo>
                    <a:pt x="47" y="60"/>
                  </a:lnTo>
                  <a:lnTo>
                    <a:pt x="47" y="66"/>
                  </a:lnTo>
                  <a:lnTo>
                    <a:pt x="48" y="68"/>
                  </a:lnTo>
                  <a:lnTo>
                    <a:pt x="48" y="60"/>
                  </a:lnTo>
                  <a:lnTo>
                    <a:pt x="49" y="58"/>
                  </a:lnTo>
                  <a:lnTo>
                    <a:pt x="49" y="56"/>
                  </a:lnTo>
                  <a:lnTo>
                    <a:pt x="49" y="64"/>
                  </a:lnTo>
                  <a:lnTo>
                    <a:pt x="50" y="45"/>
                  </a:lnTo>
                  <a:lnTo>
                    <a:pt x="50" y="52"/>
                  </a:lnTo>
                  <a:lnTo>
                    <a:pt x="51" y="54"/>
                  </a:lnTo>
                  <a:lnTo>
                    <a:pt x="51" y="60"/>
                  </a:lnTo>
                  <a:lnTo>
                    <a:pt x="52" y="60"/>
                  </a:lnTo>
                  <a:lnTo>
                    <a:pt x="52" y="68"/>
                  </a:lnTo>
                  <a:lnTo>
                    <a:pt x="52" y="62"/>
                  </a:lnTo>
                  <a:lnTo>
                    <a:pt x="53" y="51"/>
                  </a:lnTo>
                  <a:lnTo>
                    <a:pt x="53" y="54"/>
                  </a:lnTo>
                  <a:lnTo>
                    <a:pt x="54" y="58"/>
                  </a:lnTo>
                  <a:lnTo>
                    <a:pt x="54" y="68"/>
                  </a:lnTo>
                  <a:lnTo>
                    <a:pt x="55" y="43"/>
                  </a:lnTo>
                  <a:lnTo>
                    <a:pt x="55" y="73"/>
                  </a:lnTo>
                  <a:lnTo>
                    <a:pt x="55" y="69"/>
                  </a:lnTo>
                  <a:lnTo>
                    <a:pt x="56" y="64"/>
                  </a:lnTo>
                  <a:lnTo>
                    <a:pt x="56" y="60"/>
                  </a:lnTo>
                  <a:lnTo>
                    <a:pt x="57" y="56"/>
                  </a:lnTo>
                  <a:lnTo>
                    <a:pt x="57" y="66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54"/>
                  </a:lnTo>
                  <a:lnTo>
                    <a:pt x="59" y="62"/>
                  </a:lnTo>
                  <a:lnTo>
                    <a:pt x="60" y="39"/>
                  </a:lnTo>
                  <a:lnTo>
                    <a:pt x="60" y="62"/>
                  </a:lnTo>
                  <a:lnTo>
                    <a:pt x="61" y="68"/>
                  </a:lnTo>
                  <a:lnTo>
                    <a:pt x="61" y="41"/>
                  </a:lnTo>
                  <a:lnTo>
                    <a:pt x="61" y="49"/>
                  </a:lnTo>
                  <a:lnTo>
                    <a:pt x="62" y="60"/>
                  </a:lnTo>
                  <a:lnTo>
                    <a:pt x="62" y="62"/>
                  </a:lnTo>
                  <a:lnTo>
                    <a:pt x="63" y="52"/>
                  </a:lnTo>
                  <a:lnTo>
                    <a:pt x="63" y="35"/>
                  </a:lnTo>
                  <a:lnTo>
                    <a:pt x="64" y="52"/>
                  </a:lnTo>
                  <a:lnTo>
                    <a:pt x="64" y="7"/>
                  </a:lnTo>
                  <a:lnTo>
                    <a:pt x="64" y="20"/>
                  </a:lnTo>
                  <a:lnTo>
                    <a:pt x="65" y="41"/>
                  </a:lnTo>
                  <a:lnTo>
                    <a:pt x="65" y="20"/>
                  </a:lnTo>
                  <a:lnTo>
                    <a:pt x="66" y="11"/>
                  </a:lnTo>
                  <a:lnTo>
                    <a:pt x="66" y="47"/>
                  </a:lnTo>
                  <a:lnTo>
                    <a:pt x="67" y="30"/>
                  </a:lnTo>
                  <a:lnTo>
                    <a:pt x="67" y="54"/>
                  </a:lnTo>
                  <a:lnTo>
                    <a:pt x="67" y="37"/>
                  </a:lnTo>
                  <a:lnTo>
                    <a:pt x="68" y="39"/>
                  </a:lnTo>
                  <a:lnTo>
                    <a:pt x="68" y="3"/>
                  </a:lnTo>
                  <a:lnTo>
                    <a:pt x="69" y="26"/>
                  </a:lnTo>
                  <a:lnTo>
                    <a:pt x="69" y="30"/>
                  </a:lnTo>
                  <a:lnTo>
                    <a:pt x="70" y="30"/>
                  </a:lnTo>
                  <a:lnTo>
                    <a:pt x="70" y="18"/>
                  </a:lnTo>
                  <a:lnTo>
                    <a:pt x="71" y="20"/>
                  </a:lnTo>
                  <a:lnTo>
                    <a:pt x="71" y="24"/>
                  </a:lnTo>
                  <a:lnTo>
                    <a:pt x="72" y="22"/>
                  </a:lnTo>
                  <a:lnTo>
                    <a:pt x="72" y="7"/>
                  </a:lnTo>
                  <a:lnTo>
                    <a:pt x="73" y="0"/>
                  </a:lnTo>
                  <a:lnTo>
                    <a:pt x="73" y="11"/>
                  </a:lnTo>
                  <a:lnTo>
                    <a:pt x="74" y="26"/>
                  </a:lnTo>
                  <a:lnTo>
                    <a:pt x="74" y="47"/>
                  </a:lnTo>
                  <a:lnTo>
                    <a:pt x="75" y="24"/>
                  </a:lnTo>
                  <a:lnTo>
                    <a:pt x="75" y="34"/>
                  </a:lnTo>
                  <a:lnTo>
                    <a:pt x="76" y="28"/>
                  </a:lnTo>
                  <a:lnTo>
                    <a:pt x="76" y="5"/>
                  </a:lnTo>
                  <a:lnTo>
                    <a:pt x="77" y="34"/>
                  </a:lnTo>
                  <a:lnTo>
                    <a:pt x="77" y="15"/>
                  </a:lnTo>
                  <a:lnTo>
                    <a:pt x="77" y="20"/>
                  </a:lnTo>
                  <a:lnTo>
                    <a:pt x="78" y="69"/>
                  </a:lnTo>
                  <a:lnTo>
                    <a:pt x="78" y="47"/>
                  </a:lnTo>
                  <a:lnTo>
                    <a:pt x="79" y="2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0" y="5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52">
              <a:extLst>
                <a:ext uri="{FF2B5EF4-FFF2-40B4-BE49-F238E27FC236}">
                  <a16:creationId xmlns:a16="http://schemas.microsoft.com/office/drawing/2014/main" xmlns="" id="{C80DAD76-D181-44AB-B951-64103A499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1684"/>
              <a:ext cx="61" cy="142"/>
            </a:xfrm>
            <a:custGeom>
              <a:avLst/>
              <a:gdLst>
                <a:gd name="T0" fmla="*/ 1 w 93"/>
                <a:gd name="T1" fmla="*/ 202 h 219"/>
                <a:gd name="T2" fmla="*/ 3 w 93"/>
                <a:gd name="T3" fmla="*/ 189 h 219"/>
                <a:gd name="T4" fmla="*/ 4 w 93"/>
                <a:gd name="T5" fmla="*/ 187 h 219"/>
                <a:gd name="T6" fmla="*/ 5 w 93"/>
                <a:gd name="T7" fmla="*/ 170 h 219"/>
                <a:gd name="T8" fmla="*/ 7 w 93"/>
                <a:gd name="T9" fmla="*/ 178 h 219"/>
                <a:gd name="T10" fmla="*/ 8 w 93"/>
                <a:gd name="T11" fmla="*/ 151 h 219"/>
                <a:gd name="T12" fmla="*/ 10 w 93"/>
                <a:gd name="T13" fmla="*/ 153 h 219"/>
                <a:gd name="T14" fmla="*/ 11 w 93"/>
                <a:gd name="T15" fmla="*/ 144 h 219"/>
                <a:gd name="T16" fmla="*/ 13 w 93"/>
                <a:gd name="T17" fmla="*/ 145 h 219"/>
                <a:gd name="T18" fmla="*/ 14 w 93"/>
                <a:gd name="T19" fmla="*/ 170 h 219"/>
                <a:gd name="T20" fmla="*/ 16 w 93"/>
                <a:gd name="T21" fmla="*/ 187 h 219"/>
                <a:gd name="T22" fmla="*/ 17 w 93"/>
                <a:gd name="T23" fmla="*/ 178 h 219"/>
                <a:gd name="T24" fmla="*/ 19 w 93"/>
                <a:gd name="T25" fmla="*/ 202 h 219"/>
                <a:gd name="T26" fmla="*/ 20 w 93"/>
                <a:gd name="T27" fmla="*/ 200 h 219"/>
                <a:gd name="T28" fmla="*/ 22 w 93"/>
                <a:gd name="T29" fmla="*/ 204 h 219"/>
                <a:gd name="T30" fmla="*/ 24 w 93"/>
                <a:gd name="T31" fmla="*/ 178 h 219"/>
                <a:gd name="T32" fmla="*/ 25 w 93"/>
                <a:gd name="T33" fmla="*/ 183 h 219"/>
                <a:gd name="T34" fmla="*/ 27 w 93"/>
                <a:gd name="T35" fmla="*/ 145 h 219"/>
                <a:gd name="T36" fmla="*/ 28 w 93"/>
                <a:gd name="T37" fmla="*/ 96 h 219"/>
                <a:gd name="T38" fmla="*/ 30 w 93"/>
                <a:gd name="T39" fmla="*/ 68 h 219"/>
                <a:gd name="T40" fmla="*/ 31 w 93"/>
                <a:gd name="T41" fmla="*/ 62 h 219"/>
                <a:gd name="T42" fmla="*/ 33 w 93"/>
                <a:gd name="T43" fmla="*/ 144 h 219"/>
                <a:gd name="T44" fmla="*/ 34 w 93"/>
                <a:gd name="T45" fmla="*/ 174 h 219"/>
                <a:gd name="T46" fmla="*/ 36 w 93"/>
                <a:gd name="T47" fmla="*/ 178 h 219"/>
                <a:gd name="T48" fmla="*/ 37 w 93"/>
                <a:gd name="T49" fmla="*/ 202 h 219"/>
                <a:gd name="T50" fmla="*/ 39 w 93"/>
                <a:gd name="T51" fmla="*/ 185 h 219"/>
                <a:gd name="T52" fmla="*/ 40 w 93"/>
                <a:gd name="T53" fmla="*/ 202 h 219"/>
                <a:gd name="T54" fmla="*/ 42 w 93"/>
                <a:gd name="T55" fmla="*/ 181 h 219"/>
                <a:gd name="T56" fmla="*/ 43 w 93"/>
                <a:gd name="T57" fmla="*/ 196 h 219"/>
                <a:gd name="T58" fmla="*/ 45 w 93"/>
                <a:gd name="T59" fmla="*/ 191 h 219"/>
                <a:gd name="T60" fmla="*/ 46 w 93"/>
                <a:gd name="T61" fmla="*/ 172 h 219"/>
                <a:gd name="T62" fmla="*/ 48 w 93"/>
                <a:gd name="T63" fmla="*/ 162 h 219"/>
                <a:gd name="T64" fmla="*/ 49 w 93"/>
                <a:gd name="T65" fmla="*/ 68 h 219"/>
                <a:gd name="T66" fmla="*/ 51 w 93"/>
                <a:gd name="T67" fmla="*/ 6 h 219"/>
                <a:gd name="T68" fmla="*/ 52 w 93"/>
                <a:gd name="T69" fmla="*/ 89 h 219"/>
                <a:gd name="T70" fmla="*/ 54 w 93"/>
                <a:gd name="T71" fmla="*/ 183 h 219"/>
                <a:gd name="T72" fmla="*/ 55 w 93"/>
                <a:gd name="T73" fmla="*/ 198 h 219"/>
                <a:gd name="T74" fmla="*/ 57 w 93"/>
                <a:gd name="T75" fmla="*/ 215 h 219"/>
                <a:gd name="T76" fmla="*/ 58 w 93"/>
                <a:gd name="T77" fmla="*/ 204 h 219"/>
                <a:gd name="T78" fmla="*/ 60 w 93"/>
                <a:gd name="T79" fmla="*/ 208 h 219"/>
                <a:gd name="T80" fmla="*/ 61 w 93"/>
                <a:gd name="T81" fmla="*/ 183 h 219"/>
                <a:gd name="T82" fmla="*/ 62 w 93"/>
                <a:gd name="T83" fmla="*/ 196 h 219"/>
                <a:gd name="T84" fmla="*/ 64 w 93"/>
                <a:gd name="T85" fmla="*/ 189 h 219"/>
                <a:gd name="T86" fmla="*/ 65 w 93"/>
                <a:gd name="T87" fmla="*/ 210 h 219"/>
                <a:gd name="T88" fmla="*/ 67 w 93"/>
                <a:gd name="T89" fmla="*/ 206 h 219"/>
                <a:gd name="T90" fmla="*/ 68 w 93"/>
                <a:gd name="T91" fmla="*/ 187 h 219"/>
                <a:gd name="T92" fmla="*/ 70 w 93"/>
                <a:gd name="T93" fmla="*/ 212 h 219"/>
                <a:gd name="T94" fmla="*/ 71 w 93"/>
                <a:gd name="T95" fmla="*/ 219 h 219"/>
                <a:gd name="T96" fmla="*/ 73 w 93"/>
                <a:gd name="T97" fmla="*/ 189 h 219"/>
                <a:gd name="T98" fmla="*/ 75 w 93"/>
                <a:gd name="T99" fmla="*/ 208 h 219"/>
                <a:gd name="T100" fmla="*/ 76 w 93"/>
                <a:gd name="T101" fmla="*/ 193 h 219"/>
                <a:gd name="T102" fmla="*/ 78 w 93"/>
                <a:gd name="T103" fmla="*/ 198 h 219"/>
                <a:gd name="T104" fmla="*/ 79 w 93"/>
                <a:gd name="T105" fmla="*/ 195 h 219"/>
                <a:gd name="T106" fmla="*/ 81 w 93"/>
                <a:gd name="T107" fmla="*/ 198 h 219"/>
                <a:gd name="T108" fmla="*/ 82 w 93"/>
                <a:gd name="T109" fmla="*/ 198 h 219"/>
                <a:gd name="T110" fmla="*/ 84 w 93"/>
                <a:gd name="T111" fmla="*/ 191 h 219"/>
                <a:gd name="T112" fmla="*/ 85 w 93"/>
                <a:gd name="T113" fmla="*/ 196 h 219"/>
                <a:gd name="T114" fmla="*/ 87 w 93"/>
                <a:gd name="T115" fmla="*/ 206 h 219"/>
                <a:gd name="T116" fmla="*/ 88 w 93"/>
                <a:gd name="T117" fmla="*/ 191 h 219"/>
                <a:gd name="T118" fmla="*/ 90 w 93"/>
                <a:gd name="T119" fmla="*/ 210 h 219"/>
                <a:gd name="T120" fmla="*/ 91 w 93"/>
                <a:gd name="T121" fmla="*/ 206 h 219"/>
                <a:gd name="T122" fmla="*/ 93 w 93"/>
                <a:gd name="T123" fmla="*/ 20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3" h="219">
                  <a:moveTo>
                    <a:pt x="0" y="185"/>
                  </a:moveTo>
                  <a:lnTo>
                    <a:pt x="1" y="164"/>
                  </a:lnTo>
                  <a:lnTo>
                    <a:pt x="1" y="202"/>
                  </a:lnTo>
                  <a:lnTo>
                    <a:pt x="2" y="181"/>
                  </a:lnTo>
                  <a:lnTo>
                    <a:pt x="2" y="174"/>
                  </a:lnTo>
                  <a:lnTo>
                    <a:pt x="3" y="189"/>
                  </a:lnTo>
                  <a:lnTo>
                    <a:pt x="3" y="172"/>
                  </a:lnTo>
                  <a:lnTo>
                    <a:pt x="4" y="176"/>
                  </a:lnTo>
                  <a:lnTo>
                    <a:pt x="4" y="187"/>
                  </a:lnTo>
                  <a:lnTo>
                    <a:pt x="5" y="176"/>
                  </a:lnTo>
                  <a:lnTo>
                    <a:pt x="5" y="162"/>
                  </a:lnTo>
                  <a:lnTo>
                    <a:pt x="5" y="170"/>
                  </a:lnTo>
                  <a:lnTo>
                    <a:pt x="6" y="172"/>
                  </a:lnTo>
                  <a:lnTo>
                    <a:pt x="6" y="157"/>
                  </a:lnTo>
                  <a:lnTo>
                    <a:pt x="7" y="178"/>
                  </a:lnTo>
                  <a:lnTo>
                    <a:pt x="7" y="155"/>
                  </a:lnTo>
                  <a:lnTo>
                    <a:pt x="8" y="140"/>
                  </a:lnTo>
                  <a:lnTo>
                    <a:pt x="8" y="151"/>
                  </a:lnTo>
                  <a:lnTo>
                    <a:pt x="9" y="149"/>
                  </a:lnTo>
                  <a:lnTo>
                    <a:pt x="9" y="145"/>
                  </a:lnTo>
                  <a:lnTo>
                    <a:pt x="10" y="153"/>
                  </a:lnTo>
                  <a:lnTo>
                    <a:pt x="10" y="147"/>
                  </a:lnTo>
                  <a:lnTo>
                    <a:pt x="11" y="140"/>
                  </a:lnTo>
                  <a:lnTo>
                    <a:pt x="11" y="144"/>
                  </a:lnTo>
                  <a:lnTo>
                    <a:pt x="12" y="138"/>
                  </a:lnTo>
                  <a:lnTo>
                    <a:pt x="12" y="155"/>
                  </a:lnTo>
                  <a:lnTo>
                    <a:pt x="13" y="145"/>
                  </a:lnTo>
                  <a:lnTo>
                    <a:pt x="13" y="162"/>
                  </a:lnTo>
                  <a:lnTo>
                    <a:pt x="14" y="166"/>
                  </a:lnTo>
                  <a:lnTo>
                    <a:pt x="14" y="170"/>
                  </a:lnTo>
                  <a:lnTo>
                    <a:pt x="15" y="189"/>
                  </a:lnTo>
                  <a:lnTo>
                    <a:pt x="15" y="181"/>
                  </a:lnTo>
                  <a:lnTo>
                    <a:pt x="16" y="187"/>
                  </a:lnTo>
                  <a:lnTo>
                    <a:pt x="16" y="196"/>
                  </a:lnTo>
                  <a:lnTo>
                    <a:pt x="17" y="187"/>
                  </a:lnTo>
                  <a:lnTo>
                    <a:pt x="17" y="178"/>
                  </a:lnTo>
                  <a:lnTo>
                    <a:pt x="18" y="193"/>
                  </a:lnTo>
                  <a:lnTo>
                    <a:pt x="18" y="178"/>
                  </a:lnTo>
                  <a:lnTo>
                    <a:pt x="19" y="202"/>
                  </a:lnTo>
                  <a:lnTo>
                    <a:pt x="19" y="191"/>
                  </a:lnTo>
                  <a:lnTo>
                    <a:pt x="20" y="193"/>
                  </a:lnTo>
                  <a:lnTo>
                    <a:pt x="20" y="200"/>
                  </a:lnTo>
                  <a:lnTo>
                    <a:pt x="21" y="185"/>
                  </a:lnTo>
                  <a:lnTo>
                    <a:pt x="21" y="191"/>
                  </a:lnTo>
                  <a:lnTo>
                    <a:pt x="22" y="204"/>
                  </a:lnTo>
                  <a:lnTo>
                    <a:pt x="22" y="193"/>
                  </a:lnTo>
                  <a:lnTo>
                    <a:pt x="23" y="191"/>
                  </a:lnTo>
                  <a:lnTo>
                    <a:pt x="24" y="178"/>
                  </a:lnTo>
                  <a:lnTo>
                    <a:pt x="24" y="212"/>
                  </a:lnTo>
                  <a:lnTo>
                    <a:pt x="25" y="196"/>
                  </a:lnTo>
                  <a:lnTo>
                    <a:pt x="25" y="183"/>
                  </a:lnTo>
                  <a:lnTo>
                    <a:pt x="26" y="162"/>
                  </a:lnTo>
                  <a:lnTo>
                    <a:pt x="26" y="155"/>
                  </a:lnTo>
                  <a:lnTo>
                    <a:pt x="27" y="145"/>
                  </a:lnTo>
                  <a:lnTo>
                    <a:pt x="27" y="119"/>
                  </a:lnTo>
                  <a:lnTo>
                    <a:pt x="28" y="132"/>
                  </a:lnTo>
                  <a:lnTo>
                    <a:pt x="28" y="96"/>
                  </a:lnTo>
                  <a:lnTo>
                    <a:pt x="29" y="70"/>
                  </a:lnTo>
                  <a:lnTo>
                    <a:pt x="29" y="62"/>
                  </a:lnTo>
                  <a:lnTo>
                    <a:pt x="30" y="68"/>
                  </a:lnTo>
                  <a:lnTo>
                    <a:pt x="30" y="57"/>
                  </a:lnTo>
                  <a:lnTo>
                    <a:pt x="31" y="36"/>
                  </a:lnTo>
                  <a:lnTo>
                    <a:pt x="31" y="62"/>
                  </a:lnTo>
                  <a:lnTo>
                    <a:pt x="32" y="98"/>
                  </a:lnTo>
                  <a:lnTo>
                    <a:pt x="32" y="78"/>
                  </a:lnTo>
                  <a:lnTo>
                    <a:pt x="33" y="144"/>
                  </a:lnTo>
                  <a:lnTo>
                    <a:pt x="33" y="121"/>
                  </a:lnTo>
                  <a:lnTo>
                    <a:pt x="34" y="144"/>
                  </a:lnTo>
                  <a:lnTo>
                    <a:pt x="34" y="174"/>
                  </a:lnTo>
                  <a:lnTo>
                    <a:pt x="35" y="189"/>
                  </a:lnTo>
                  <a:lnTo>
                    <a:pt x="35" y="179"/>
                  </a:lnTo>
                  <a:lnTo>
                    <a:pt x="36" y="178"/>
                  </a:lnTo>
                  <a:lnTo>
                    <a:pt x="36" y="198"/>
                  </a:lnTo>
                  <a:lnTo>
                    <a:pt x="37" y="210"/>
                  </a:lnTo>
                  <a:lnTo>
                    <a:pt x="37" y="202"/>
                  </a:lnTo>
                  <a:lnTo>
                    <a:pt x="38" y="210"/>
                  </a:lnTo>
                  <a:lnTo>
                    <a:pt x="38" y="196"/>
                  </a:lnTo>
                  <a:lnTo>
                    <a:pt x="39" y="185"/>
                  </a:lnTo>
                  <a:lnTo>
                    <a:pt x="39" y="204"/>
                  </a:lnTo>
                  <a:lnTo>
                    <a:pt x="39" y="202"/>
                  </a:lnTo>
                  <a:lnTo>
                    <a:pt x="40" y="202"/>
                  </a:lnTo>
                  <a:lnTo>
                    <a:pt x="41" y="195"/>
                  </a:lnTo>
                  <a:lnTo>
                    <a:pt x="41" y="206"/>
                  </a:lnTo>
                  <a:lnTo>
                    <a:pt x="42" y="181"/>
                  </a:lnTo>
                  <a:lnTo>
                    <a:pt x="42" y="208"/>
                  </a:lnTo>
                  <a:lnTo>
                    <a:pt x="43" y="200"/>
                  </a:lnTo>
                  <a:lnTo>
                    <a:pt x="43" y="196"/>
                  </a:lnTo>
                  <a:lnTo>
                    <a:pt x="44" y="164"/>
                  </a:lnTo>
                  <a:lnTo>
                    <a:pt x="44" y="206"/>
                  </a:lnTo>
                  <a:lnTo>
                    <a:pt x="45" y="191"/>
                  </a:lnTo>
                  <a:lnTo>
                    <a:pt x="45" y="193"/>
                  </a:lnTo>
                  <a:lnTo>
                    <a:pt x="46" y="183"/>
                  </a:lnTo>
                  <a:lnTo>
                    <a:pt x="46" y="172"/>
                  </a:lnTo>
                  <a:lnTo>
                    <a:pt x="47" y="181"/>
                  </a:lnTo>
                  <a:lnTo>
                    <a:pt x="47" y="162"/>
                  </a:lnTo>
                  <a:lnTo>
                    <a:pt x="48" y="162"/>
                  </a:lnTo>
                  <a:lnTo>
                    <a:pt x="48" y="110"/>
                  </a:lnTo>
                  <a:lnTo>
                    <a:pt x="49" y="108"/>
                  </a:lnTo>
                  <a:lnTo>
                    <a:pt x="49" y="68"/>
                  </a:lnTo>
                  <a:lnTo>
                    <a:pt x="50" y="64"/>
                  </a:lnTo>
                  <a:lnTo>
                    <a:pt x="50" y="25"/>
                  </a:lnTo>
                  <a:lnTo>
                    <a:pt x="51" y="6"/>
                  </a:lnTo>
                  <a:lnTo>
                    <a:pt x="51" y="0"/>
                  </a:lnTo>
                  <a:lnTo>
                    <a:pt x="52" y="72"/>
                  </a:lnTo>
                  <a:lnTo>
                    <a:pt x="52" y="89"/>
                  </a:lnTo>
                  <a:lnTo>
                    <a:pt x="53" y="115"/>
                  </a:lnTo>
                  <a:lnTo>
                    <a:pt x="53" y="153"/>
                  </a:lnTo>
                  <a:lnTo>
                    <a:pt x="54" y="183"/>
                  </a:lnTo>
                  <a:lnTo>
                    <a:pt x="54" y="172"/>
                  </a:lnTo>
                  <a:lnTo>
                    <a:pt x="55" y="189"/>
                  </a:lnTo>
                  <a:lnTo>
                    <a:pt x="55" y="198"/>
                  </a:lnTo>
                  <a:lnTo>
                    <a:pt x="56" y="202"/>
                  </a:lnTo>
                  <a:lnTo>
                    <a:pt x="56" y="187"/>
                  </a:lnTo>
                  <a:lnTo>
                    <a:pt x="57" y="215"/>
                  </a:lnTo>
                  <a:lnTo>
                    <a:pt x="57" y="202"/>
                  </a:lnTo>
                  <a:lnTo>
                    <a:pt x="58" y="195"/>
                  </a:lnTo>
                  <a:lnTo>
                    <a:pt x="58" y="204"/>
                  </a:lnTo>
                  <a:lnTo>
                    <a:pt x="59" y="202"/>
                  </a:lnTo>
                  <a:lnTo>
                    <a:pt x="59" y="200"/>
                  </a:lnTo>
                  <a:lnTo>
                    <a:pt x="60" y="208"/>
                  </a:lnTo>
                  <a:lnTo>
                    <a:pt x="60" y="200"/>
                  </a:lnTo>
                  <a:lnTo>
                    <a:pt x="60" y="206"/>
                  </a:lnTo>
                  <a:lnTo>
                    <a:pt x="61" y="183"/>
                  </a:lnTo>
                  <a:lnTo>
                    <a:pt x="61" y="200"/>
                  </a:lnTo>
                  <a:lnTo>
                    <a:pt x="62" y="195"/>
                  </a:lnTo>
                  <a:lnTo>
                    <a:pt x="62" y="196"/>
                  </a:lnTo>
                  <a:lnTo>
                    <a:pt x="63" y="202"/>
                  </a:lnTo>
                  <a:lnTo>
                    <a:pt x="63" y="208"/>
                  </a:lnTo>
                  <a:lnTo>
                    <a:pt x="64" y="189"/>
                  </a:lnTo>
                  <a:lnTo>
                    <a:pt x="64" y="217"/>
                  </a:lnTo>
                  <a:lnTo>
                    <a:pt x="65" y="198"/>
                  </a:lnTo>
                  <a:lnTo>
                    <a:pt x="65" y="210"/>
                  </a:lnTo>
                  <a:lnTo>
                    <a:pt x="66" y="196"/>
                  </a:lnTo>
                  <a:lnTo>
                    <a:pt x="66" y="198"/>
                  </a:lnTo>
                  <a:lnTo>
                    <a:pt x="67" y="206"/>
                  </a:lnTo>
                  <a:lnTo>
                    <a:pt x="67" y="202"/>
                  </a:lnTo>
                  <a:lnTo>
                    <a:pt x="68" y="195"/>
                  </a:lnTo>
                  <a:lnTo>
                    <a:pt x="68" y="187"/>
                  </a:lnTo>
                  <a:lnTo>
                    <a:pt x="69" y="193"/>
                  </a:lnTo>
                  <a:lnTo>
                    <a:pt x="69" y="204"/>
                  </a:lnTo>
                  <a:lnTo>
                    <a:pt x="70" y="212"/>
                  </a:lnTo>
                  <a:lnTo>
                    <a:pt x="70" y="210"/>
                  </a:lnTo>
                  <a:lnTo>
                    <a:pt x="71" y="189"/>
                  </a:lnTo>
                  <a:lnTo>
                    <a:pt x="71" y="219"/>
                  </a:lnTo>
                  <a:lnTo>
                    <a:pt x="72" y="193"/>
                  </a:lnTo>
                  <a:lnTo>
                    <a:pt x="72" y="187"/>
                  </a:lnTo>
                  <a:lnTo>
                    <a:pt x="73" y="189"/>
                  </a:lnTo>
                  <a:lnTo>
                    <a:pt x="73" y="196"/>
                  </a:lnTo>
                  <a:lnTo>
                    <a:pt x="74" y="185"/>
                  </a:lnTo>
                  <a:lnTo>
                    <a:pt x="75" y="208"/>
                  </a:lnTo>
                  <a:lnTo>
                    <a:pt x="75" y="189"/>
                  </a:lnTo>
                  <a:lnTo>
                    <a:pt x="76" y="202"/>
                  </a:lnTo>
                  <a:lnTo>
                    <a:pt x="76" y="193"/>
                  </a:lnTo>
                  <a:lnTo>
                    <a:pt x="77" y="208"/>
                  </a:lnTo>
                  <a:lnTo>
                    <a:pt x="77" y="196"/>
                  </a:lnTo>
                  <a:lnTo>
                    <a:pt x="78" y="198"/>
                  </a:lnTo>
                  <a:lnTo>
                    <a:pt x="78" y="195"/>
                  </a:lnTo>
                  <a:lnTo>
                    <a:pt x="79" y="208"/>
                  </a:lnTo>
                  <a:lnTo>
                    <a:pt x="79" y="195"/>
                  </a:lnTo>
                  <a:lnTo>
                    <a:pt x="80" y="196"/>
                  </a:lnTo>
                  <a:lnTo>
                    <a:pt x="80" y="191"/>
                  </a:lnTo>
                  <a:lnTo>
                    <a:pt x="81" y="198"/>
                  </a:lnTo>
                  <a:lnTo>
                    <a:pt x="81" y="208"/>
                  </a:lnTo>
                  <a:lnTo>
                    <a:pt x="82" y="200"/>
                  </a:lnTo>
                  <a:lnTo>
                    <a:pt x="82" y="198"/>
                  </a:lnTo>
                  <a:lnTo>
                    <a:pt x="83" y="210"/>
                  </a:lnTo>
                  <a:lnTo>
                    <a:pt x="83" y="193"/>
                  </a:lnTo>
                  <a:lnTo>
                    <a:pt x="84" y="191"/>
                  </a:lnTo>
                  <a:lnTo>
                    <a:pt x="84" y="195"/>
                  </a:lnTo>
                  <a:lnTo>
                    <a:pt x="85" y="198"/>
                  </a:lnTo>
                  <a:lnTo>
                    <a:pt x="85" y="196"/>
                  </a:lnTo>
                  <a:lnTo>
                    <a:pt x="86" y="208"/>
                  </a:lnTo>
                  <a:lnTo>
                    <a:pt x="86" y="213"/>
                  </a:lnTo>
                  <a:lnTo>
                    <a:pt x="87" y="206"/>
                  </a:lnTo>
                  <a:lnTo>
                    <a:pt x="87" y="191"/>
                  </a:lnTo>
                  <a:lnTo>
                    <a:pt x="88" y="208"/>
                  </a:lnTo>
                  <a:lnTo>
                    <a:pt x="88" y="191"/>
                  </a:lnTo>
                  <a:lnTo>
                    <a:pt x="89" y="200"/>
                  </a:lnTo>
                  <a:lnTo>
                    <a:pt x="89" y="208"/>
                  </a:lnTo>
                  <a:lnTo>
                    <a:pt x="90" y="210"/>
                  </a:lnTo>
                  <a:lnTo>
                    <a:pt x="90" y="198"/>
                  </a:lnTo>
                  <a:lnTo>
                    <a:pt x="91" y="200"/>
                  </a:lnTo>
                  <a:lnTo>
                    <a:pt x="91" y="206"/>
                  </a:lnTo>
                  <a:lnTo>
                    <a:pt x="92" y="210"/>
                  </a:lnTo>
                  <a:lnTo>
                    <a:pt x="92" y="208"/>
                  </a:lnTo>
                  <a:lnTo>
                    <a:pt x="93" y="20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53">
              <a:extLst>
                <a:ext uri="{FF2B5EF4-FFF2-40B4-BE49-F238E27FC236}">
                  <a16:creationId xmlns:a16="http://schemas.microsoft.com/office/drawing/2014/main" xmlns="" id="{BC9B662A-0380-4185-85D6-0C7F8163A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" y="1789"/>
              <a:ext cx="67" cy="39"/>
            </a:xfrm>
            <a:custGeom>
              <a:avLst/>
              <a:gdLst>
                <a:gd name="T0" fmla="*/ 2 w 104"/>
                <a:gd name="T1" fmla="*/ 38 h 61"/>
                <a:gd name="T2" fmla="*/ 4 w 104"/>
                <a:gd name="T3" fmla="*/ 38 h 61"/>
                <a:gd name="T4" fmla="*/ 6 w 104"/>
                <a:gd name="T5" fmla="*/ 44 h 61"/>
                <a:gd name="T6" fmla="*/ 8 w 104"/>
                <a:gd name="T7" fmla="*/ 48 h 61"/>
                <a:gd name="T8" fmla="*/ 10 w 104"/>
                <a:gd name="T9" fmla="*/ 31 h 61"/>
                <a:gd name="T10" fmla="*/ 12 w 104"/>
                <a:gd name="T11" fmla="*/ 38 h 61"/>
                <a:gd name="T12" fmla="*/ 14 w 104"/>
                <a:gd name="T13" fmla="*/ 46 h 61"/>
                <a:gd name="T14" fmla="*/ 16 w 104"/>
                <a:gd name="T15" fmla="*/ 40 h 61"/>
                <a:gd name="T16" fmla="*/ 18 w 104"/>
                <a:gd name="T17" fmla="*/ 21 h 61"/>
                <a:gd name="T18" fmla="*/ 20 w 104"/>
                <a:gd name="T19" fmla="*/ 48 h 61"/>
                <a:gd name="T20" fmla="*/ 22 w 104"/>
                <a:gd name="T21" fmla="*/ 40 h 61"/>
                <a:gd name="T22" fmla="*/ 24 w 104"/>
                <a:gd name="T23" fmla="*/ 53 h 61"/>
                <a:gd name="T24" fmla="*/ 26 w 104"/>
                <a:gd name="T25" fmla="*/ 25 h 61"/>
                <a:gd name="T26" fmla="*/ 28 w 104"/>
                <a:gd name="T27" fmla="*/ 40 h 61"/>
                <a:gd name="T28" fmla="*/ 31 w 104"/>
                <a:gd name="T29" fmla="*/ 34 h 61"/>
                <a:gd name="T30" fmla="*/ 33 w 104"/>
                <a:gd name="T31" fmla="*/ 51 h 61"/>
                <a:gd name="T32" fmla="*/ 35 w 104"/>
                <a:gd name="T33" fmla="*/ 40 h 61"/>
                <a:gd name="T34" fmla="*/ 37 w 104"/>
                <a:gd name="T35" fmla="*/ 42 h 61"/>
                <a:gd name="T36" fmla="*/ 40 w 104"/>
                <a:gd name="T37" fmla="*/ 50 h 61"/>
                <a:gd name="T38" fmla="*/ 42 w 104"/>
                <a:gd name="T39" fmla="*/ 51 h 61"/>
                <a:gd name="T40" fmla="*/ 44 w 104"/>
                <a:gd name="T41" fmla="*/ 36 h 61"/>
                <a:gd name="T42" fmla="*/ 46 w 104"/>
                <a:gd name="T43" fmla="*/ 34 h 61"/>
                <a:gd name="T44" fmla="*/ 48 w 104"/>
                <a:gd name="T45" fmla="*/ 27 h 61"/>
                <a:gd name="T46" fmla="*/ 50 w 104"/>
                <a:gd name="T47" fmla="*/ 31 h 61"/>
                <a:gd name="T48" fmla="*/ 52 w 104"/>
                <a:gd name="T49" fmla="*/ 40 h 61"/>
                <a:gd name="T50" fmla="*/ 54 w 104"/>
                <a:gd name="T51" fmla="*/ 36 h 61"/>
                <a:gd name="T52" fmla="*/ 57 w 104"/>
                <a:gd name="T53" fmla="*/ 48 h 61"/>
                <a:gd name="T54" fmla="*/ 59 w 104"/>
                <a:gd name="T55" fmla="*/ 42 h 61"/>
                <a:gd name="T56" fmla="*/ 61 w 104"/>
                <a:gd name="T57" fmla="*/ 46 h 61"/>
                <a:gd name="T58" fmla="*/ 64 w 104"/>
                <a:gd name="T59" fmla="*/ 38 h 61"/>
                <a:gd name="T60" fmla="*/ 66 w 104"/>
                <a:gd name="T61" fmla="*/ 50 h 61"/>
                <a:gd name="T62" fmla="*/ 68 w 104"/>
                <a:gd name="T63" fmla="*/ 40 h 61"/>
                <a:gd name="T64" fmla="*/ 70 w 104"/>
                <a:gd name="T65" fmla="*/ 34 h 61"/>
                <a:gd name="T66" fmla="*/ 72 w 104"/>
                <a:gd name="T67" fmla="*/ 48 h 61"/>
                <a:gd name="T68" fmla="*/ 75 w 104"/>
                <a:gd name="T69" fmla="*/ 44 h 61"/>
                <a:gd name="T70" fmla="*/ 77 w 104"/>
                <a:gd name="T71" fmla="*/ 40 h 61"/>
                <a:gd name="T72" fmla="*/ 80 w 104"/>
                <a:gd name="T73" fmla="*/ 42 h 61"/>
                <a:gd name="T74" fmla="*/ 82 w 104"/>
                <a:gd name="T75" fmla="*/ 48 h 61"/>
                <a:gd name="T76" fmla="*/ 84 w 104"/>
                <a:gd name="T77" fmla="*/ 33 h 61"/>
                <a:gd name="T78" fmla="*/ 86 w 104"/>
                <a:gd name="T79" fmla="*/ 44 h 61"/>
                <a:gd name="T80" fmla="*/ 88 w 104"/>
                <a:gd name="T81" fmla="*/ 59 h 61"/>
                <a:gd name="T82" fmla="*/ 91 w 104"/>
                <a:gd name="T83" fmla="*/ 48 h 61"/>
                <a:gd name="T84" fmla="*/ 93 w 104"/>
                <a:gd name="T85" fmla="*/ 36 h 61"/>
                <a:gd name="T86" fmla="*/ 95 w 104"/>
                <a:gd name="T87" fmla="*/ 48 h 61"/>
                <a:gd name="T88" fmla="*/ 97 w 104"/>
                <a:gd name="T89" fmla="*/ 42 h 61"/>
                <a:gd name="T90" fmla="*/ 100 w 104"/>
                <a:gd name="T91" fmla="*/ 50 h 61"/>
                <a:gd name="T92" fmla="*/ 102 w 104"/>
                <a:gd name="T93" fmla="*/ 33 h 61"/>
                <a:gd name="T94" fmla="*/ 104 w 104"/>
                <a:gd name="T9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4" h="61">
                  <a:moveTo>
                    <a:pt x="0" y="42"/>
                  </a:moveTo>
                  <a:lnTo>
                    <a:pt x="1" y="36"/>
                  </a:lnTo>
                  <a:lnTo>
                    <a:pt x="1" y="34"/>
                  </a:lnTo>
                  <a:lnTo>
                    <a:pt x="2" y="38"/>
                  </a:lnTo>
                  <a:lnTo>
                    <a:pt x="2" y="44"/>
                  </a:lnTo>
                  <a:lnTo>
                    <a:pt x="3" y="34"/>
                  </a:lnTo>
                  <a:lnTo>
                    <a:pt x="3" y="46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5" y="40"/>
                  </a:lnTo>
                  <a:lnTo>
                    <a:pt x="5" y="44"/>
                  </a:lnTo>
                  <a:lnTo>
                    <a:pt x="6" y="44"/>
                  </a:lnTo>
                  <a:lnTo>
                    <a:pt x="6" y="38"/>
                  </a:lnTo>
                  <a:lnTo>
                    <a:pt x="7" y="61"/>
                  </a:lnTo>
                  <a:lnTo>
                    <a:pt x="7" y="33"/>
                  </a:lnTo>
                  <a:lnTo>
                    <a:pt x="8" y="48"/>
                  </a:lnTo>
                  <a:lnTo>
                    <a:pt x="8" y="36"/>
                  </a:lnTo>
                  <a:lnTo>
                    <a:pt x="9" y="42"/>
                  </a:lnTo>
                  <a:lnTo>
                    <a:pt x="9" y="44"/>
                  </a:lnTo>
                  <a:lnTo>
                    <a:pt x="10" y="31"/>
                  </a:lnTo>
                  <a:lnTo>
                    <a:pt x="10" y="50"/>
                  </a:lnTo>
                  <a:lnTo>
                    <a:pt x="11" y="38"/>
                  </a:lnTo>
                  <a:lnTo>
                    <a:pt x="11" y="40"/>
                  </a:lnTo>
                  <a:lnTo>
                    <a:pt x="12" y="38"/>
                  </a:lnTo>
                  <a:lnTo>
                    <a:pt x="12" y="44"/>
                  </a:lnTo>
                  <a:lnTo>
                    <a:pt x="13" y="51"/>
                  </a:lnTo>
                  <a:lnTo>
                    <a:pt x="13" y="46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44"/>
                  </a:lnTo>
                  <a:lnTo>
                    <a:pt x="15" y="38"/>
                  </a:lnTo>
                  <a:lnTo>
                    <a:pt x="16" y="40"/>
                  </a:lnTo>
                  <a:lnTo>
                    <a:pt x="17" y="44"/>
                  </a:lnTo>
                  <a:lnTo>
                    <a:pt x="17" y="48"/>
                  </a:lnTo>
                  <a:lnTo>
                    <a:pt x="18" y="46"/>
                  </a:lnTo>
                  <a:lnTo>
                    <a:pt x="18" y="21"/>
                  </a:lnTo>
                  <a:lnTo>
                    <a:pt x="19" y="48"/>
                  </a:lnTo>
                  <a:lnTo>
                    <a:pt x="19" y="40"/>
                  </a:lnTo>
                  <a:lnTo>
                    <a:pt x="20" y="55"/>
                  </a:lnTo>
                  <a:lnTo>
                    <a:pt x="20" y="48"/>
                  </a:lnTo>
                  <a:lnTo>
                    <a:pt x="21" y="53"/>
                  </a:lnTo>
                  <a:lnTo>
                    <a:pt x="21" y="25"/>
                  </a:lnTo>
                  <a:lnTo>
                    <a:pt x="22" y="51"/>
                  </a:lnTo>
                  <a:lnTo>
                    <a:pt x="22" y="40"/>
                  </a:lnTo>
                  <a:lnTo>
                    <a:pt x="23" y="44"/>
                  </a:lnTo>
                  <a:lnTo>
                    <a:pt x="23" y="48"/>
                  </a:lnTo>
                  <a:lnTo>
                    <a:pt x="24" y="40"/>
                  </a:lnTo>
                  <a:lnTo>
                    <a:pt x="24" y="53"/>
                  </a:lnTo>
                  <a:lnTo>
                    <a:pt x="25" y="53"/>
                  </a:lnTo>
                  <a:lnTo>
                    <a:pt x="25" y="48"/>
                  </a:lnTo>
                  <a:lnTo>
                    <a:pt x="26" y="40"/>
                  </a:lnTo>
                  <a:lnTo>
                    <a:pt x="26" y="25"/>
                  </a:lnTo>
                  <a:lnTo>
                    <a:pt x="27" y="51"/>
                  </a:lnTo>
                  <a:lnTo>
                    <a:pt x="27" y="29"/>
                  </a:lnTo>
                  <a:lnTo>
                    <a:pt x="28" y="46"/>
                  </a:lnTo>
                  <a:lnTo>
                    <a:pt x="28" y="40"/>
                  </a:lnTo>
                  <a:lnTo>
                    <a:pt x="29" y="53"/>
                  </a:lnTo>
                  <a:lnTo>
                    <a:pt x="30" y="42"/>
                  </a:lnTo>
                  <a:lnTo>
                    <a:pt x="30" y="55"/>
                  </a:lnTo>
                  <a:lnTo>
                    <a:pt x="31" y="34"/>
                  </a:lnTo>
                  <a:lnTo>
                    <a:pt x="31" y="50"/>
                  </a:lnTo>
                  <a:lnTo>
                    <a:pt x="32" y="31"/>
                  </a:lnTo>
                  <a:lnTo>
                    <a:pt x="32" y="42"/>
                  </a:lnTo>
                  <a:lnTo>
                    <a:pt x="33" y="51"/>
                  </a:lnTo>
                  <a:lnTo>
                    <a:pt x="33" y="34"/>
                  </a:lnTo>
                  <a:lnTo>
                    <a:pt x="34" y="42"/>
                  </a:lnTo>
                  <a:lnTo>
                    <a:pt x="34" y="51"/>
                  </a:lnTo>
                  <a:lnTo>
                    <a:pt x="35" y="40"/>
                  </a:lnTo>
                  <a:lnTo>
                    <a:pt x="35" y="31"/>
                  </a:lnTo>
                  <a:lnTo>
                    <a:pt x="36" y="40"/>
                  </a:lnTo>
                  <a:lnTo>
                    <a:pt x="37" y="27"/>
                  </a:lnTo>
                  <a:lnTo>
                    <a:pt x="37" y="42"/>
                  </a:lnTo>
                  <a:lnTo>
                    <a:pt x="38" y="44"/>
                  </a:lnTo>
                  <a:lnTo>
                    <a:pt x="38" y="50"/>
                  </a:lnTo>
                  <a:lnTo>
                    <a:pt x="39" y="31"/>
                  </a:lnTo>
                  <a:lnTo>
                    <a:pt x="40" y="50"/>
                  </a:lnTo>
                  <a:lnTo>
                    <a:pt x="40" y="40"/>
                  </a:lnTo>
                  <a:lnTo>
                    <a:pt x="41" y="42"/>
                  </a:lnTo>
                  <a:lnTo>
                    <a:pt x="41" y="31"/>
                  </a:lnTo>
                  <a:lnTo>
                    <a:pt x="42" y="51"/>
                  </a:lnTo>
                  <a:lnTo>
                    <a:pt x="42" y="40"/>
                  </a:lnTo>
                  <a:lnTo>
                    <a:pt x="43" y="42"/>
                  </a:lnTo>
                  <a:lnTo>
                    <a:pt x="43" y="31"/>
                  </a:lnTo>
                  <a:lnTo>
                    <a:pt x="44" y="36"/>
                  </a:lnTo>
                  <a:lnTo>
                    <a:pt x="44" y="29"/>
                  </a:lnTo>
                  <a:lnTo>
                    <a:pt x="45" y="40"/>
                  </a:lnTo>
                  <a:lnTo>
                    <a:pt x="45" y="50"/>
                  </a:lnTo>
                  <a:lnTo>
                    <a:pt x="46" y="34"/>
                  </a:lnTo>
                  <a:lnTo>
                    <a:pt x="46" y="36"/>
                  </a:lnTo>
                  <a:lnTo>
                    <a:pt x="47" y="53"/>
                  </a:lnTo>
                  <a:lnTo>
                    <a:pt x="47" y="46"/>
                  </a:lnTo>
                  <a:lnTo>
                    <a:pt x="48" y="27"/>
                  </a:lnTo>
                  <a:lnTo>
                    <a:pt x="49" y="51"/>
                  </a:lnTo>
                  <a:lnTo>
                    <a:pt x="49" y="44"/>
                  </a:lnTo>
                  <a:lnTo>
                    <a:pt x="50" y="50"/>
                  </a:lnTo>
                  <a:lnTo>
                    <a:pt x="50" y="31"/>
                  </a:lnTo>
                  <a:lnTo>
                    <a:pt x="51" y="27"/>
                  </a:lnTo>
                  <a:lnTo>
                    <a:pt x="51" y="50"/>
                  </a:lnTo>
                  <a:lnTo>
                    <a:pt x="52" y="33"/>
                  </a:lnTo>
                  <a:lnTo>
                    <a:pt x="52" y="40"/>
                  </a:lnTo>
                  <a:lnTo>
                    <a:pt x="53" y="10"/>
                  </a:lnTo>
                  <a:lnTo>
                    <a:pt x="53" y="38"/>
                  </a:lnTo>
                  <a:lnTo>
                    <a:pt x="54" y="44"/>
                  </a:lnTo>
                  <a:lnTo>
                    <a:pt x="54" y="36"/>
                  </a:lnTo>
                  <a:lnTo>
                    <a:pt x="55" y="50"/>
                  </a:lnTo>
                  <a:lnTo>
                    <a:pt x="56" y="46"/>
                  </a:lnTo>
                  <a:lnTo>
                    <a:pt x="56" y="34"/>
                  </a:lnTo>
                  <a:lnTo>
                    <a:pt x="57" y="48"/>
                  </a:lnTo>
                  <a:lnTo>
                    <a:pt x="57" y="38"/>
                  </a:lnTo>
                  <a:lnTo>
                    <a:pt x="58" y="42"/>
                  </a:lnTo>
                  <a:lnTo>
                    <a:pt x="59" y="53"/>
                  </a:lnTo>
                  <a:lnTo>
                    <a:pt x="59" y="42"/>
                  </a:lnTo>
                  <a:lnTo>
                    <a:pt x="60" y="46"/>
                  </a:lnTo>
                  <a:lnTo>
                    <a:pt x="60" y="38"/>
                  </a:lnTo>
                  <a:lnTo>
                    <a:pt x="61" y="38"/>
                  </a:lnTo>
                  <a:lnTo>
                    <a:pt x="61" y="46"/>
                  </a:lnTo>
                  <a:lnTo>
                    <a:pt x="62" y="44"/>
                  </a:lnTo>
                  <a:lnTo>
                    <a:pt x="63" y="44"/>
                  </a:lnTo>
                  <a:lnTo>
                    <a:pt x="63" y="33"/>
                  </a:lnTo>
                  <a:lnTo>
                    <a:pt x="64" y="38"/>
                  </a:lnTo>
                  <a:lnTo>
                    <a:pt x="64" y="40"/>
                  </a:lnTo>
                  <a:lnTo>
                    <a:pt x="65" y="31"/>
                  </a:lnTo>
                  <a:lnTo>
                    <a:pt x="65" y="38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7" y="36"/>
                  </a:lnTo>
                  <a:lnTo>
                    <a:pt x="67" y="23"/>
                  </a:lnTo>
                  <a:lnTo>
                    <a:pt x="68" y="40"/>
                  </a:lnTo>
                  <a:lnTo>
                    <a:pt x="69" y="36"/>
                  </a:lnTo>
                  <a:lnTo>
                    <a:pt x="69" y="40"/>
                  </a:lnTo>
                  <a:lnTo>
                    <a:pt x="70" y="44"/>
                  </a:lnTo>
                  <a:lnTo>
                    <a:pt x="70" y="34"/>
                  </a:lnTo>
                  <a:lnTo>
                    <a:pt x="71" y="34"/>
                  </a:lnTo>
                  <a:lnTo>
                    <a:pt x="71" y="29"/>
                  </a:lnTo>
                  <a:lnTo>
                    <a:pt x="72" y="44"/>
                  </a:lnTo>
                  <a:lnTo>
                    <a:pt x="72" y="48"/>
                  </a:lnTo>
                  <a:lnTo>
                    <a:pt x="73" y="44"/>
                  </a:lnTo>
                  <a:lnTo>
                    <a:pt x="73" y="36"/>
                  </a:lnTo>
                  <a:lnTo>
                    <a:pt x="74" y="53"/>
                  </a:lnTo>
                  <a:lnTo>
                    <a:pt x="75" y="44"/>
                  </a:lnTo>
                  <a:lnTo>
                    <a:pt x="75" y="33"/>
                  </a:lnTo>
                  <a:lnTo>
                    <a:pt x="76" y="33"/>
                  </a:lnTo>
                  <a:lnTo>
                    <a:pt x="76" y="48"/>
                  </a:lnTo>
                  <a:lnTo>
                    <a:pt x="77" y="40"/>
                  </a:lnTo>
                  <a:lnTo>
                    <a:pt x="77" y="48"/>
                  </a:lnTo>
                  <a:lnTo>
                    <a:pt x="78" y="44"/>
                  </a:lnTo>
                  <a:lnTo>
                    <a:pt x="79" y="38"/>
                  </a:lnTo>
                  <a:lnTo>
                    <a:pt x="80" y="42"/>
                  </a:lnTo>
                  <a:lnTo>
                    <a:pt x="80" y="38"/>
                  </a:lnTo>
                  <a:lnTo>
                    <a:pt x="81" y="40"/>
                  </a:lnTo>
                  <a:lnTo>
                    <a:pt x="81" y="36"/>
                  </a:lnTo>
                  <a:lnTo>
                    <a:pt x="82" y="48"/>
                  </a:lnTo>
                  <a:lnTo>
                    <a:pt x="82" y="42"/>
                  </a:lnTo>
                  <a:lnTo>
                    <a:pt x="83" y="50"/>
                  </a:lnTo>
                  <a:lnTo>
                    <a:pt x="83" y="33"/>
                  </a:lnTo>
                  <a:lnTo>
                    <a:pt x="84" y="33"/>
                  </a:lnTo>
                  <a:lnTo>
                    <a:pt x="85" y="36"/>
                  </a:lnTo>
                  <a:lnTo>
                    <a:pt x="85" y="31"/>
                  </a:lnTo>
                  <a:lnTo>
                    <a:pt x="86" y="40"/>
                  </a:lnTo>
                  <a:lnTo>
                    <a:pt x="86" y="44"/>
                  </a:lnTo>
                  <a:lnTo>
                    <a:pt x="87" y="44"/>
                  </a:lnTo>
                  <a:lnTo>
                    <a:pt x="87" y="34"/>
                  </a:lnTo>
                  <a:lnTo>
                    <a:pt x="88" y="34"/>
                  </a:lnTo>
                  <a:lnTo>
                    <a:pt x="88" y="59"/>
                  </a:lnTo>
                  <a:lnTo>
                    <a:pt x="89" y="42"/>
                  </a:lnTo>
                  <a:lnTo>
                    <a:pt x="90" y="34"/>
                  </a:lnTo>
                  <a:lnTo>
                    <a:pt x="90" y="38"/>
                  </a:lnTo>
                  <a:lnTo>
                    <a:pt x="91" y="48"/>
                  </a:lnTo>
                  <a:lnTo>
                    <a:pt x="91" y="38"/>
                  </a:lnTo>
                  <a:lnTo>
                    <a:pt x="92" y="29"/>
                  </a:lnTo>
                  <a:lnTo>
                    <a:pt x="92" y="40"/>
                  </a:lnTo>
                  <a:lnTo>
                    <a:pt x="93" y="36"/>
                  </a:lnTo>
                  <a:lnTo>
                    <a:pt x="93" y="44"/>
                  </a:lnTo>
                  <a:lnTo>
                    <a:pt x="94" y="38"/>
                  </a:lnTo>
                  <a:lnTo>
                    <a:pt x="95" y="46"/>
                  </a:lnTo>
                  <a:lnTo>
                    <a:pt x="95" y="48"/>
                  </a:lnTo>
                  <a:lnTo>
                    <a:pt x="96" y="46"/>
                  </a:lnTo>
                  <a:lnTo>
                    <a:pt x="96" y="48"/>
                  </a:lnTo>
                  <a:lnTo>
                    <a:pt x="97" y="38"/>
                  </a:lnTo>
                  <a:lnTo>
                    <a:pt x="97" y="42"/>
                  </a:lnTo>
                  <a:lnTo>
                    <a:pt x="98" y="38"/>
                  </a:lnTo>
                  <a:lnTo>
                    <a:pt x="99" y="55"/>
                  </a:lnTo>
                  <a:lnTo>
                    <a:pt x="99" y="42"/>
                  </a:lnTo>
                  <a:lnTo>
                    <a:pt x="100" y="50"/>
                  </a:lnTo>
                  <a:lnTo>
                    <a:pt x="100" y="34"/>
                  </a:lnTo>
                  <a:lnTo>
                    <a:pt x="101" y="29"/>
                  </a:lnTo>
                  <a:lnTo>
                    <a:pt x="101" y="8"/>
                  </a:lnTo>
                  <a:lnTo>
                    <a:pt x="102" y="33"/>
                  </a:lnTo>
                  <a:lnTo>
                    <a:pt x="103" y="19"/>
                  </a:lnTo>
                  <a:lnTo>
                    <a:pt x="103" y="27"/>
                  </a:lnTo>
                  <a:lnTo>
                    <a:pt x="104" y="14"/>
                  </a:lnTo>
                  <a:lnTo>
                    <a:pt x="104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54">
              <a:extLst>
                <a:ext uri="{FF2B5EF4-FFF2-40B4-BE49-F238E27FC236}">
                  <a16:creationId xmlns:a16="http://schemas.microsoft.com/office/drawing/2014/main" xmlns="" id="{2B738F9D-FC81-4734-A18C-B7019D5AB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" y="1528"/>
              <a:ext cx="76" cy="295"/>
            </a:xfrm>
            <a:custGeom>
              <a:avLst/>
              <a:gdLst>
                <a:gd name="T0" fmla="*/ 2 w 117"/>
                <a:gd name="T1" fmla="*/ 385 h 456"/>
                <a:gd name="T2" fmla="*/ 4 w 117"/>
                <a:gd name="T3" fmla="*/ 371 h 456"/>
                <a:gd name="T4" fmla="*/ 6 w 117"/>
                <a:gd name="T5" fmla="*/ 351 h 456"/>
                <a:gd name="T6" fmla="*/ 9 w 117"/>
                <a:gd name="T7" fmla="*/ 315 h 456"/>
                <a:gd name="T8" fmla="*/ 11 w 117"/>
                <a:gd name="T9" fmla="*/ 322 h 456"/>
                <a:gd name="T10" fmla="*/ 13 w 117"/>
                <a:gd name="T11" fmla="*/ 283 h 456"/>
                <a:gd name="T12" fmla="*/ 16 w 117"/>
                <a:gd name="T13" fmla="*/ 273 h 456"/>
                <a:gd name="T14" fmla="*/ 18 w 117"/>
                <a:gd name="T15" fmla="*/ 275 h 456"/>
                <a:gd name="T16" fmla="*/ 20 w 117"/>
                <a:gd name="T17" fmla="*/ 209 h 456"/>
                <a:gd name="T18" fmla="*/ 23 w 117"/>
                <a:gd name="T19" fmla="*/ 266 h 456"/>
                <a:gd name="T20" fmla="*/ 25 w 117"/>
                <a:gd name="T21" fmla="*/ 173 h 456"/>
                <a:gd name="T22" fmla="*/ 27 w 117"/>
                <a:gd name="T23" fmla="*/ 86 h 456"/>
                <a:gd name="T24" fmla="*/ 30 w 117"/>
                <a:gd name="T25" fmla="*/ 81 h 456"/>
                <a:gd name="T26" fmla="*/ 32 w 117"/>
                <a:gd name="T27" fmla="*/ 56 h 456"/>
                <a:gd name="T28" fmla="*/ 34 w 117"/>
                <a:gd name="T29" fmla="*/ 75 h 456"/>
                <a:gd name="T30" fmla="*/ 37 w 117"/>
                <a:gd name="T31" fmla="*/ 75 h 456"/>
                <a:gd name="T32" fmla="*/ 39 w 117"/>
                <a:gd name="T33" fmla="*/ 30 h 456"/>
                <a:gd name="T34" fmla="*/ 41 w 117"/>
                <a:gd name="T35" fmla="*/ 75 h 456"/>
                <a:gd name="T36" fmla="*/ 44 w 117"/>
                <a:gd name="T37" fmla="*/ 151 h 456"/>
                <a:gd name="T38" fmla="*/ 46 w 117"/>
                <a:gd name="T39" fmla="*/ 232 h 456"/>
                <a:gd name="T40" fmla="*/ 48 w 117"/>
                <a:gd name="T41" fmla="*/ 330 h 456"/>
                <a:gd name="T42" fmla="*/ 51 w 117"/>
                <a:gd name="T43" fmla="*/ 371 h 456"/>
                <a:gd name="T44" fmla="*/ 53 w 117"/>
                <a:gd name="T45" fmla="*/ 394 h 456"/>
                <a:gd name="T46" fmla="*/ 55 w 117"/>
                <a:gd name="T47" fmla="*/ 396 h 456"/>
                <a:gd name="T48" fmla="*/ 58 w 117"/>
                <a:gd name="T49" fmla="*/ 388 h 456"/>
                <a:gd name="T50" fmla="*/ 61 w 117"/>
                <a:gd name="T51" fmla="*/ 409 h 456"/>
                <a:gd name="T52" fmla="*/ 63 w 117"/>
                <a:gd name="T53" fmla="*/ 415 h 456"/>
                <a:gd name="T54" fmla="*/ 66 w 117"/>
                <a:gd name="T55" fmla="*/ 434 h 456"/>
                <a:gd name="T56" fmla="*/ 69 w 117"/>
                <a:gd name="T57" fmla="*/ 422 h 456"/>
                <a:gd name="T58" fmla="*/ 71 w 117"/>
                <a:gd name="T59" fmla="*/ 422 h 456"/>
                <a:gd name="T60" fmla="*/ 74 w 117"/>
                <a:gd name="T61" fmla="*/ 436 h 456"/>
                <a:gd name="T62" fmla="*/ 76 w 117"/>
                <a:gd name="T63" fmla="*/ 405 h 456"/>
                <a:gd name="T64" fmla="*/ 78 w 117"/>
                <a:gd name="T65" fmla="*/ 434 h 456"/>
                <a:gd name="T66" fmla="*/ 81 w 117"/>
                <a:gd name="T67" fmla="*/ 451 h 456"/>
                <a:gd name="T68" fmla="*/ 83 w 117"/>
                <a:gd name="T69" fmla="*/ 447 h 456"/>
                <a:gd name="T70" fmla="*/ 86 w 117"/>
                <a:gd name="T71" fmla="*/ 430 h 456"/>
                <a:gd name="T72" fmla="*/ 88 w 117"/>
                <a:gd name="T73" fmla="*/ 439 h 456"/>
                <a:gd name="T74" fmla="*/ 91 w 117"/>
                <a:gd name="T75" fmla="*/ 456 h 456"/>
                <a:gd name="T76" fmla="*/ 93 w 117"/>
                <a:gd name="T77" fmla="*/ 436 h 456"/>
                <a:gd name="T78" fmla="*/ 96 w 117"/>
                <a:gd name="T79" fmla="*/ 441 h 456"/>
                <a:gd name="T80" fmla="*/ 98 w 117"/>
                <a:gd name="T81" fmla="*/ 443 h 456"/>
                <a:gd name="T82" fmla="*/ 101 w 117"/>
                <a:gd name="T83" fmla="*/ 432 h 456"/>
                <a:gd name="T84" fmla="*/ 103 w 117"/>
                <a:gd name="T85" fmla="*/ 437 h 456"/>
                <a:gd name="T86" fmla="*/ 105 w 117"/>
                <a:gd name="T87" fmla="*/ 439 h 456"/>
                <a:gd name="T88" fmla="*/ 108 w 117"/>
                <a:gd name="T89" fmla="*/ 439 h 456"/>
                <a:gd name="T90" fmla="*/ 110 w 117"/>
                <a:gd name="T91" fmla="*/ 430 h 456"/>
                <a:gd name="T92" fmla="*/ 114 w 117"/>
                <a:gd name="T93" fmla="*/ 432 h 456"/>
                <a:gd name="T94" fmla="*/ 117 w 117"/>
                <a:gd name="T95" fmla="*/ 439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17" h="456">
                  <a:moveTo>
                    <a:pt x="0" y="403"/>
                  </a:moveTo>
                  <a:lnTo>
                    <a:pt x="1" y="428"/>
                  </a:lnTo>
                  <a:lnTo>
                    <a:pt x="1" y="411"/>
                  </a:lnTo>
                  <a:lnTo>
                    <a:pt x="2" y="385"/>
                  </a:lnTo>
                  <a:lnTo>
                    <a:pt x="2" y="392"/>
                  </a:lnTo>
                  <a:lnTo>
                    <a:pt x="3" y="371"/>
                  </a:lnTo>
                  <a:lnTo>
                    <a:pt x="4" y="386"/>
                  </a:lnTo>
                  <a:lnTo>
                    <a:pt x="4" y="371"/>
                  </a:lnTo>
                  <a:lnTo>
                    <a:pt x="5" y="368"/>
                  </a:lnTo>
                  <a:lnTo>
                    <a:pt x="5" y="347"/>
                  </a:lnTo>
                  <a:lnTo>
                    <a:pt x="6" y="343"/>
                  </a:lnTo>
                  <a:lnTo>
                    <a:pt x="6" y="351"/>
                  </a:lnTo>
                  <a:lnTo>
                    <a:pt x="7" y="326"/>
                  </a:lnTo>
                  <a:lnTo>
                    <a:pt x="8" y="343"/>
                  </a:lnTo>
                  <a:lnTo>
                    <a:pt x="8" y="309"/>
                  </a:lnTo>
                  <a:lnTo>
                    <a:pt x="9" y="315"/>
                  </a:lnTo>
                  <a:lnTo>
                    <a:pt x="9" y="303"/>
                  </a:lnTo>
                  <a:lnTo>
                    <a:pt x="10" y="277"/>
                  </a:lnTo>
                  <a:lnTo>
                    <a:pt x="10" y="303"/>
                  </a:lnTo>
                  <a:lnTo>
                    <a:pt x="11" y="322"/>
                  </a:lnTo>
                  <a:lnTo>
                    <a:pt x="12" y="258"/>
                  </a:lnTo>
                  <a:lnTo>
                    <a:pt x="12" y="288"/>
                  </a:lnTo>
                  <a:lnTo>
                    <a:pt x="13" y="317"/>
                  </a:lnTo>
                  <a:lnTo>
                    <a:pt x="13" y="283"/>
                  </a:lnTo>
                  <a:lnTo>
                    <a:pt x="14" y="300"/>
                  </a:lnTo>
                  <a:lnTo>
                    <a:pt x="14" y="283"/>
                  </a:lnTo>
                  <a:lnTo>
                    <a:pt x="15" y="260"/>
                  </a:lnTo>
                  <a:lnTo>
                    <a:pt x="16" y="273"/>
                  </a:lnTo>
                  <a:lnTo>
                    <a:pt x="16" y="256"/>
                  </a:lnTo>
                  <a:lnTo>
                    <a:pt x="17" y="264"/>
                  </a:lnTo>
                  <a:lnTo>
                    <a:pt x="17" y="294"/>
                  </a:lnTo>
                  <a:lnTo>
                    <a:pt x="18" y="275"/>
                  </a:lnTo>
                  <a:lnTo>
                    <a:pt x="19" y="260"/>
                  </a:lnTo>
                  <a:lnTo>
                    <a:pt x="19" y="277"/>
                  </a:lnTo>
                  <a:lnTo>
                    <a:pt x="20" y="249"/>
                  </a:lnTo>
                  <a:lnTo>
                    <a:pt x="20" y="209"/>
                  </a:lnTo>
                  <a:lnTo>
                    <a:pt x="21" y="254"/>
                  </a:lnTo>
                  <a:lnTo>
                    <a:pt x="21" y="243"/>
                  </a:lnTo>
                  <a:lnTo>
                    <a:pt x="22" y="269"/>
                  </a:lnTo>
                  <a:lnTo>
                    <a:pt x="23" y="266"/>
                  </a:lnTo>
                  <a:lnTo>
                    <a:pt x="23" y="169"/>
                  </a:lnTo>
                  <a:lnTo>
                    <a:pt x="24" y="196"/>
                  </a:lnTo>
                  <a:lnTo>
                    <a:pt x="24" y="188"/>
                  </a:lnTo>
                  <a:lnTo>
                    <a:pt x="25" y="173"/>
                  </a:lnTo>
                  <a:lnTo>
                    <a:pt x="25" y="145"/>
                  </a:lnTo>
                  <a:lnTo>
                    <a:pt x="26" y="143"/>
                  </a:lnTo>
                  <a:lnTo>
                    <a:pt x="27" y="67"/>
                  </a:lnTo>
                  <a:lnTo>
                    <a:pt x="27" y="86"/>
                  </a:lnTo>
                  <a:lnTo>
                    <a:pt x="28" y="69"/>
                  </a:lnTo>
                  <a:lnTo>
                    <a:pt x="28" y="79"/>
                  </a:lnTo>
                  <a:lnTo>
                    <a:pt x="29" y="107"/>
                  </a:lnTo>
                  <a:lnTo>
                    <a:pt x="30" y="81"/>
                  </a:lnTo>
                  <a:lnTo>
                    <a:pt x="30" y="30"/>
                  </a:lnTo>
                  <a:lnTo>
                    <a:pt x="31" y="0"/>
                  </a:lnTo>
                  <a:lnTo>
                    <a:pt x="31" y="32"/>
                  </a:lnTo>
                  <a:lnTo>
                    <a:pt x="32" y="56"/>
                  </a:lnTo>
                  <a:lnTo>
                    <a:pt x="32" y="73"/>
                  </a:lnTo>
                  <a:lnTo>
                    <a:pt x="33" y="62"/>
                  </a:lnTo>
                  <a:lnTo>
                    <a:pt x="34" y="5"/>
                  </a:lnTo>
                  <a:lnTo>
                    <a:pt x="34" y="75"/>
                  </a:lnTo>
                  <a:lnTo>
                    <a:pt x="35" y="30"/>
                  </a:lnTo>
                  <a:lnTo>
                    <a:pt x="35" y="64"/>
                  </a:lnTo>
                  <a:lnTo>
                    <a:pt x="36" y="64"/>
                  </a:lnTo>
                  <a:lnTo>
                    <a:pt x="37" y="75"/>
                  </a:lnTo>
                  <a:lnTo>
                    <a:pt x="37" y="20"/>
                  </a:lnTo>
                  <a:lnTo>
                    <a:pt x="38" y="90"/>
                  </a:lnTo>
                  <a:lnTo>
                    <a:pt x="38" y="71"/>
                  </a:lnTo>
                  <a:lnTo>
                    <a:pt x="39" y="30"/>
                  </a:lnTo>
                  <a:lnTo>
                    <a:pt x="39" y="66"/>
                  </a:lnTo>
                  <a:lnTo>
                    <a:pt x="40" y="77"/>
                  </a:lnTo>
                  <a:lnTo>
                    <a:pt x="41" y="41"/>
                  </a:lnTo>
                  <a:lnTo>
                    <a:pt x="41" y="75"/>
                  </a:lnTo>
                  <a:lnTo>
                    <a:pt x="42" y="103"/>
                  </a:lnTo>
                  <a:lnTo>
                    <a:pt x="42" y="145"/>
                  </a:lnTo>
                  <a:lnTo>
                    <a:pt x="43" y="141"/>
                  </a:lnTo>
                  <a:lnTo>
                    <a:pt x="44" y="151"/>
                  </a:lnTo>
                  <a:lnTo>
                    <a:pt x="44" y="145"/>
                  </a:lnTo>
                  <a:lnTo>
                    <a:pt x="45" y="241"/>
                  </a:lnTo>
                  <a:lnTo>
                    <a:pt x="45" y="213"/>
                  </a:lnTo>
                  <a:lnTo>
                    <a:pt x="46" y="232"/>
                  </a:lnTo>
                  <a:lnTo>
                    <a:pt x="47" y="245"/>
                  </a:lnTo>
                  <a:lnTo>
                    <a:pt x="47" y="254"/>
                  </a:lnTo>
                  <a:lnTo>
                    <a:pt x="48" y="288"/>
                  </a:lnTo>
                  <a:lnTo>
                    <a:pt x="48" y="330"/>
                  </a:lnTo>
                  <a:lnTo>
                    <a:pt x="49" y="337"/>
                  </a:lnTo>
                  <a:lnTo>
                    <a:pt x="50" y="345"/>
                  </a:lnTo>
                  <a:lnTo>
                    <a:pt x="50" y="351"/>
                  </a:lnTo>
                  <a:lnTo>
                    <a:pt x="51" y="371"/>
                  </a:lnTo>
                  <a:lnTo>
                    <a:pt x="51" y="405"/>
                  </a:lnTo>
                  <a:lnTo>
                    <a:pt x="52" y="403"/>
                  </a:lnTo>
                  <a:lnTo>
                    <a:pt x="53" y="383"/>
                  </a:lnTo>
                  <a:lnTo>
                    <a:pt x="53" y="394"/>
                  </a:lnTo>
                  <a:lnTo>
                    <a:pt x="54" y="398"/>
                  </a:lnTo>
                  <a:lnTo>
                    <a:pt x="54" y="420"/>
                  </a:lnTo>
                  <a:lnTo>
                    <a:pt x="55" y="413"/>
                  </a:lnTo>
                  <a:lnTo>
                    <a:pt x="55" y="396"/>
                  </a:lnTo>
                  <a:lnTo>
                    <a:pt x="56" y="417"/>
                  </a:lnTo>
                  <a:lnTo>
                    <a:pt x="57" y="424"/>
                  </a:lnTo>
                  <a:lnTo>
                    <a:pt x="58" y="409"/>
                  </a:lnTo>
                  <a:lnTo>
                    <a:pt x="58" y="388"/>
                  </a:lnTo>
                  <a:lnTo>
                    <a:pt x="59" y="388"/>
                  </a:lnTo>
                  <a:lnTo>
                    <a:pt x="60" y="430"/>
                  </a:lnTo>
                  <a:lnTo>
                    <a:pt x="60" y="402"/>
                  </a:lnTo>
                  <a:lnTo>
                    <a:pt x="61" y="409"/>
                  </a:lnTo>
                  <a:lnTo>
                    <a:pt x="61" y="415"/>
                  </a:lnTo>
                  <a:lnTo>
                    <a:pt x="62" y="426"/>
                  </a:lnTo>
                  <a:lnTo>
                    <a:pt x="63" y="413"/>
                  </a:lnTo>
                  <a:lnTo>
                    <a:pt x="63" y="415"/>
                  </a:lnTo>
                  <a:lnTo>
                    <a:pt x="64" y="434"/>
                  </a:lnTo>
                  <a:lnTo>
                    <a:pt x="65" y="437"/>
                  </a:lnTo>
                  <a:lnTo>
                    <a:pt x="66" y="417"/>
                  </a:lnTo>
                  <a:lnTo>
                    <a:pt x="66" y="434"/>
                  </a:lnTo>
                  <a:lnTo>
                    <a:pt x="67" y="419"/>
                  </a:lnTo>
                  <a:lnTo>
                    <a:pt x="67" y="437"/>
                  </a:lnTo>
                  <a:lnTo>
                    <a:pt x="68" y="422"/>
                  </a:lnTo>
                  <a:lnTo>
                    <a:pt x="69" y="422"/>
                  </a:lnTo>
                  <a:lnTo>
                    <a:pt x="69" y="426"/>
                  </a:lnTo>
                  <a:lnTo>
                    <a:pt x="70" y="430"/>
                  </a:lnTo>
                  <a:lnTo>
                    <a:pt x="71" y="420"/>
                  </a:lnTo>
                  <a:lnTo>
                    <a:pt x="71" y="422"/>
                  </a:lnTo>
                  <a:lnTo>
                    <a:pt x="72" y="434"/>
                  </a:lnTo>
                  <a:lnTo>
                    <a:pt x="72" y="426"/>
                  </a:lnTo>
                  <a:lnTo>
                    <a:pt x="73" y="434"/>
                  </a:lnTo>
                  <a:lnTo>
                    <a:pt x="74" y="436"/>
                  </a:lnTo>
                  <a:lnTo>
                    <a:pt x="74" y="441"/>
                  </a:lnTo>
                  <a:lnTo>
                    <a:pt x="75" y="439"/>
                  </a:lnTo>
                  <a:lnTo>
                    <a:pt x="75" y="428"/>
                  </a:lnTo>
                  <a:lnTo>
                    <a:pt x="76" y="405"/>
                  </a:lnTo>
                  <a:lnTo>
                    <a:pt x="77" y="436"/>
                  </a:lnTo>
                  <a:lnTo>
                    <a:pt x="77" y="432"/>
                  </a:lnTo>
                  <a:lnTo>
                    <a:pt x="78" y="437"/>
                  </a:lnTo>
                  <a:lnTo>
                    <a:pt x="78" y="434"/>
                  </a:lnTo>
                  <a:lnTo>
                    <a:pt x="79" y="437"/>
                  </a:lnTo>
                  <a:lnTo>
                    <a:pt x="80" y="420"/>
                  </a:lnTo>
                  <a:lnTo>
                    <a:pt x="80" y="434"/>
                  </a:lnTo>
                  <a:lnTo>
                    <a:pt x="81" y="451"/>
                  </a:lnTo>
                  <a:lnTo>
                    <a:pt x="81" y="441"/>
                  </a:lnTo>
                  <a:lnTo>
                    <a:pt x="82" y="426"/>
                  </a:lnTo>
                  <a:lnTo>
                    <a:pt x="83" y="430"/>
                  </a:lnTo>
                  <a:lnTo>
                    <a:pt x="83" y="447"/>
                  </a:lnTo>
                  <a:lnTo>
                    <a:pt x="84" y="436"/>
                  </a:lnTo>
                  <a:lnTo>
                    <a:pt x="85" y="436"/>
                  </a:lnTo>
                  <a:lnTo>
                    <a:pt x="85" y="432"/>
                  </a:lnTo>
                  <a:lnTo>
                    <a:pt x="86" y="430"/>
                  </a:lnTo>
                  <a:lnTo>
                    <a:pt x="86" y="437"/>
                  </a:lnTo>
                  <a:lnTo>
                    <a:pt x="87" y="436"/>
                  </a:lnTo>
                  <a:lnTo>
                    <a:pt x="88" y="426"/>
                  </a:lnTo>
                  <a:lnTo>
                    <a:pt x="88" y="439"/>
                  </a:lnTo>
                  <a:lnTo>
                    <a:pt x="89" y="432"/>
                  </a:lnTo>
                  <a:lnTo>
                    <a:pt x="89" y="436"/>
                  </a:lnTo>
                  <a:lnTo>
                    <a:pt x="90" y="454"/>
                  </a:lnTo>
                  <a:lnTo>
                    <a:pt x="91" y="456"/>
                  </a:lnTo>
                  <a:lnTo>
                    <a:pt x="91" y="439"/>
                  </a:lnTo>
                  <a:lnTo>
                    <a:pt x="92" y="428"/>
                  </a:lnTo>
                  <a:lnTo>
                    <a:pt x="92" y="437"/>
                  </a:lnTo>
                  <a:lnTo>
                    <a:pt x="93" y="436"/>
                  </a:lnTo>
                  <a:lnTo>
                    <a:pt x="94" y="436"/>
                  </a:lnTo>
                  <a:lnTo>
                    <a:pt x="94" y="434"/>
                  </a:lnTo>
                  <a:lnTo>
                    <a:pt x="95" y="432"/>
                  </a:lnTo>
                  <a:lnTo>
                    <a:pt x="96" y="441"/>
                  </a:lnTo>
                  <a:lnTo>
                    <a:pt x="96" y="437"/>
                  </a:lnTo>
                  <a:lnTo>
                    <a:pt x="97" y="453"/>
                  </a:lnTo>
                  <a:lnTo>
                    <a:pt x="97" y="436"/>
                  </a:lnTo>
                  <a:lnTo>
                    <a:pt x="98" y="443"/>
                  </a:lnTo>
                  <a:lnTo>
                    <a:pt x="99" y="445"/>
                  </a:lnTo>
                  <a:lnTo>
                    <a:pt x="99" y="432"/>
                  </a:lnTo>
                  <a:lnTo>
                    <a:pt x="100" y="432"/>
                  </a:lnTo>
                  <a:lnTo>
                    <a:pt x="101" y="432"/>
                  </a:lnTo>
                  <a:lnTo>
                    <a:pt x="101" y="443"/>
                  </a:lnTo>
                  <a:lnTo>
                    <a:pt x="102" y="443"/>
                  </a:lnTo>
                  <a:lnTo>
                    <a:pt x="102" y="453"/>
                  </a:lnTo>
                  <a:lnTo>
                    <a:pt x="103" y="437"/>
                  </a:lnTo>
                  <a:lnTo>
                    <a:pt x="104" y="445"/>
                  </a:lnTo>
                  <a:lnTo>
                    <a:pt x="104" y="439"/>
                  </a:lnTo>
                  <a:lnTo>
                    <a:pt x="105" y="432"/>
                  </a:lnTo>
                  <a:lnTo>
                    <a:pt x="105" y="439"/>
                  </a:lnTo>
                  <a:lnTo>
                    <a:pt x="106" y="449"/>
                  </a:lnTo>
                  <a:lnTo>
                    <a:pt x="107" y="441"/>
                  </a:lnTo>
                  <a:lnTo>
                    <a:pt x="107" y="447"/>
                  </a:lnTo>
                  <a:lnTo>
                    <a:pt x="108" y="439"/>
                  </a:lnTo>
                  <a:lnTo>
                    <a:pt x="109" y="449"/>
                  </a:lnTo>
                  <a:lnTo>
                    <a:pt x="109" y="436"/>
                  </a:lnTo>
                  <a:lnTo>
                    <a:pt x="110" y="439"/>
                  </a:lnTo>
                  <a:lnTo>
                    <a:pt x="110" y="430"/>
                  </a:lnTo>
                  <a:lnTo>
                    <a:pt x="111" y="447"/>
                  </a:lnTo>
                  <a:lnTo>
                    <a:pt x="112" y="439"/>
                  </a:lnTo>
                  <a:lnTo>
                    <a:pt x="113" y="436"/>
                  </a:lnTo>
                  <a:lnTo>
                    <a:pt x="114" y="432"/>
                  </a:lnTo>
                  <a:lnTo>
                    <a:pt x="115" y="453"/>
                  </a:lnTo>
                  <a:lnTo>
                    <a:pt x="116" y="436"/>
                  </a:lnTo>
                  <a:lnTo>
                    <a:pt x="116" y="441"/>
                  </a:lnTo>
                  <a:lnTo>
                    <a:pt x="117" y="439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55">
              <a:extLst>
                <a:ext uri="{FF2B5EF4-FFF2-40B4-BE49-F238E27FC236}">
                  <a16:creationId xmlns:a16="http://schemas.microsoft.com/office/drawing/2014/main" xmlns="" id="{446213CA-8F5B-4B78-8DE7-9F5666B99A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" y="1679"/>
              <a:ext cx="83" cy="151"/>
            </a:xfrm>
            <a:custGeom>
              <a:avLst/>
              <a:gdLst>
                <a:gd name="T0" fmla="*/ 2 w 128"/>
                <a:gd name="T1" fmla="*/ 219 h 232"/>
                <a:gd name="T2" fmla="*/ 4 w 128"/>
                <a:gd name="T3" fmla="*/ 226 h 232"/>
                <a:gd name="T4" fmla="*/ 5 w 128"/>
                <a:gd name="T5" fmla="*/ 209 h 232"/>
                <a:gd name="T6" fmla="*/ 8 w 128"/>
                <a:gd name="T7" fmla="*/ 200 h 232"/>
                <a:gd name="T8" fmla="*/ 10 w 128"/>
                <a:gd name="T9" fmla="*/ 203 h 232"/>
                <a:gd name="T10" fmla="*/ 12 w 128"/>
                <a:gd name="T11" fmla="*/ 207 h 232"/>
                <a:gd name="T12" fmla="*/ 14 w 128"/>
                <a:gd name="T13" fmla="*/ 202 h 232"/>
                <a:gd name="T14" fmla="*/ 16 w 128"/>
                <a:gd name="T15" fmla="*/ 205 h 232"/>
                <a:gd name="T16" fmla="*/ 17 w 128"/>
                <a:gd name="T17" fmla="*/ 213 h 232"/>
                <a:gd name="T18" fmla="*/ 19 w 128"/>
                <a:gd name="T19" fmla="*/ 224 h 232"/>
                <a:gd name="T20" fmla="*/ 22 w 128"/>
                <a:gd name="T21" fmla="*/ 213 h 232"/>
                <a:gd name="T22" fmla="*/ 25 w 128"/>
                <a:gd name="T23" fmla="*/ 192 h 232"/>
                <a:gd name="T24" fmla="*/ 26 w 128"/>
                <a:gd name="T25" fmla="*/ 220 h 232"/>
                <a:gd name="T26" fmla="*/ 28 w 128"/>
                <a:gd name="T27" fmla="*/ 205 h 232"/>
                <a:gd name="T28" fmla="*/ 30 w 128"/>
                <a:gd name="T29" fmla="*/ 219 h 232"/>
                <a:gd name="T30" fmla="*/ 32 w 128"/>
                <a:gd name="T31" fmla="*/ 217 h 232"/>
                <a:gd name="T32" fmla="*/ 34 w 128"/>
                <a:gd name="T33" fmla="*/ 205 h 232"/>
                <a:gd name="T34" fmla="*/ 36 w 128"/>
                <a:gd name="T35" fmla="*/ 220 h 232"/>
                <a:gd name="T36" fmla="*/ 38 w 128"/>
                <a:gd name="T37" fmla="*/ 220 h 232"/>
                <a:gd name="T38" fmla="*/ 40 w 128"/>
                <a:gd name="T39" fmla="*/ 222 h 232"/>
                <a:gd name="T40" fmla="*/ 42 w 128"/>
                <a:gd name="T41" fmla="*/ 219 h 232"/>
                <a:gd name="T42" fmla="*/ 44 w 128"/>
                <a:gd name="T43" fmla="*/ 213 h 232"/>
                <a:gd name="T44" fmla="*/ 46 w 128"/>
                <a:gd name="T45" fmla="*/ 190 h 232"/>
                <a:gd name="T46" fmla="*/ 48 w 128"/>
                <a:gd name="T47" fmla="*/ 198 h 232"/>
                <a:gd name="T48" fmla="*/ 50 w 128"/>
                <a:gd name="T49" fmla="*/ 202 h 232"/>
                <a:gd name="T50" fmla="*/ 52 w 128"/>
                <a:gd name="T51" fmla="*/ 217 h 232"/>
                <a:gd name="T52" fmla="*/ 54 w 128"/>
                <a:gd name="T53" fmla="*/ 207 h 232"/>
                <a:gd name="T54" fmla="*/ 56 w 128"/>
                <a:gd name="T55" fmla="*/ 205 h 232"/>
                <a:gd name="T56" fmla="*/ 58 w 128"/>
                <a:gd name="T57" fmla="*/ 205 h 232"/>
                <a:gd name="T58" fmla="*/ 60 w 128"/>
                <a:gd name="T59" fmla="*/ 202 h 232"/>
                <a:gd name="T60" fmla="*/ 62 w 128"/>
                <a:gd name="T61" fmla="*/ 217 h 232"/>
                <a:gd name="T62" fmla="*/ 64 w 128"/>
                <a:gd name="T63" fmla="*/ 202 h 232"/>
                <a:gd name="T64" fmla="*/ 66 w 128"/>
                <a:gd name="T65" fmla="*/ 198 h 232"/>
                <a:gd name="T66" fmla="*/ 67 w 128"/>
                <a:gd name="T67" fmla="*/ 219 h 232"/>
                <a:gd name="T68" fmla="*/ 69 w 128"/>
                <a:gd name="T69" fmla="*/ 211 h 232"/>
                <a:gd name="T70" fmla="*/ 71 w 128"/>
                <a:gd name="T71" fmla="*/ 209 h 232"/>
                <a:gd name="T72" fmla="*/ 73 w 128"/>
                <a:gd name="T73" fmla="*/ 217 h 232"/>
                <a:gd name="T74" fmla="*/ 75 w 128"/>
                <a:gd name="T75" fmla="*/ 202 h 232"/>
                <a:gd name="T76" fmla="*/ 77 w 128"/>
                <a:gd name="T77" fmla="*/ 205 h 232"/>
                <a:gd name="T78" fmla="*/ 79 w 128"/>
                <a:gd name="T79" fmla="*/ 213 h 232"/>
                <a:gd name="T80" fmla="*/ 81 w 128"/>
                <a:gd name="T81" fmla="*/ 203 h 232"/>
                <a:gd name="T82" fmla="*/ 83 w 128"/>
                <a:gd name="T83" fmla="*/ 211 h 232"/>
                <a:gd name="T84" fmla="*/ 85 w 128"/>
                <a:gd name="T85" fmla="*/ 211 h 232"/>
                <a:gd name="T86" fmla="*/ 87 w 128"/>
                <a:gd name="T87" fmla="*/ 200 h 232"/>
                <a:gd name="T88" fmla="*/ 90 w 128"/>
                <a:gd name="T89" fmla="*/ 207 h 232"/>
                <a:gd name="T90" fmla="*/ 92 w 128"/>
                <a:gd name="T91" fmla="*/ 202 h 232"/>
                <a:gd name="T92" fmla="*/ 94 w 128"/>
                <a:gd name="T93" fmla="*/ 198 h 232"/>
                <a:gd name="T94" fmla="*/ 96 w 128"/>
                <a:gd name="T95" fmla="*/ 200 h 232"/>
                <a:gd name="T96" fmla="*/ 98 w 128"/>
                <a:gd name="T97" fmla="*/ 207 h 232"/>
                <a:gd name="T98" fmla="*/ 100 w 128"/>
                <a:gd name="T99" fmla="*/ 200 h 232"/>
                <a:gd name="T100" fmla="*/ 102 w 128"/>
                <a:gd name="T101" fmla="*/ 203 h 232"/>
                <a:gd name="T102" fmla="*/ 104 w 128"/>
                <a:gd name="T103" fmla="*/ 198 h 232"/>
                <a:gd name="T104" fmla="*/ 106 w 128"/>
                <a:gd name="T105" fmla="*/ 200 h 232"/>
                <a:gd name="T106" fmla="*/ 108 w 128"/>
                <a:gd name="T107" fmla="*/ 196 h 232"/>
                <a:gd name="T108" fmla="*/ 110 w 128"/>
                <a:gd name="T109" fmla="*/ 192 h 232"/>
                <a:gd name="T110" fmla="*/ 113 w 128"/>
                <a:gd name="T111" fmla="*/ 186 h 232"/>
                <a:gd name="T112" fmla="*/ 115 w 128"/>
                <a:gd name="T113" fmla="*/ 152 h 232"/>
                <a:gd name="T114" fmla="*/ 117 w 128"/>
                <a:gd name="T115" fmla="*/ 166 h 232"/>
                <a:gd name="T116" fmla="*/ 119 w 128"/>
                <a:gd name="T117" fmla="*/ 145 h 232"/>
                <a:gd name="T118" fmla="*/ 121 w 128"/>
                <a:gd name="T119" fmla="*/ 141 h 232"/>
                <a:gd name="T120" fmla="*/ 123 w 128"/>
                <a:gd name="T121" fmla="*/ 105 h 232"/>
                <a:gd name="T122" fmla="*/ 125 w 128"/>
                <a:gd name="T123" fmla="*/ 100 h 232"/>
                <a:gd name="T124" fmla="*/ 127 w 128"/>
                <a:gd name="T125" fmla="*/ 2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8" h="232">
                  <a:moveTo>
                    <a:pt x="0" y="205"/>
                  </a:moveTo>
                  <a:lnTo>
                    <a:pt x="1" y="183"/>
                  </a:lnTo>
                  <a:lnTo>
                    <a:pt x="2" y="219"/>
                  </a:lnTo>
                  <a:lnTo>
                    <a:pt x="2" y="217"/>
                  </a:lnTo>
                  <a:lnTo>
                    <a:pt x="3" y="202"/>
                  </a:lnTo>
                  <a:lnTo>
                    <a:pt x="4" y="226"/>
                  </a:lnTo>
                  <a:lnTo>
                    <a:pt x="4" y="203"/>
                  </a:lnTo>
                  <a:lnTo>
                    <a:pt x="5" y="202"/>
                  </a:lnTo>
                  <a:lnTo>
                    <a:pt x="5" y="209"/>
                  </a:lnTo>
                  <a:lnTo>
                    <a:pt x="6" y="211"/>
                  </a:lnTo>
                  <a:lnTo>
                    <a:pt x="7" y="209"/>
                  </a:lnTo>
                  <a:lnTo>
                    <a:pt x="8" y="200"/>
                  </a:lnTo>
                  <a:lnTo>
                    <a:pt x="9" y="213"/>
                  </a:lnTo>
                  <a:lnTo>
                    <a:pt x="9" y="202"/>
                  </a:lnTo>
                  <a:lnTo>
                    <a:pt x="10" y="203"/>
                  </a:lnTo>
                  <a:lnTo>
                    <a:pt x="10" y="217"/>
                  </a:lnTo>
                  <a:lnTo>
                    <a:pt x="11" y="200"/>
                  </a:lnTo>
                  <a:lnTo>
                    <a:pt x="12" y="207"/>
                  </a:lnTo>
                  <a:lnTo>
                    <a:pt x="12" y="213"/>
                  </a:lnTo>
                  <a:lnTo>
                    <a:pt x="13" y="213"/>
                  </a:lnTo>
                  <a:lnTo>
                    <a:pt x="14" y="202"/>
                  </a:lnTo>
                  <a:lnTo>
                    <a:pt x="14" y="198"/>
                  </a:lnTo>
                  <a:lnTo>
                    <a:pt x="15" y="203"/>
                  </a:lnTo>
                  <a:lnTo>
                    <a:pt x="16" y="205"/>
                  </a:lnTo>
                  <a:lnTo>
                    <a:pt x="16" y="209"/>
                  </a:lnTo>
                  <a:lnTo>
                    <a:pt x="17" y="198"/>
                  </a:lnTo>
                  <a:lnTo>
                    <a:pt x="17" y="213"/>
                  </a:lnTo>
                  <a:lnTo>
                    <a:pt x="18" y="217"/>
                  </a:lnTo>
                  <a:lnTo>
                    <a:pt x="19" y="196"/>
                  </a:lnTo>
                  <a:lnTo>
                    <a:pt x="19" y="224"/>
                  </a:lnTo>
                  <a:lnTo>
                    <a:pt x="20" y="213"/>
                  </a:lnTo>
                  <a:lnTo>
                    <a:pt x="21" y="196"/>
                  </a:lnTo>
                  <a:lnTo>
                    <a:pt x="22" y="213"/>
                  </a:lnTo>
                  <a:lnTo>
                    <a:pt x="23" y="209"/>
                  </a:lnTo>
                  <a:lnTo>
                    <a:pt x="24" y="213"/>
                  </a:lnTo>
                  <a:lnTo>
                    <a:pt x="25" y="192"/>
                  </a:lnTo>
                  <a:lnTo>
                    <a:pt x="25" y="202"/>
                  </a:lnTo>
                  <a:lnTo>
                    <a:pt x="26" y="232"/>
                  </a:lnTo>
                  <a:lnTo>
                    <a:pt x="26" y="220"/>
                  </a:lnTo>
                  <a:lnTo>
                    <a:pt x="27" y="203"/>
                  </a:lnTo>
                  <a:lnTo>
                    <a:pt x="28" y="207"/>
                  </a:lnTo>
                  <a:lnTo>
                    <a:pt x="28" y="205"/>
                  </a:lnTo>
                  <a:lnTo>
                    <a:pt x="29" y="202"/>
                  </a:lnTo>
                  <a:lnTo>
                    <a:pt x="30" y="213"/>
                  </a:lnTo>
                  <a:lnTo>
                    <a:pt x="30" y="219"/>
                  </a:lnTo>
                  <a:lnTo>
                    <a:pt x="31" y="219"/>
                  </a:lnTo>
                  <a:lnTo>
                    <a:pt x="32" y="209"/>
                  </a:lnTo>
                  <a:lnTo>
                    <a:pt x="32" y="217"/>
                  </a:lnTo>
                  <a:lnTo>
                    <a:pt x="33" y="207"/>
                  </a:lnTo>
                  <a:lnTo>
                    <a:pt x="34" y="209"/>
                  </a:lnTo>
                  <a:lnTo>
                    <a:pt x="34" y="205"/>
                  </a:lnTo>
                  <a:lnTo>
                    <a:pt x="35" y="219"/>
                  </a:lnTo>
                  <a:lnTo>
                    <a:pt x="35" y="215"/>
                  </a:lnTo>
                  <a:lnTo>
                    <a:pt x="36" y="220"/>
                  </a:lnTo>
                  <a:lnTo>
                    <a:pt x="37" y="217"/>
                  </a:lnTo>
                  <a:lnTo>
                    <a:pt x="37" y="196"/>
                  </a:lnTo>
                  <a:lnTo>
                    <a:pt x="38" y="220"/>
                  </a:lnTo>
                  <a:lnTo>
                    <a:pt x="39" y="211"/>
                  </a:lnTo>
                  <a:lnTo>
                    <a:pt x="39" y="203"/>
                  </a:lnTo>
                  <a:lnTo>
                    <a:pt x="40" y="222"/>
                  </a:lnTo>
                  <a:lnTo>
                    <a:pt x="41" y="209"/>
                  </a:lnTo>
                  <a:lnTo>
                    <a:pt x="41" y="211"/>
                  </a:lnTo>
                  <a:lnTo>
                    <a:pt x="42" y="219"/>
                  </a:lnTo>
                  <a:lnTo>
                    <a:pt x="43" y="219"/>
                  </a:lnTo>
                  <a:lnTo>
                    <a:pt x="43" y="194"/>
                  </a:lnTo>
                  <a:lnTo>
                    <a:pt x="44" y="213"/>
                  </a:lnTo>
                  <a:lnTo>
                    <a:pt x="45" y="205"/>
                  </a:lnTo>
                  <a:lnTo>
                    <a:pt x="45" y="213"/>
                  </a:lnTo>
                  <a:lnTo>
                    <a:pt x="46" y="190"/>
                  </a:lnTo>
                  <a:lnTo>
                    <a:pt x="46" y="203"/>
                  </a:lnTo>
                  <a:lnTo>
                    <a:pt x="47" y="202"/>
                  </a:lnTo>
                  <a:lnTo>
                    <a:pt x="48" y="198"/>
                  </a:lnTo>
                  <a:lnTo>
                    <a:pt x="48" y="219"/>
                  </a:lnTo>
                  <a:lnTo>
                    <a:pt x="49" y="207"/>
                  </a:lnTo>
                  <a:lnTo>
                    <a:pt x="50" y="202"/>
                  </a:lnTo>
                  <a:lnTo>
                    <a:pt x="50" y="196"/>
                  </a:lnTo>
                  <a:lnTo>
                    <a:pt x="51" y="215"/>
                  </a:lnTo>
                  <a:lnTo>
                    <a:pt x="52" y="217"/>
                  </a:lnTo>
                  <a:lnTo>
                    <a:pt x="52" y="205"/>
                  </a:lnTo>
                  <a:lnTo>
                    <a:pt x="53" y="215"/>
                  </a:lnTo>
                  <a:lnTo>
                    <a:pt x="54" y="207"/>
                  </a:lnTo>
                  <a:lnTo>
                    <a:pt x="54" y="215"/>
                  </a:lnTo>
                  <a:lnTo>
                    <a:pt x="55" y="215"/>
                  </a:lnTo>
                  <a:lnTo>
                    <a:pt x="56" y="205"/>
                  </a:lnTo>
                  <a:lnTo>
                    <a:pt x="56" y="219"/>
                  </a:lnTo>
                  <a:lnTo>
                    <a:pt x="57" y="209"/>
                  </a:lnTo>
                  <a:lnTo>
                    <a:pt x="58" y="205"/>
                  </a:lnTo>
                  <a:lnTo>
                    <a:pt x="58" y="211"/>
                  </a:lnTo>
                  <a:lnTo>
                    <a:pt x="59" y="215"/>
                  </a:lnTo>
                  <a:lnTo>
                    <a:pt x="60" y="202"/>
                  </a:lnTo>
                  <a:lnTo>
                    <a:pt x="60" y="209"/>
                  </a:lnTo>
                  <a:lnTo>
                    <a:pt x="61" y="202"/>
                  </a:lnTo>
                  <a:lnTo>
                    <a:pt x="62" y="217"/>
                  </a:lnTo>
                  <a:lnTo>
                    <a:pt x="62" y="213"/>
                  </a:lnTo>
                  <a:lnTo>
                    <a:pt x="63" y="205"/>
                  </a:lnTo>
                  <a:lnTo>
                    <a:pt x="64" y="202"/>
                  </a:lnTo>
                  <a:lnTo>
                    <a:pt x="64" y="209"/>
                  </a:lnTo>
                  <a:lnTo>
                    <a:pt x="65" y="211"/>
                  </a:lnTo>
                  <a:lnTo>
                    <a:pt x="66" y="198"/>
                  </a:lnTo>
                  <a:lnTo>
                    <a:pt x="66" y="196"/>
                  </a:lnTo>
                  <a:lnTo>
                    <a:pt x="67" y="217"/>
                  </a:lnTo>
                  <a:lnTo>
                    <a:pt x="67" y="219"/>
                  </a:lnTo>
                  <a:lnTo>
                    <a:pt x="68" y="205"/>
                  </a:lnTo>
                  <a:lnTo>
                    <a:pt x="69" y="220"/>
                  </a:lnTo>
                  <a:lnTo>
                    <a:pt x="69" y="211"/>
                  </a:lnTo>
                  <a:lnTo>
                    <a:pt x="70" y="207"/>
                  </a:lnTo>
                  <a:lnTo>
                    <a:pt x="71" y="217"/>
                  </a:lnTo>
                  <a:lnTo>
                    <a:pt x="71" y="209"/>
                  </a:lnTo>
                  <a:lnTo>
                    <a:pt x="72" y="198"/>
                  </a:lnTo>
                  <a:lnTo>
                    <a:pt x="73" y="196"/>
                  </a:lnTo>
                  <a:lnTo>
                    <a:pt x="73" y="217"/>
                  </a:lnTo>
                  <a:lnTo>
                    <a:pt x="74" y="205"/>
                  </a:lnTo>
                  <a:lnTo>
                    <a:pt x="75" y="215"/>
                  </a:lnTo>
                  <a:lnTo>
                    <a:pt x="75" y="202"/>
                  </a:lnTo>
                  <a:lnTo>
                    <a:pt x="76" y="215"/>
                  </a:lnTo>
                  <a:lnTo>
                    <a:pt x="77" y="217"/>
                  </a:lnTo>
                  <a:lnTo>
                    <a:pt x="77" y="205"/>
                  </a:lnTo>
                  <a:lnTo>
                    <a:pt x="78" y="209"/>
                  </a:lnTo>
                  <a:lnTo>
                    <a:pt x="79" y="205"/>
                  </a:lnTo>
                  <a:lnTo>
                    <a:pt x="79" y="213"/>
                  </a:lnTo>
                  <a:lnTo>
                    <a:pt x="80" y="211"/>
                  </a:lnTo>
                  <a:lnTo>
                    <a:pt x="81" y="207"/>
                  </a:lnTo>
                  <a:lnTo>
                    <a:pt x="81" y="203"/>
                  </a:lnTo>
                  <a:lnTo>
                    <a:pt x="82" y="209"/>
                  </a:lnTo>
                  <a:lnTo>
                    <a:pt x="83" y="200"/>
                  </a:lnTo>
                  <a:lnTo>
                    <a:pt x="83" y="211"/>
                  </a:lnTo>
                  <a:lnTo>
                    <a:pt x="84" y="217"/>
                  </a:lnTo>
                  <a:lnTo>
                    <a:pt x="85" y="222"/>
                  </a:lnTo>
                  <a:lnTo>
                    <a:pt x="85" y="211"/>
                  </a:lnTo>
                  <a:lnTo>
                    <a:pt x="86" y="202"/>
                  </a:lnTo>
                  <a:lnTo>
                    <a:pt x="87" y="211"/>
                  </a:lnTo>
                  <a:lnTo>
                    <a:pt x="87" y="200"/>
                  </a:lnTo>
                  <a:lnTo>
                    <a:pt x="88" y="217"/>
                  </a:lnTo>
                  <a:lnTo>
                    <a:pt x="89" y="211"/>
                  </a:lnTo>
                  <a:lnTo>
                    <a:pt x="90" y="207"/>
                  </a:lnTo>
                  <a:lnTo>
                    <a:pt x="90" y="203"/>
                  </a:lnTo>
                  <a:lnTo>
                    <a:pt x="91" y="217"/>
                  </a:lnTo>
                  <a:lnTo>
                    <a:pt x="92" y="202"/>
                  </a:lnTo>
                  <a:lnTo>
                    <a:pt x="92" y="203"/>
                  </a:lnTo>
                  <a:lnTo>
                    <a:pt x="93" y="219"/>
                  </a:lnTo>
                  <a:lnTo>
                    <a:pt x="94" y="198"/>
                  </a:lnTo>
                  <a:lnTo>
                    <a:pt x="94" y="207"/>
                  </a:lnTo>
                  <a:lnTo>
                    <a:pt x="95" y="207"/>
                  </a:lnTo>
                  <a:lnTo>
                    <a:pt x="96" y="200"/>
                  </a:lnTo>
                  <a:lnTo>
                    <a:pt x="96" y="203"/>
                  </a:lnTo>
                  <a:lnTo>
                    <a:pt x="97" y="217"/>
                  </a:lnTo>
                  <a:lnTo>
                    <a:pt x="98" y="207"/>
                  </a:lnTo>
                  <a:lnTo>
                    <a:pt x="98" y="200"/>
                  </a:lnTo>
                  <a:lnTo>
                    <a:pt x="99" y="205"/>
                  </a:lnTo>
                  <a:lnTo>
                    <a:pt x="100" y="200"/>
                  </a:lnTo>
                  <a:lnTo>
                    <a:pt x="101" y="207"/>
                  </a:lnTo>
                  <a:lnTo>
                    <a:pt x="102" y="190"/>
                  </a:lnTo>
                  <a:lnTo>
                    <a:pt x="102" y="203"/>
                  </a:lnTo>
                  <a:lnTo>
                    <a:pt x="103" y="209"/>
                  </a:lnTo>
                  <a:lnTo>
                    <a:pt x="104" y="211"/>
                  </a:lnTo>
                  <a:lnTo>
                    <a:pt x="104" y="198"/>
                  </a:lnTo>
                  <a:lnTo>
                    <a:pt x="105" y="200"/>
                  </a:lnTo>
                  <a:lnTo>
                    <a:pt x="106" y="205"/>
                  </a:lnTo>
                  <a:lnTo>
                    <a:pt x="106" y="200"/>
                  </a:lnTo>
                  <a:lnTo>
                    <a:pt x="107" y="188"/>
                  </a:lnTo>
                  <a:lnTo>
                    <a:pt x="108" y="198"/>
                  </a:lnTo>
                  <a:lnTo>
                    <a:pt x="108" y="196"/>
                  </a:lnTo>
                  <a:lnTo>
                    <a:pt x="109" y="207"/>
                  </a:lnTo>
                  <a:lnTo>
                    <a:pt x="110" y="194"/>
                  </a:lnTo>
                  <a:lnTo>
                    <a:pt x="110" y="192"/>
                  </a:lnTo>
                  <a:lnTo>
                    <a:pt x="111" y="181"/>
                  </a:lnTo>
                  <a:lnTo>
                    <a:pt x="112" y="190"/>
                  </a:lnTo>
                  <a:lnTo>
                    <a:pt x="113" y="186"/>
                  </a:lnTo>
                  <a:lnTo>
                    <a:pt x="113" y="169"/>
                  </a:lnTo>
                  <a:lnTo>
                    <a:pt x="114" y="183"/>
                  </a:lnTo>
                  <a:lnTo>
                    <a:pt x="115" y="152"/>
                  </a:lnTo>
                  <a:lnTo>
                    <a:pt x="115" y="181"/>
                  </a:lnTo>
                  <a:lnTo>
                    <a:pt x="116" y="168"/>
                  </a:lnTo>
                  <a:lnTo>
                    <a:pt x="117" y="166"/>
                  </a:lnTo>
                  <a:lnTo>
                    <a:pt x="117" y="162"/>
                  </a:lnTo>
                  <a:lnTo>
                    <a:pt x="118" y="173"/>
                  </a:lnTo>
                  <a:lnTo>
                    <a:pt x="119" y="145"/>
                  </a:lnTo>
                  <a:lnTo>
                    <a:pt x="119" y="134"/>
                  </a:lnTo>
                  <a:lnTo>
                    <a:pt x="120" y="158"/>
                  </a:lnTo>
                  <a:lnTo>
                    <a:pt x="121" y="141"/>
                  </a:lnTo>
                  <a:lnTo>
                    <a:pt x="121" y="134"/>
                  </a:lnTo>
                  <a:lnTo>
                    <a:pt x="122" y="128"/>
                  </a:lnTo>
                  <a:lnTo>
                    <a:pt x="123" y="105"/>
                  </a:lnTo>
                  <a:lnTo>
                    <a:pt x="124" y="98"/>
                  </a:lnTo>
                  <a:lnTo>
                    <a:pt x="124" y="103"/>
                  </a:lnTo>
                  <a:lnTo>
                    <a:pt x="125" y="100"/>
                  </a:lnTo>
                  <a:lnTo>
                    <a:pt x="126" y="77"/>
                  </a:lnTo>
                  <a:lnTo>
                    <a:pt x="126" y="52"/>
                  </a:lnTo>
                  <a:lnTo>
                    <a:pt x="127" y="24"/>
                  </a:lnTo>
                  <a:lnTo>
                    <a:pt x="128" y="28"/>
                  </a:lnTo>
                  <a:lnTo>
                    <a:pt x="128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56">
              <a:extLst>
                <a:ext uri="{FF2B5EF4-FFF2-40B4-BE49-F238E27FC236}">
                  <a16:creationId xmlns:a16="http://schemas.microsoft.com/office/drawing/2014/main" xmlns="" id="{79C4E245-00C1-4141-9159-9394C02F6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" y="1383"/>
              <a:ext cx="92" cy="434"/>
            </a:xfrm>
            <a:custGeom>
              <a:avLst/>
              <a:gdLst>
                <a:gd name="T0" fmla="*/ 2 w 141"/>
                <a:gd name="T1" fmla="*/ 464 h 670"/>
                <a:gd name="T2" fmla="*/ 5 w 141"/>
                <a:gd name="T3" fmla="*/ 436 h 670"/>
                <a:gd name="T4" fmla="*/ 8 w 141"/>
                <a:gd name="T5" fmla="*/ 392 h 670"/>
                <a:gd name="T6" fmla="*/ 11 w 141"/>
                <a:gd name="T7" fmla="*/ 379 h 670"/>
                <a:gd name="T8" fmla="*/ 14 w 141"/>
                <a:gd name="T9" fmla="*/ 315 h 670"/>
                <a:gd name="T10" fmla="*/ 16 w 141"/>
                <a:gd name="T11" fmla="*/ 289 h 670"/>
                <a:gd name="T12" fmla="*/ 19 w 141"/>
                <a:gd name="T13" fmla="*/ 175 h 670"/>
                <a:gd name="T14" fmla="*/ 22 w 141"/>
                <a:gd name="T15" fmla="*/ 83 h 670"/>
                <a:gd name="T16" fmla="*/ 25 w 141"/>
                <a:gd name="T17" fmla="*/ 45 h 670"/>
                <a:gd name="T18" fmla="*/ 28 w 141"/>
                <a:gd name="T19" fmla="*/ 58 h 670"/>
                <a:gd name="T20" fmla="*/ 31 w 141"/>
                <a:gd name="T21" fmla="*/ 36 h 670"/>
                <a:gd name="T22" fmla="*/ 34 w 141"/>
                <a:gd name="T23" fmla="*/ 51 h 670"/>
                <a:gd name="T24" fmla="*/ 37 w 141"/>
                <a:gd name="T25" fmla="*/ 60 h 670"/>
                <a:gd name="T26" fmla="*/ 39 w 141"/>
                <a:gd name="T27" fmla="*/ 166 h 670"/>
                <a:gd name="T28" fmla="*/ 42 w 141"/>
                <a:gd name="T29" fmla="*/ 241 h 670"/>
                <a:gd name="T30" fmla="*/ 45 w 141"/>
                <a:gd name="T31" fmla="*/ 243 h 670"/>
                <a:gd name="T32" fmla="*/ 48 w 141"/>
                <a:gd name="T33" fmla="*/ 375 h 670"/>
                <a:gd name="T34" fmla="*/ 51 w 141"/>
                <a:gd name="T35" fmla="*/ 496 h 670"/>
                <a:gd name="T36" fmla="*/ 54 w 141"/>
                <a:gd name="T37" fmla="*/ 547 h 670"/>
                <a:gd name="T38" fmla="*/ 57 w 141"/>
                <a:gd name="T39" fmla="*/ 602 h 670"/>
                <a:gd name="T40" fmla="*/ 59 w 141"/>
                <a:gd name="T41" fmla="*/ 577 h 670"/>
                <a:gd name="T42" fmla="*/ 62 w 141"/>
                <a:gd name="T43" fmla="*/ 608 h 670"/>
                <a:gd name="T44" fmla="*/ 65 w 141"/>
                <a:gd name="T45" fmla="*/ 632 h 670"/>
                <a:gd name="T46" fmla="*/ 68 w 141"/>
                <a:gd name="T47" fmla="*/ 645 h 670"/>
                <a:gd name="T48" fmla="*/ 71 w 141"/>
                <a:gd name="T49" fmla="*/ 643 h 670"/>
                <a:gd name="T50" fmla="*/ 74 w 141"/>
                <a:gd name="T51" fmla="*/ 625 h 670"/>
                <a:gd name="T52" fmla="*/ 77 w 141"/>
                <a:gd name="T53" fmla="*/ 645 h 670"/>
                <a:gd name="T54" fmla="*/ 80 w 141"/>
                <a:gd name="T55" fmla="*/ 645 h 670"/>
                <a:gd name="T56" fmla="*/ 83 w 141"/>
                <a:gd name="T57" fmla="*/ 625 h 670"/>
                <a:gd name="T58" fmla="*/ 85 w 141"/>
                <a:gd name="T59" fmla="*/ 643 h 670"/>
                <a:gd name="T60" fmla="*/ 88 w 141"/>
                <a:gd name="T61" fmla="*/ 649 h 670"/>
                <a:gd name="T62" fmla="*/ 91 w 141"/>
                <a:gd name="T63" fmla="*/ 666 h 670"/>
                <a:gd name="T64" fmla="*/ 94 w 141"/>
                <a:gd name="T65" fmla="*/ 657 h 670"/>
                <a:gd name="T66" fmla="*/ 97 w 141"/>
                <a:gd name="T67" fmla="*/ 642 h 670"/>
                <a:gd name="T68" fmla="*/ 100 w 141"/>
                <a:gd name="T69" fmla="*/ 664 h 670"/>
                <a:gd name="T70" fmla="*/ 103 w 141"/>
                <a:gd name="T71" fmla="*/ 649 h 670"/>
                <a:gd name="T72" fmla="*/ 106 w 141"/>
                <a:gd name="T73" fmla="*/ 651 h 670"/>
                <a:gd name="T74" fmla="*/ 110 w 141"/>
                <a:gd name="T75" fmla="*/ 647 h 670"/>
                <a:gd name="T76" fmla="*/ 113 w 141"/>
                <a:gd name="T77" fmla="*/ 638 h 670"/>
                <a:gd name="T78" fmla="*/ 116 w 141"/>
                <a:gd name="T79" fmla="*/ 645 h 670"/>
                <a:gd name="T80" fmla="*/ 119 w 141"/>
                <a:gd name="T81" fmla="*/ 659 h 670"/>
                <a:gd name="T82" fmla="*/ 121 w 141"/>
                <a:gd name="T83" fmla="*/ 666 h 670"/>
                <a:gd name="T84" fmla="*/ 124 w 141"/>
                <a:gd name="T85" fmla="*/ 653 h 670"/>
                <a:gd name="T86" fmla="*/ 127 w 141"/>
                <a:gd name="T87" fmla="*/ 636 h 670"/>
                <a:gd name="T88" fmla="*/ 130 w 141"/>
                <a:gd name="T89" fmla="*/ 657 h 670"/>
                <a:gd name="T90" fmla="*/ 133 w 141"/>
                <a:gd name="T91" fmla="*/ 655 h 670"/>
                <a:gd name="T92" fmla="*/ 136 w 141"/>
                <a:gd name="T93" fmla="*/ 659 h 670"/>
                <a:gd name="T94" fmla="*/ 139 w 141"/>
                <a:gd name="T95" fmla="*/ 638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1" h="670">
                  <a:moveTo>
                    <a:pt x="0" y="457"/>
                  </a:moveTo>
                  <a:lnTo>
                    <a:pt x="1" y="491"/>
                  </a:lnTo>
                  <a:lnTo>
                    <a:pt x="2" y="515"/>
                  </a:lnTo>
                  <a:lnTo>
                    <a:pt x="2" y="464"/>
                  </a:lnTo>
                  <a:lnTo>
                    <a:pt x="3" y="411"/>
                  </a:lnTo>
                  <a:lnTo>
                    <a:pt x="4" y="466"/>
                  </a:lnTo>
                  <a:lnTo>
                    <a:pt x="4" y="423"/>
                  </a:lnTo>
                  <a:lnTo>
                    <a:pt x="5" y="436"/>
                  </a:lnTo>
                  <a:lnTo>
                    <a:pt x="6" y="402"/>
                  </a:lnTo>
                  <a:lnTo>
                    <a:pt x="7" y="466"/>
                  </a:lnTo>
                  <a:lnTo>
                    <a:pt x="7" y="347"/>
                  </a:lnTo>
                  <a:lnTo>
                    <a:pt x="8" y="392"/>
                  </a:lnTo>
                  <a:lnTo>
                    <a:pt x="9" y="430"/>
                  </a:lnTo>
                  <a:lnTo>
                    <a:pt x="9" y="404"/>
                  </a:lnTo>
                  <a:lnTo>
                    <a:pt x="10" y="374"/>
                  </a:lnTo>
                  <a:lnTo>
                    <a:pt x="11" y="379"/>
                  </a:lnTo>
                  <a:lnTo>
                    <a:pt x="11" y="375"/>
                  </a:lnTo>
                  <a:lnTo>
                    <a:pt x="12" y="400"/>
                  </a:lnTo>
                  <a:lnTo>
                    <a:pt x="13" y="338"/>
                  </a:lnTo>
                  <a:lnTo>
                    <a:pt x="14" y="315"/>
                  </a:lnTo>
                  <a:lnTo>
                    <a:pt x="14" y="349"/>
                  </a:lnTo>
                  <a:lnTo>
                    <a:pt x="15" y="328"/>
                  </a:lnTo>
                  <a:lnTo>
                    <a:pt x="16" y="257"/>
                  </a:lnTo>
                  <a:lnTo>
                    <a:pt x="16" y="289"/>
                  </a:lnTo>
                  <a:lnTo>
                    <a:pt x="17" y="190"/>
                  </a:lnTo>
                  <a:lnTo>
                    <a:pt x="18" y="224"/>
                  </a:lnTo>
                  <a:lnTo>
                    <a:pt x="18" y="211"/>
                  </a:lnTo>
                  <a:lnTo>
                    <a:pt x="19" y="175"/>
                  </a:lnTo>
                  <a:lnTo>
                    <a:pt x="20" y="107"/>
                  </a:lnTo>
                  <a:lnTo>
                    <a:pt x="20" y="100"/>
                  </a:lnTo>
                  <a:lnTo>
                    <a:pt x="21" y="47"/>
                  </a:lnTo>
                  <a:lnTo>
                    <a:pt x="22" y="83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5" y="58"/>
                  </a:lnTo>
                  <a:lnTo>
                    <a:pt x="25" y="45"/>
                  </a:lnTo>
                  <a:lnTo>
                    <a:pt x="26" y="0"/>
                  </a:lnTo>
                  <a:lnTo>
                    <a:pt x="27" y="43"/>
                  </a:lnTo>
                  <a:lnTo>
                    <a:pt x="27" y="34"/>
                  </a:lnTo>
                  <a:lnTo>
                    <a:pt x="28" y="58"/>
                  </a:lnTo>
                  <a:lnTo>
                    <a:pt x="29" y="56"/>
                  </a:lnTo>
                  <a:lnTo>
                    <a:pt x="30" y="83"/>
                  </a:lnTo>
                  <a:lnTo>
                    <a:pt x="30" y="81"/>
                  </a:lnTo>
                  <a:lnTo>
                    <a:pt x="31" y="36"/>
                  </a:lnTo>
                  <a:lnTo>
                    <a:pt x="32" y="92"/>
                  </a:lnTo>
                  <a:lnTo>
                    <a:pt x="32" y="62"/>
                  </a:lnTo>
                  <a:lnTo>
                    <a:pt x="33" y="145"/>
                  </a:lnTo>
                  <a:lnTo>
                    <a:pt x="34" y="51"/>
                  </a:lnTo>
                  <a:lnTo>
                    <a:pt x="35" y="106"/>
                  </a:lnTo>
                  <a:lnTo>
                    <a:pt x="35" y="47"/>
                  </a:lnTo>
                  <a:lnTo>
                    <a:pt x="36" y="81"/>
                  </a:lnTo>
                  <a:lnTo>
                    <a:pt x="37" y="60"/>
                  </a:lnTo>
                  <a:lnTo>
                    <a:pt x="37" y="166"/>
                  </a:lnTo>
                  <a:lnTo>
                    <a:pt x="38" y="145"/>
                  </a:lnTo>
                  <a:lnTo>
                    <a:pt x="39" y="164"/>
                  </a:lnTo>
                  <a:lnTo>
                    <a:pt x="39" y="166"/>
                  </a:lnTo>
                  <a:lnTo>
                    <a:pt x="40" y="128"/>
                  </a:lnTo>
                  <a:lnTo>
                    <a:pt x="41" y="158"/>
                  </a:lnTo>
                  <a:lnTo>
                    <a:pt x="42" y="162"/>
                  </a:lnTo>
                  <a:lnTo>
                    <a:pt x="42" y="241"/>
                  </a:lnTo>
                  <a:lnTo>
                    <a:pt x="43" y="206"/>
                  </a:lnTo>
                  <a:lnTo>
                    <a:pt x="44" y="275"/>
                  </a:lnTo>
                  <a:lnTo>
                    <a:pt x="44" y="272"/>
                  </a:lnTo>
                  <a:lnTo>
                    <a:pt x="45" y="243"/>
                  </a:lnTo>
                  <a:lnTo>
                    <a:pt x="46" y="313"/>
                  </a:lnTo>
                  <a:lnTo>
                    <a:pt x="47" y="324"/>
                  </a:lnTo>
                  <a:lnTo>
                    <a:pt x="47" y="353"/>
                  </a:lnTo>
                  <a:lnTo>
                    <a:pt x="48" y="375"/>
                  </a:lnTo>
                  <a:lnTo>
                    <a:pt x="49" y="372"/>
                  </a:lnTo>
                  <a:lnTo>
                    <a:pt x="49" y="389"/>
                  </a:lnTo>
                  <a:lnTo>
                    <a:pt x="50" y="449"/>
                  </a:lnTo>
                  <a:lnTo>
                    <a:pt x="51" y="496"/>
                  </a:lnTo>
                  <a:lnTo>
                    <a:pt x="52" y="475"/>
                  </a:lnTo>
                  <a:lnTo>
                    <a:pt x="52" y="562"/>
                  </a:lnTo>
                  <a:lnTo>
                    <a:pt x="53" y="543"/>
                  </a:lnTo>
                  <a:lnTo>
                    <a:pt x="54" y="547"/>
                  </a:lnTo>
                  <a:lnTo>
                    <a:pt x="54" y="572"/>
                  </a:lnTo>
                  <a:lnTo>
                    <a:pt x="55" y="575"/>
                  </a:lnTo>
                  <a:lnTo>
                    <a:pt x="56" y="585"/>
                  </a:lnTo>
                  <a:lnTo>
                    <a:pt x="57" y="602"/>
                  </a:lnTo>
                  <a:lnTo>
                    <a:pt x="57" y="587"/>
                  </a:lnTo>
                  <a:lnTo>
                    <a:pt x="58" y="579"/>
                  </a:lnTo>
                  <a:lnTo>
                    <a:pt x="59" y="585"/>
                  </a:lnTo>
                  <a:lnTo>
                    <a:pt x="59" y="577"/>
                  </a:lnTo>
                  <a:lnTo>
                    <a:pt x="60" y="594"/>
                  </a:lnTo>
                  <a:lnTo>
                    <a:pt x="61" y="626"/>
                  </a:lnTo>
                  <a:lnTo>
                    <a:pt x="62" y="617"/>
                  </a:lnTo>
                  <a:lnTo>
                    <a:pt x="62" y="608"/>
                  </a:lnTo>
                  <a:lnTo>
                    <a:pt x="63" y="604"/>
                  </a:lnTo>
                  <a:lnTo>
                    <a:pt x="64" y="575"/>
                  </a:lnTo>
                  <a:lnTo>
                    <a:pt x="64" y="604"/>
                  </a:lnTo>
                  <a:lnTo>
                    <a:pt x="65" y="632"/>
                  </a:lnTo>
                  <a:lnTo>
                    <a:pt x="66" y="609"/>
                  </a:lnTo>
                  <a:lnTo>
                    <a:pt x="67" y="626"/>
                  </a:lnTo>
                  <a:lnTo>
                    <a:pt x="67" y="619"/>
                  </a:lnTo>
                  <a:lnTo>
                    <a:pt x="68" y="645"/>
                  </a:lnTo>
                  <a:lnTo>
                    <a:pt x="69" y="613"/>
                  </a:lnTo>
                  <a:lnTo>
                    <a:pt x="69" y="628"/>
                  </a:lnTo>
                  <a:lnTo>
                    <a:pt x="70" y="628"/>
                  </a:lnTo>
                  <a:lnTo>
                    <a:pt x="71" y="643"/>
                  </a:lnTo>
                  <a:lnTo>
                    <a:pt x="72" y="645"/>
                  </a:lnTo>
                  <a:lnTo>
                    <a:pt x="72" y="625"/>
                  </a:lnTo>
                  <a:lnTo>
                    <a:pt x="73" y="645"/>
                  </a:lnTo>
                  <a:lnTo>
                    <a:pt x="74" y="625"/>
                  </a:lnTo>
                  <a:lnTo>
                    <a:pt x="75" y="636"/>
                  </a:lnTo>
                  <a:lnTo>
                    <a:pt x="75" y="628"/>
                  </a:lnTo>
                  <a:lnTo>
                    <a:pt x="76" y="649"/>
                  </a:lnTo>
                  <a:lnTo>
                    <a:pt x="77" y="645"/>
                  </a:lnTo>
                  <a:lnTo>
                    <a:pt x="77" y="630"/>
                  </a:lnTo>
                  <a:lnTo>
                    <a:pt x="78" y="630"/>
                  </a:lnTo>
                  <a:lnTo>
                    <a:pt x="79" y="640"/>
                  </a:lnTo>
                  <a:lnTo>
                    <a:pt x="80" y="645"/>
                  </a:lnTo>
                  <a:lnTo>
                    <a:pt x="80" y="649"/>
                  </a:lnTo>
                  <a:lnTo>
                    <a:pt x="81" y="632"/>
                  </a:lnTo>
                  <a:lnTo>
                    <a:pt x="82" y="634"/>
                  </a:lnTo>
                  <a:lnTo>
                    <a:pt x="83" y="625"/>
                  </a:lnTo>
                  <a:lnTo>
                    <a:pt x="83" y="645"/>
                  </a:lnTo>
                  <a:lnTo>
                    <a:pt x="84" y="647"/>
                  </a:lnTo>
                  <a:lnTo>
                    <a:pt x="85" y="659"/>
                  </a:lnTo>
                  <a:lnTo>
                    <a:pt x="85" y="643"/>
                  </a:lnTo>
                  <a:lnTo>
                    <a:pt x="86" y="647"/>
                  </a:lnTo>
                  <a:lnTo>
                    <a:pt x="87" y="649"/>
                  </a:lnTo>
                  <a:lnTo>
                    <a:pt x="88" y="659"/>
                  </a:lnTo>
                  <a:lnTo>
                    <a:pt x="88" y="649"/>
                  </a:lnTo>
                  <a:lnTo>
                    <a:pt x="89" y="634"/>
                  </a:lnTo>
                  <a:lnTo>
                    <a:pt x="90" y="640"/>
                  </a:lnTo>
                  <a:lnTo>
                    <a:pt x="91" y="662"/>
                  </a:lnTo>
                  <a:lnTo>
                    <a:pt x="91" y="666"/>
                  </a:lnTo>
                  <a:lnTo>
                    <a:pt x="92" y="651"/>
                  </a:lnTo>
                  <a:lnTo>
                    <a:pt x="93" y="643"/>
                  </a:lnTo>
                  <a:lnTo>
                    <a:pt x="93" y="645"/>
                  </a:lnTo>
                  <a:lnTo>
                    <a:pt x="94" y="657"/>
                  </a:lnTo>
                  <a:lnTo>
                    <a:pt x="95" y="660"/>
                  </a:lnTo>
                  <a:lnTo>
                    <a:pt x="96" y="657"/>
                  </a:lnTo>
                  <a:lnTo>
                    <a:pt x="96" y="664"/>
                  </a:lnTo>
                  <a:lnTo>
                    <a:pt x="97" y="642"/>
                  </a:lnTo>
                  <a:lnTo>
                    <a:pt x="98" y="649"/>
                  </a:lnTo>
                  <a:lnTo>
                    <a:pt x="99" y="643"/>
                  </a:lnTo>
                  <a:lnTo>
                    <a:pt x="99" y="660"/>
                  </a:lnTo>
                  <a:lnTo>
                    <a:pt x="100" y="664"/>
                  </a:lnTo>
                  <a:lnTo>
                    <a:pt x="101" y="662"/>
                  </a:lnTo>
                  <a:lnTo>
                    <a:pt x="102" y="640"/>
                  </a:lnTo>
                  <a:lnTo>
                    <a:pt x="102" y="659"/>
                  </a:lnTo>
                  <a:lnTo>
                    <a:pt x="103" y="649"/>
                  </a:lnTo>
                  <a:lnTo>
                    <a:pt x="104" y="655"/>
                  </a:lnTo>
                  <a:lnTo>
                    <a:pt x="104" y="664"/>
                  </a:lnTo>
                  <a:lnTo>
                    <a:pt x="105" y="653"/>
                  </a:lnTo>
                  <a:lnTo>
                    <a:pt x="106" y="651"/>
                  </a:lnTo>
                  <a:lnTo>
                    <a:pt x="107" y="649"/>
                  </a:lnTo>
                  <a:lnTo>
                    <a:pt x="108" y="642"/>
                  </a:lnTo>
                  <a:lnTo>
                    <a:pt x="109" y="659"/>
                  </a:lnTo>
                  <a:lnTo>
                    <a:pt x="110" y="647"/>
                  </a:lnTo>
                  <a:lnTo>
                    <a:pt x="110" y="655"/>
                  </a:lnTo>
                  <a:lnTo>
                    <a:pt x="111" y="649"/>
                  </a:lnTo>
                  <a:lnTo>
                    <a:pt x="112" y="642"/>
                  </a:lnTo>
                  <a:lnTo>
                    <a:pt x="113" y="638"/>
                  </a:lnTo>
                  <a:lnTo>
                    <a:pt x="113" y="649"/>
                  </a:lnTo>
                  <a:lnTo>
                    <a:pt x="114" y="649"/>
                  </a:lnTo>
                  <a:lnTo>
                    <a:pt x="115" y="655"/>
                  </a:lnTo>
                  <a:lnTo>
                    <a:pt x="116" y="645"/>
                  </a:lnTo>
                  <a:lnTo>
                    <a:pt x="116" y="626"/>
                  </a:lnTo>
                  <a:lnTo>
                    <a:pt x="117" y="653"/>
                  </a:lnTo>
                  <a:lnTo>
                    <a:pt x="118" y="655"/>
                  </a:lnTo>
                  <a:lnTo>
                    <a:pt x="119" y="659"/>
                  </a:lnTo>
                  <a:lnTo>
                    <a:pt x="119" y="660"/>
                  </a:lnTo>
                  <a:lnTo>
                    <a:pt x="120" y="659"/>
                  </a:lnTo>
                  <a:lnTo>
                    <a:pt x="121" y="657"/>
                  </a:lnTo>
                  <a:lnTo>
                    <a:pt x="121" y="666"/>
                  </a:lnTo>
                  <a:lnTo>
                    <a:pt x="122" y="659"/>
                  </a:lnTo>
                  <a:lnTo>
                    <a:pt x="123" y="660"/>
                  </a:lnTo>
                  <a:lnTo>
                    <a:pt x="124" y="657"/>
                  </a:lnTo>
                  <a:lnTo>
                    <a:pt x="124" y="653"/>
                  </a:lnTo>
                  <a:lnTo>
                    <a:pt x="125" y="655"/>
                  </a:lnTo>
                  <a:lnTo>
                    <a:pt x="126" y="643"/>
                  </a:lnTo>
                  <a:lnTo>
                    <a:pt x="127" y="651"/>
                  </a:lnTo>
                  <a:lnTo>
                    <a:pt x="127" y="636"/>
                  </a:lnTo>
                  <a:lnTo>
                    <a:pt x="128" y="653"/>
                  </a:lnTo>
                  <a:lnTo>
                    <a:pt x="129" y="642"/>
                  </a:lnTo>
                  <a:lnTo>
                    <a:pt x="130" y="660"/>
                  </a:lnTo>
                  <a:lnTo>
                    <a:pt x="130" y="657"/>
                  </a:lnTo>
                  <a:lnTo>
                    <a:pt x="131" y="645"/>
                  </a:lnTo>
                  <a:lnTo>
                    <a:pt x="132" y="636"/>
                  </a:lnTo>
                  <a:lnTo>
                    <a:pt x="133" y="647"/>
                  </a:lnTo>
                  <a:lnTo>
                    <a:pt x="133" y="655"/>
                  </a:lnTo>
                  <a:lnTo>
                    <a:pt x="134" y="647"/>
                  </a:lnTo>
                  <a:lnTo>
                    <a:pt x="135" y="659"/>
                  </a:lnTo>
                  <a:lnTo>
                    <a:pt x="136" y="666"/>
                  </a:lnTo>
                  <a:lnTo>
                    <a:pt x="136" y="659"/>
                  </a:lnTo>
                  <a:lnTo>
                    <a:pt x="137" y="638"/>
                  </a:lnTo>
                  <a:lnTo>
                    <a:pt x="138" y="670"/>
                  </a:lnTo>
                  <a:lnTo>
                    <a:pt x="139" y="657"/>
                  </a:lnTo>
                  <a:lnTo>
                    <a:pt x="139" y="638"/>
                  </a:lnTo>
                  <a:lnTo>
                    <a:pt x="140" y="645"/>
                  </a:lnTo>
                  <a:lnTo>
                    <a:pt x="141" y="653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57">
              <a:extLst>
                <a:ext uri="{FF2B5EF4-FFF2-40B4-BE49-F238E27FC236}">
                  <a16:creationId xmlns:a16="http://schemas.microsoft.com/office/drawing/2014/main" xmlns="" id="{ED7F828E-924B-4C0E-9853-36D942D52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" y="1314"/>
              <a:ext cx="99" cy="509"/>
            </a:xfrm>
            <a:custGeom>
              <a:avLst/>
              <a:gdLst>
                <a:gd name="T0" fmla="*/ 2 w 153"/>
                <a:gd name="T1" fmla="*/ 765 h 785"/>
                <a:gd name="T2" fmla="*/ 5 w 153"/>
                <a:gd name="T3" fmla="*/ 753 h 785"/>
                <a:gd name="T4" fmla="*/ 8 w 153"/>
                <a:gd name="T5" fmla="*/ 761 h 785"/>
                <a:gd name="T6" fmla="*/ 11 w 153"/>
                <a:gd name="T7" fmla="*/ 744 h 785"/>
                <a:gd name="T8" fmla="*/ 14 w 153"/>
                <a:gd name="T9" fmla="*/ 766 h 785"/>
                <a:gd name="T10" fmla="*/ 18 w 153"/>
                <a:gd name="T11" fmla="*/ 765 h 785"/>
                <a:gd name="T12" fmla="*/ 21 w 153"/>
                <a:gd name="T13" fmla="*/ 768 h 785"/>
                <a:gd name="T14" fmla="*/ 24 w 153"/>
                <a:gd name="T15" fmla="*/ 776 h 785"/>
                <a:gd name="T16" fmla="*/ 27 w 153"/>
                <a:gd name="T17" fmla="*/ 776 h 785"/>
                <a:gd name="T18" fmla="*/ 30 w 153"/>
                <a:gd name="T19" fmla="*/ 768 h 785"/>
                <a:gd name="T20" fmla="*/ 33 w 153"/>
                <a:gd name="T21" fmla="*/ 765 h 785"/>
                <a:gd name="T22" fmla="*/ 36 w 153"/>
                <a:gd name="T23" fmla="*/ 772 h 785"/>
                <a:gd name="T24" fmla="*/ 39 w 153"/>
                <a:gd name="T25" fmla="*/ 778 h 785"/>
                <a:gd name="T26" fmla="*/ 43 w 153"/>
                <a:gd name="T27" fmla="*/ 770 h 785"/>
                <a:gd name="T28" fmla="*/ 46 w 153"/>
                <a:gd name="T29" fmla="*/ 776 h 785"/>
                <a:gd name="T30" fmla="*/ 49 w 153"/>
                <a:gd name="T31" fmla="*/ 768 h 785"/>
                <a:gd name="T32" fmla="*/ 52 w 153"/>
                <a:gd name="T33" fmla="*/ 765 h 785"/>
                <a:gd name="T34" fmla="*/ 55 w 153"/>
                <a:gd name="T35" fmla="*/ 766 h 785"/>
                <a:gd name="T36" fmla="*/ 58 w 153"/>
                <a:gd name="T37" fmla="*/ 785 h 785"/>
                <a:gd name="T38" fmla="*/ 61 w 153"/>
                <a:gd name="T39" fmla="*/ 783 h 785"/>
                <a:gd name="T40" fmla="*/ 64 w 153"/>
                <a:gd name="T41" fmla="*/ 780 h 785"/>
                <a:gd name="T42" fmla="*/ 67 w 153"/>
                <a:gd name="T43" fmla="*/ 783 h 785"/>
                <a:gd name="T44" fmla="*/ 70 w 153"/>
                <a:gd name="T45" fmla="*/ 776 h 785"/>
                <a:gd name="T46" fmla="*/ 74 w 153"/>
                <a:gd name="T47" fmla="*/ 772 h 785"/>
                <a:gd name="T48" fmla="*/ 77 w 153"/>
                <a:gd name="T49" fmla="*/ 751 h 785"/>
                <a:gd name="T50" fmla="*/ 80 w 153"/>
                <a:gd name="T51" fmla="*/ 770 h 785"/>
                <a:gd name="T52" fmla="*/ 84 w 153"/>
                <a:gd name="T53" fmla="*/ 765 h 785"/>
                <a:gd name="T54" fmla="*/ 87 w 153"/>
                <a:gd name="T55" fmla="*/ 757 h 785"/>
                <a:gd name="T56" fmla="*/ 90 w 153"/>
                <a:gd name="T57" fmla="*/ 697 h 785"/>
                <a:gd name="T58" fmla="*/ 93 w 153"/>
                <a:gd name="T59" fmla="*/ 649 h 785"/>
                <a:gd name="T60" fmla="*/ 96 w 153"/>
                <a:gd name="T61" fmla="*/ 595 h 785"/>
                <a:gd name="T62" fmla="*/ 100 w 153"/>
                <a:gd name="T63" fmla="*/ 508 h 785"/>
                <a:gd name="T64" fmla="*/ 103 w 153"/>
                <a:gd name="T65" fmla="*/ 385 h 785"/>
                <a:gd name="T66" fmla="*/ 106 w 153"/>
                <a:gd name="T67" fmla="*/ 315 h 785"/>
                <a:gd name="T68" fmla="*/ 109 w 153"/>
                <a:gd name="T69" fmla="*/ 319 h 785"/>
                <a:gd name="T70" fmla="*/ 112 w 153"/>
                <a:gd name="T71" fmla="*/ 225 h 785"/>
                <a:gd name="T72" fmla="*/ 115 w 153"/>
                <a:gd name="T73" fmla="*/ 95 h 785"/>
                <a:gd name="T74" fmla="*/ 119 w 153"/>
                <a:gd name="T75" fmla="*/ 106 h 785"/>
                <a:gd name="T76" fmla="*/ 122 w 153"/>
                <a:gd name="T77" fmla="*/ 121 h 785"/>
                <a:gd name="T78" fmla="*/ 125 w 153"/>
                <a:gd name="T79" fmla="*/ 72 h 785"/>
                <a:gd name="T80" fmla="*/ 128 w 153"/>
                <a:gd name="T81" fmla="*/ 132 h 785"/>
                <a:gd name="T82" fmla="*/ 131 w 153"/>
                <a:gd name="T83" fmla="*/ 161 h 785"/>
                <a:gd name="T84" fmla="*/ 135 w 153"/>
                <a:gd name="T85" fmla="*/ 225 h 785"/>
                <a:gd name="T86" fmla="*/ 138 w 153"/>
                <a:gd name="T87" fmla="*/ 353 h 785"/>
                <a:gd name="T88" fmla="*/ 141 w 153"/>
                <a:gd name="T89" fmla="*/ 387 h 785"/>
                <a:gd name="T90" fmla="*/ 144 w 153"/>
                <a:gd name="T91" fmla="*/ 383 h 785"/>
                <a:gd name="T92" fmla="*/ 148 w 153"/>
                <a:gd name="T93" fmla="*/ 417 h 785"/>
                <a:gd name="T94" fmla="*/ 151 w 153"/>
                <a:gd name="T95" fmla="*/ 476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3" h="785">
                  <a:moveTo>
                    <a:pt x="0" y="759"/>
                  </a:moveTo>
                  <a:lnTo>
                    <a:pt x="1" y="765"/>
                  </a:lnTo>
                  <a:lnTo>
                    <a:pt x="1" y="759"/>
                  </a:lnTo>
                  <a:lnTo>
                    <a:pt x="2" y="765"/>
                  </a:lnTo>
                  <a:lnTo>
                    <a:pt x="3" y="761"/>
                  </a:lnTo>
                  <a:lnTo>
                    <a:pt x="4" y="751"/>
                  </a:lnTo>
                  <a:lnTo>
                    <a:pt x="4" y="770"/>
                  </a:lnTo>
                  <a:lnTo>
                    <a:pt x="5" y="753"/>
                  </a:lnTo>
                  <a:lnTo>
                    <a:pt x="6" y="763"/>
                  </a:lnTo>
                  <a:lnTo>
                    <a:pt x="7" y="755"/>
                  </a:lnTo>
                  <a:lnTo>
                    <a:pt x="7" y="746"/>
                  </a:lnTo>
                  <a:lnTo>
                    <a:pt x="8" y="761"/>
                  </a:lnTo>
                  <a:lnTo>
                    <a:pt x="9" y="759"/>
                  </a:lnTo>
                  <a:lnTo>
                    <a:pt x="10" y="759"/>
                  </a:lnTo>
                  <a:lnTo>
                    <a:pt x="10" y="763"/>
                  </a:lnTo>
                  <a:lnTo>
                    <a:pt x="11" y="744"/>
                  </a:lnTo>
                  <a:lnTo>
                    <a:pt x="12" y="755"/>
                  </a:lnTo>
                  <a:lnTo>
                    <a:pt x="13" y="761"/>
                  </a:lnTo>
                  <a:lnTo>
                    <a:pt x="14" y="757"/>
                  </a:lnTo>
                  <a:lnTo>
                    <a:pt x="14" y="766"/>
                  </a:lnTo>
                  <a:lnTo>
                    <a:pt x="15" y="753"/>
                  </a:lnTo>
                  <a:lnTo>
                    <a:pt x="16" y="770"/>
                  </a:lnTo>
                  <a:lnTo>
                    <a:pt x="17" y="766"/>
                  </a:lnTo>
                  <a:lnTo>
                    <a:pt x="18" y="765"/>
                  </a:lnTo>
                  <a:lnTo>
                    <a:pt x="19" y="761"/>
                  </a:lnTo>
                  <a:lnTo>
                    <a:pt x="20" y="753"/>
                  </a:lnTo>
                  <a:lnTo>
                    <a:pt x="20" y="757"/>
                  </a:lnTo>
                  <a:lnTo>
                    <a:pt x="21" y="768"/>
                  </a:lnTo>
                  <a:lnTo>
                    <a:pt x="22" y="749"/>
                  </a:lnTo>
                  <a:lnTo>
                    <a:pt x="23" y="746"/>
                  </a:lnTo>
                  <a:lnTo>
                    <a:pt x="23" y="753"/>
                  </a:lnTo>
                  <a:lnTo>
                    <a:pt x="24" y="776"/>
                  </a:lnTo>
                  <a:lnTo>
                    <a:pt x="25" y="778"/>
                  </a:lnTo>
                  <a:lnTo>
                    <a:pt x="26" y="761"/>
                  </a:lnTo>
                  <a:lnTo>
                    <a:pt x="26" y="755"/>
                  </a:lnTo>
                  <a:lnTo>
                    <a:pt x="27" y="776"/>
                  </a:lnTo>
                  <a:lnTo>
                    <a:pt x="28" y="768"/>
                  </a:lnTo>
                  <a:lnTo>
                    <a:pt x="29" y="757"/>
                  </a:lnTo>
                  <a:lnTo>
                    <a:pt x="29" y="763"/>
                  </a:lnTo>
                  <a:lnTo>
                    <a:pt x="30" y="768"/>
                  </a:lnTo>
                  <a:lnTo>
                    <a:pt x="31" y="763"/>
                  </a:lnTo>
                  <a:lnTo>
                    <a:pt x="32" y="782"/>
                  </a:lnTo>
                  <a:lnTo>
                    <a:pt x="33" y="772"/>
                  </a:lnTo>
                  <a:lnTo>
                    <a:pt x="33" y="765"/>
                  </a:lnTo>
                  <a:lnTo>
                    <a:pt x="34" y="774"/>
                  </a:lnTo>
                  <a:lnTo>
                    <a:pt x="35" y="783"/>
                  </a:lnTo>
                  <a:lnTo>
                    <a:pt x="36" y="770"/>
                  </a:lnTo>
                  <a:lnTo>
                    <a:pt x="36" y="772"/>
                  </a:lnTo>
                  <a:lnTo>
                    <a:pt x="37" y="780"/>
                  </a:lnTo>
                  <a:lnTo>
                    <a:pt x="38" y="778"/>
                  </a:lnTo>
                  <a:lnTo>
                    <a:pt x="39" y="768"/>
                  </a:lnTo>
                  <a:lnTo>
                    <a:pt x="39" y="778"/>
                  </a:lnTo>
                  <a:lnTo>
                    <a:pt x="40" y="768"/>
                  </a:lnTo>
                  <a:lnTo>
                    <a:pt x="41" y="770"/>
                  </a:lnTo>
                  <a:lnTo>
                    <a:pt x="42" y="768"/>
                  </a:lnTo>
                  <a:lnTo>
                    <a:pt x="43" y="770"/>
                  </a:lnTo>
                  <a:lnTo>
                    <a:pt x="43" y="776"/>
                  </a:lnTo>
                  <a:lnTo>
                    <a:pt x="44" y="782"/>
                  </a:lnTo>
                  <a:lnTo>
                    <a:pt x="45" y="766"/>
                  </a:lnTo>
                  <a:lnTo>
                    <a:pt x="46" y="776"/>
                  </a:lnTo>
                  <a:lnTo>
                    <a:pt x="46" y="768"/>
                  </a:lnTo>
                  <a:lnTo>
                    <a:pt x="47" y="776"/>
                  </a:lnTo>
                  <a:lnTo>
                    <a:pt x="48" y="776"/>
                  </a:lnTo>
                  <a:lnTo>
                    <a:pt x="49" y="768"/>
                  </a:lnTo>
                  <a:lnTo>
                    <a:pt x="49" y="770"/>
                  </a:lnTo>
                  <a:lnTo>
                    <a:pt x="50" y="770"/>
                  </a:lnTo>
                  <a:lnTo>
                    <a:pt x="51" y="768"/>
                  </a:lnTo>
                  <a:lnTo>
                    <a:pt x="52" y="765"/>
                  </a:lnTo>
                  <a:lnTo>
                    <a:pt x="53" y="763"/>
                  </a:lnTo>
                  <a:lnTo>
                    <a:pt x="53" y="778"/>
                  </a:lnTo>
                  <a:lnTo>
                    <a:pt x="54" y="770"/>
                  </a:lnTo>
                  <a:lnTo>
                    <a:pt x="55" y="766"/>
                  </a:lnTo>
                  <a:lnTo>
                    <a:pt x="56" y="782"/>
                  </a:lnTo>
                  <a:lnTo>
                    <a:pt x="56" y="770"/>
                  </a:lnTo>
                  <a:lnTo>
                    <a:pt x="57" y="768"/>
                  </a:lnTo>
                  <a:lnTo>
                    <a:pt x="58" y="785"/>
                  </a:lnTo>
                  <a:lnTo>
                    <a:pt x="59" y="774"/>
                  </a:lnTo>
                  <a:lnTo>
                    <a:pt x="60" y="776"/>
                  </a:lnTo>
                  <a:lnTo>
                    <a:pt x="60" y="770"/>
                  </a:lnTo>
                  <a:lnTo>
                    <a:pt x="61" y="783"/>
                  </a:lnTo>
                  <a:lnTo>
                    <a:pt x="62" y="763"/>
                  </a:lnTo>
                  <a:lnTo>
                    <a:pt x="63" y="765"/>
                  </a:lnTo>
                  <a:lnTo>
                    <a:pt x="63" y="780"/>
                  </a:lnTo>
                  <a:lnTo>
                    <a:pt x="64" y="780"/>
                  </a:lnTo>
                  <a:lnTo>
                    <a:pt x="65" y="778"/>
                  </a:lnTo>
                  <a:lnTo>
                    <a:pt x="66" y="770"/>
                  </a:lnTo>
                  <a:lnTo>
                    <a:pt x="67" y="780"/>
                  </a:lnTo>
                  <a:lnTo>
                    <a:pt x="67" y="783"/>
                  </a:lnTo>
                  <a:lnTo>
                    <a:pt x="68" y="780"/>
                  </a:lnTo>
                  <a:lnTo>
                    <a:pt x="69" y="766"/>
                  </a:lnTo>
                  <a:lnTo>
                    <a:pt x="70" y="772"/>
                  </a:lnTo>
                  <a:lnTo>
                    <a:pt x="70" y="776"/>
                  </a:lnTo>
                  <a:lnTo>
                    <a:pt x="71" y="774"/>
                  </a:lnTo>
                  <a:lnTo>
                    <a:pt x="72" y="772"/>
                  </a:lnTo>
                  <a:lnTo>
                    <a:pt x="73" y="763"/>
                  </a:lnTo>
                  <a:lnTo>
                    <a:pt x="74" y="772"/>
                  </a:lnTo>
                  <a:lnTo>
                    <a:pt x="74" y="757"/>
                  </a:lnTo>
                  <a:lnTo>
                    <a:pt x="75" y="774"/>
                  </a:lnTo>
                  <a:lnTo>
                    <a:pt x="76" y="776"/>
                  </a:lnTo>
                  <a:lnTo>
                    <a:pt x="77" y="751"/>
                  </a:lnTo>
                  <a:lnTo>
                    <a:pt x="77" y="768"/>
                  </a:lnTo>
                  <a:lnTo>
                    <a:pt x="78" y="761"/>
                  </a:lnTo>
                  <a:lnTo>
                    <a:pt x="79" y="732"/>
                  </a:lnTo>
                  <a:lnTo>
                    <a:pt x="80" y="770"/>
                  </a:lnTo>
                  <a:lnTo>
                    <a:pt x="81" y="770"/>
                  </a:lnTo>
                  <a:lnTo>
                    <a:pt x="82" y="753"/>
                  </a:lnTo>
                  <a:lnTo>
                    <a:pt x="83" y="759"/>
                  </a:lnTo>
                  <a:lnTo>
                    <a:pt x="84" y="765"/>
                  </a:lnTo>
                  <a:lnTo>
                    <a:pt x="85" y="753"/>
                  </a:lnTo>
                  <a:lnTo>
                    <a:pt x="85" y="734"/>
                  </a:lnTo>
                  <a:lnTo>
                    <a:pt x="86" y="746"/>
                  </a:lnTo>
                  <a:lnTo>
                    <a:pt x="87" y="757"/>
                  </a:lnTo>
                  <a:lnTo>
                    <a:pt x="88" y="706"/>
                  </a:lnTo>
                  <a:lnTo>
                    <a:pt x="88" y="725"/>
                  </a:lnTo>
                  <a:lnTo>
                    <a:pt x="89" y="717"/>
                  </a:lnTo>
                  <a:lnTo>
                    <a:pt x="90" y="697"/>
                  </a:lnTo>
                  <a:lnTo>
                    <a:pt x="91" y="702"/>
                  </a:lnTo>
                  <a:lnTo>
                    <a:pt x="92" y="672"/>
                  </a:lnTo>
                  <a:lnTo>
                    <a:pt x="92" y="653"/>
                  </a:lnTo>
                  <a:lnTo>
                    <a:pt x="93" y="649"/>
                  </a:lnTo>
                  <a:lnTo>
                    <a:pt x="94" y="615"/>
                  </a:lnTo>
                  <a:lnTo>
                    <a:pt x="95" y="623"/>
                  </a:lnTo>
                  <a:lnTo>
                    <a:pt x="96" y="591"/>
                  </a:lnTo>
                  <a:lnTo>
                    <a:pt x="96" y="595"/>
                  </a:lnTo>
                  <a:lnTo>
                    <a:pt x="97" y="544"/>
                  </a:lnTo>
                  <a:lnTo>
                    <a:pt x="98" y="570"/>
                  </a:lnTo>
                  <a:lnTo>
                    <a:pt x="99" y="549"/>
                  </a:lnTo>
                  <a:lnTo>
                    <a:pt x="100" y="508"/>
                  </a:lnTo>
                  <a:lnTo>
                    <a:pt x="100" y="449"/>
                  </a:lnTo>
                  <a:lnTo>
                    <a:pt x="101" y="449"/>
                  </a:lnTo>
                  <a:lnTo>
                    <a:pt x="102" y="400"/>
                  </a:lnTo>
                  <a:lnTo>
                    <a:pt x="103" y="385"/>
                  </a:lnTo>
                  <a:lnTo>
                    <a:pt x="104" y="434"/>
                  </a:lnTo>
                  <a:lnTo>
                    <a:pt x="104" y="346"/>
                  </a:lnTo>
                  <a:lnTo>
                    <a:pt x="105" y="378"/>
                  </a:lnTo>
                  <a:lnTo>
                    <a:pt x="106" y="315"/>
                  </a:lnTo>
                  <a:lnTo>
                    <a:pt x="107" y="393"/>
                  </a:lnTo>
                  <a:lnTo>
                    <a:pt x="107" y="329"/>
                  </a:lnTo>
                  <a:lnTo>
                    <a:pt x="108" y="279"/>
                  </a:lnTo>
                  <a:lnTo>
                    <a:pt x="109" y="319"/>
                  </a:lnTo>
                  <a:lnTo>
                    <a:pt x="110" y="208"/>
                  </a:lnTo>
                  <a:lnTo>
                    <a:pt x="111" y="202"/>
                  </a:lnTo>
                  <a:lnTo>
                    <a:pt x="111" y="232"/>
                  </a:lnTo>
                  <a:lnTo>
                    <a:pt x="112" y="225"/>
                  </a:lnTo>
                  <a:lnTo>
                    <a:pt x="113" y="189"/>
                  </a:lnTo>
                  <a:lnTo>
                    <a:pt x="114" y="162"/>
                  </a:lnTo>
                  <a:lnTo>
                    <a:pt x="115" y="172"/>
                  </a:lnTo>
                  <a:lnTo>
                    <a:pt x="115" y="95"/>
                  </a:lnTo>
                  <a:lnTo>
                    <a:pt x="116" y="93"/>
                  </a:lnTo>
                  <a:lnTo>
                    <a:pt x="117" y="95"/>
                  </a:lnTo>
                  <a:lnTo>
                    <a:pt x="118" y="93"/>
                  </a:lnTo>
                  <a:lnTo>
                    <a:pt x="119" y="106"/>
                  </a:lnTo>
                  <a:lnTo>
                    <a:pt x="119" y="132"/>
                  </a:lnTo>
                  <a:lnTo>
                    <a:pt x="120" y="51"/>
                  </a:lnTo>
                  <a:lnTo>
                    <a:pt x="121" y="100"/>
                  </a:lnTo>
                  <a:lnTo>
                    <a:pt x="122" y="121"/>
                  </a:lnTo>
                  <a:lnTo>
                    <a:pt x="123" y="219"/>
                  </a:lnTo>
                  <a:lnTo>
                    <a:pt x="123" y="98"/>
                  </a:lnTo>
                  <a:lnTo>
                    <a:pt x="124" y="149"/>
                  </a:lnTo>
                  <a:lnTo>
                    <a:pt x="125" y="72"/>
                  </a:lnTo>
                  <a:lnTo>
                    <a:pt x="126" y="0"/>
                  </a:lnTo>
                  <a:lnTo>
                    <a:pt x="127" y="106"/>
                  </a:lnTo>
                  <a:lnTo>
                    <a:pt x="127" y="166"/>
                  </a:lnTo>
                  <a:lnTo>
                    <a:pt x="128" y="132"/>
                  </a:lnTo>
                  <a:lnTo>
                    <a:pt x="129" y="189"/>
                  </a:lnTo>
                  <a:lnTo>
                    <a:pt x="130" y="191"/>
                  </a:lnTo>
                  <a:lnTo>
                    <a:pt x="131" y="178"/>
                  </a:lnTo>
                  <a:lnTo>
                    <a:pt x="131" y="161"/>
                  </a:lnTo>
                  <a:lnTo>
                    <a:pt x="132" y="236"/>
                  </a:lnTo>
                  <a:lnTo>
                    <a:pt x="133" y="232"/>
                  </a:lnTo>
                  <a:lnTo>
                    <a:pt x="134" y="217"/>
                  </a:lnTo>
                  <a:lnTo>
                    <a:pt x="135" y="225"/>
                  </a:lnTo>
                  <a:lnTo>
                    <a:pt x="136" y="279"/>
                  </a:lnTo>
                  <a:lnTo>
                    <a:pt x="136" y="281"/>
                  </a:lnTo>
                  <a:lnTo>
                    <a:pt x="137" y="291"/>
                  </a:lnTo>
                  <a:lnTo>
                    <a:pt x="138" y="353"/>
                  </a:lnTo>
                  <a:lnTo>
                    <a:pt x="139" y="329"/>
                  </a:lnTo>
                  <a:lnTo>
                    <a:pt x="140" y="438"/>
                  </a:lnTo>
                  <a:lnTo>
                    <a:pt x="140" y="376"/>
                  </a:lnTo>
                  <a:lnTo>
                    <a:pt x="141" y="387"/>
                  </a:lnTo>
                  <a:lnTo>
                    <a:pt x="142" y="363"/>
                  </a:lnTo>
                  <a:lnTo>
                    <a:pt x="143" y="395"/>
                  </a:lnTo>
                  <a:lnTo>
                    <a:pt x="144" y="404"/>
                  </a:lnTo>
                  <a:lnTo>
                    <a:pt x="144" y="383"/>
                  </a:lnTo>
                  <a:lnTo>
                    <a:pt x="145" y="476"/>
                  </a:lnTo>
                  <a:lnTo>
                    <a:pt x="146" y="485"/>
                  </a:lnTo>
                  <a:lnTo>
                    <a:pt x="147" y="476"/>
                  </a:lnTo>
                  <a:lnTo>
                    <a:pt x="148" y="417"/>
                  </a:lnTo>
                  <a:lnTo>
                    <a:pt x="148" y="489"/>
                  </a:lnTo>
                  <a:lnTo>
                    <a:pt x="149" y="500"/>
                  </a:lnTo>
                  <a:lnTo>
                    <a:pt x="150" y="542"/>
                  </a:lnTo>
                  <a:lnTo>
                    <a:pt x="151" y="476"/>
                  </a:lnTo>
                  <a:lnTo>
                    <a:pt x="152" y="512"/>
                  </a:lnTo>
                  <a:lnTo>
                    <a:pt x="153" y="51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158">
              <a:extLst>
                <a:ext uri="{FF2B5EF4-FFF2-40B4-BE49-F238E27FC236}">
                  <a16:creationId xmlns:a16="http://schemas.microsoft.com/office/drawing/2014/main" xmlns="" id="{730AB754-9C06-4DD5-A1F0-07C372361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" y="1648"/>
              <a:ext cx="107" cy="174"/>
            </a:xfrm>
            <a:custGeom>
              <a:avLst/>
              <a:gdLst>
                <a:gd name="T0" fmla="*/ 2 w 164"/>
                <a:gd name="T1" fmla="*/ 69 h 269"/>
                <a:gd name="T2" fmla="*/ 5 w 164"/>
                <a:gd name="T3" fmla="*/ 141 h 269"/>
                <a:gd name="T4" fmla="*/ 9 w 164"/>
                <a:gd name="T5" fmla="*/ 181 h 269"/>
                <a:gd name="T6" fmla="*/ 12 w 164"/>
                <a:gd name="T7" fmla="*/ 156 h 269"/>
                <a:gd name="T8" fmla="*/ 15 w 164"/>
                <a:gd name="T9" fmla="*/ 200 h 269"/>
                <a:gd name="T10" fmla="*/ 19 w 164"/>
                <a:gd name="T11" fmla="*/ 224 h 269"/>
                <a:gd name="T12" fmla="*/ 22 w 164"/>
                <a:gd name="T13" fmla="*/ 217 h 269"/>
                <a:gd name="T14" fmla="*/ 26 w 164"/>
                <a:gd name="T15" fmla="*/ 201 h 269"/>
                <a:gd name="T16" fmla="*/ 29 w 164"/>
                <a:gd name="T17" fmla="*/ 226 h 269"/>
                <a:gd name="T18" fmla="*/ 32 w 164"/>
                <a:gd name="T19" fmla="*/ 243 h 269"/>
                <a:gd name="T20" fmla="*/ 36 w 164"/>
                <a:gd name="T21" fmla="*/ 247 h 269"/>
                <a:gd name="T22" fmla="*/ 39 w 164"/>
                <a:gd name="T23" fmla="*/ 245 h 269"/>
                <a:gd name="T24" fmla="*/ 42 w 164"/>
                <a:gd name="T25" fmla="*/ 247 h 269"/>
                <a:gd name="T26" fmla="*/ 46 w 164"/>
                <a:gd name="T27" fmla="*/ 252 h 269"/>
                <a:gd name="T28" fmla="*/ 49 w 164"/>
                <a:gd name="T29" fmla="*/ 241 h 269"/>
                <a:gd name="T30" fmla="*/ 52 w 164"/>
                <a:gd name="T31" fmla="*/ 228 h 269"/>
                <a:gd name="T32" fmla="*/ 56 w 164"/>
                <a:gd name="T33" fmla="*/ 262 h 269"/>
                <a:gd name="T34" fmla="*/ 59 w 164"/>
                <a:gd name="T35" fmla="*/ 258 h 269"/>
                <a:gd name="T36" fmla="*/ 62 w 164"/>
                <a:gd name="T37" fmla="*/ 247 h 269"/>
                <a:gd name="T38" fmla="*/ 66 w 164"/>
                <a:gd name="T39" fmla="*/ 237 h 269"/>
                <a:gd name="T40" fmla="*/ 69 w 164"/>
                <a:gd name="T41" fmla="*/ 247 h 269"/>
                <a:gd name="T42" fmla="*/ 73 w 164"/>
                <a:gd name="T43" fmla="*/ 249 h 269"/>
                <a:gd name="T44" fmla="*/ 77 w 164"/>
                <a:gd name="T45" fmla="*/ 232 h 269"/>
                <a:gd name="T46" fmla="*/ 80 w 164"/>
                <a:gd name="T47" fmla="*/ 249 h 269"/>
                <a:gd name="T48" fmla="*/ 84 w 164"/>
                <a:gd name="T49" fmla="*/ 254 h 269"/>
                <a:gd name="T50" fmla="*/ 88 w 164"/>
                <a:gd name="T51" fmla="*/ 269 h 269"/>
                <a:gd name="T52" fmla="*/ 91 w 164"/>
                <a:gd name="T53" fmla="*/ 254 h 269"/>
                <a:gd name="T54" fmla="*/ 94 w 164"/>
                <a:gd name="T55" fmla="*/ 247 h 269"/>
                <a:gd name="T56" fmla="*/ 98 w 164"/>
                <a:gd name="T57" fmla="*/ 239 h 269"/>
                <a:gd name="T58" fmla="*/ 101 w 164"/>
                <a:gd name="T59" fmla="*/ 234 h 269"/>
                <a:gd name="T60" fmla="*/ 105 w 164"/>
                <a:gd name="T61" fmla="*/ 249 h 269"/>
                <a:gd name="T62" fmla="*/ 108 w 164"/>
                <a:gd name="T63" fmla="*/ 234 h 269"/>
                <a:gd name="T64" fmla="*/ 111 w 164"/>
                <a:gd name="T65" fmla="*/ 256 h 269"/>
                <a:gd name="T66" fmla="*/ 115 w 164"/>
                <a:gd name="T67" fmla="*/ 251 h 269"/>
                <a:gd name="T68" fmla="*/ 118 w 164"/>
                <a:gd name="T69" fmla="*/ 247 h 269"/>
                <a:gd name="T70" fmla="*/ 122 w 164"/>
                <a:gd name="T71" fmla="*/ 245 h 269"/>
                <a:gd name="T72" fmla="*/ 125 w 164"/>
                <a:gd name="T73" fmla="*/ 260 h 269"/>
                <a:gd name="T74" fmla="*/ 129 w 164"/>
                <a:gd name="T75" fmla="*/ 243 h 269"/>
                <a:gd name="T76" fmla="*/ 132 w 164"/>
                <a:gd name="T77" fmla="*/ 243 h 269"/>
                <a:gd name="T78" fmla="*/ 135 w 164"/>
                <a:gd name="T79" fmla="*/ 232 h 269"/>
                <a:gd name="T80" fmla="*/ 139 w 164"/>
                <a:gd name="T81" fmla="*/ 215 h 269"/>
                <a:gd name="T82" fmla="*/ 142 w 164"/>
                <a:gd name="T83" fmla="*/ 245 h 269"/>
                <a:gd name="T84" fmla="*/ 146 w 164"/>
                <a:gd name="T85" fmla="*/ 213 h 269"/>
                <a:gd name="T86" fmla="*/ 149 w 164"/>
                <a:gd name="T87" fmla="*/ 173 h 269"/>
                <a:gd name="T88" fmla="*/ 153 w 164"/>
                <a:gd name="T89" fmla="*/ 207 h 269"/>
                <a:gd name="T90" fmla="*/ 156 w 164"/>
                <a:gd name="T91" fmla="*/ 209 h 269"/>
                <a:gd name="T92" fmla="*/ 160 w 164"/>
                <a:gd name="T93" fmla="*/ 243 h 269"/>
                <a:gd name="T94" fmla="*/ 163 w 164"/>
                <a:gd name="T95" fmla="*/ 237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4" h="269">
                  <a:moveTo>
                    <a:pt x="0" y="0"/>
                  </a:moveTo>
                  <a:lnTo>
                    <a:pt x="0" y="5"/>
                  </a:lnTo>
                  <a:lnTo>
                    <a:pt x="1" y="39"/>
                  </a:lnTo>
                  <a:lnTo>
                    <a:pt x="2" y="69"/>
                  </a:lnTo>
                  <a:lnTo>
                    <a:pt x="3" y="73"/>
                  </a:lnTo>
                  <a:lnTo>
                    <a:pt x="4" y="130"/>
                  </a:lnTo>
                  <a:lnTo>
                    <a:pt x="4" y="113"/>
                  </a:lnTo>
                  <a:lnTo>
                    <a:pt x="5" y="141"/>
                  </a:lnTo>
                  <a:lnTo>
                    <a:pt x="6" y="179"/>
                  </a:lnTo>
                  <a:lnTo>
                    <a:pt x="7" y="188"/>
                  </a:lnTo>
                  <a:lnTo>
                    <a:pt x="8" y="115"/>
                  </a:lnTo>
                  <a:lnTo>
                    <a:pt x="9" y="181"/>
                  </a:lnTo>
                  <a:lnTo>
                    <a:pt x="9" y="177"/>
                  </a:lnTo>
                  <a:lnTo>
                    <a:pt x="10" y="149"/>
                  </a:lnTo>
                  <a:lnTo>
                    <a:pt x="11" y="173"/>
                  </a:lnTo>
                  <a:lnTo>
                    <a:pt x="12" y="156"/>
                  </a:lnTo>
                  <a:lnTo>
                    <a:pt x="13" y="186"/>
                  </a:lnTo>
                  <a:lnTo>
                    <a:pt x="13" y="184"/>
                  </a:lnTo>
                  <a:lnTo>
                    <a:pt x="14" y="175"/>
                  </a:lnTo>
                  <a:lnTo>
                    <a:pt x="15" y="200"/>
                  </a:lnTo>
                  <a:lnTo>
                    <a:pt x="16" y="151"/>
                  </a:lnTo>
                  <a:lnTo>
                    <a:pt x="17" y="196"/>
                  </a:lnTo>
                  <a:lnTo>
                    <a:pt x="18" y="188"/>
                  </a:lnTo>
                  <a:lnTo>
                    <a:pt x="19" y="224"/>
                  </a:lnTo>
                  <a:lnTo>
                    <a:pt x="20" y="194"/>
                  </a:lnTo>
                  <a:lnTo>
                    <a:pt x="21" y="205"/>
                  </a:lnTo>
                  <a:lnTo>
                    <a:pt x="22" y="188"/>
                  </a:lnTo>
                  <a:lnTo>
                    <a:pt x="22" y="217"/>
                  </a:lnTo>
                  <a:lnTo>
                    <a:pt x="23" y="217"/>
                  </a:lnTo>
                  <a:lnTo>
                    <a:pt x="24" y="226"/>
                  </a:lnTo>
                  <a:lnTo>
                    <a:pt x="25" y="218"/>
                  </a:lnTo>
                  <a:lnTo>
                    <a:pt x="26" y="201"/>
                  </a:lnTo>
                  <a:lnTo>
                    <a:pt x="27" y="218"/>
                  </a:lnTo>
                  <a:lnTo>
                    <a:pt x="27" y="243"/>
                  </a:lnTo>
                  <a:lnTo>
                    <a:pt x="28" y="235"/>
                  </a:lnTo>
                  <a:lnTo>
                    <a:pt x="29" y="226"/>
                  </a:lnTo>
                  <a:lnTo>
                    <a:pt x="30" y="243"/>
                  </a:lnTo>
                  <a:lnTo>
                    <a:pt x="31" y="249"/>
                  </a:lnTo>
                  <a:lnTo>
                    <a:pt x="32" y="254"/>
                  </a:lnTo>
                  <a:lnTo>
                    <a:pt x="32" y="243"/>
                  </a:lnTo>
                  <a:lnTo>
                    <a:pt x="33" y="258"/>
                  </a:lnTo>
                  <a:lnTo>
                    <a:pt x="34" y="234"/>
                  </a:lnTo>
                  <a:lnTo>
                    <a:pt x="35" y="247"/>
                  </a:lnTo>
                  <a:lnTo>
                    <a:pt x="36" y="247"/>
                  </a:lnTo>
                  <a:lnTo>
                    <a:pt x="36" y="249"/>
                  </a:lnTo>
                  <a:lnTo>
                    <a:pt x="37" y="260"/>
                  </a:lnTo>
                  <a:lnTo>
                    <a:pt x="38" y="237"/>
                  </a:lnTo>
                  <a:lnTo>
                    <a:pt x="39" y="245"/>
                  </a:lnTo>
                  <a:lnTo>
                    <a:pt x="40" y="254"/>
                  </a:lnTo>
                  <a:lnTo>
                    <a:pt x="41" y="241"/>
                  </a:lnTo>
                  <a:lnTo>
                    <a:pt x="41" y="252"/>
                  </a:lnTo>
                  <a:lnTo>
                    <a:pt x="42" y="247"/>
                  </a:lnTo>
                  <a:lnTo>
                    <a:pt x="43" y="258"/>
                  </a:lnTo>
                  <a:lnTo>
                    <a:pt x="44" y="252"/>
                  </a:lnTo>
                  <a:lnTo>
                    <a:pt x="45" y="249"/>
                  </a:lnTo>
                  <a:lnTo>
                    <a:pt x="46" y="252"/>
                  </a:lnTo>
                  <a:lnTo>
                    <a:pt x="46" y="254"/>
                  </a:lnTo>
                  <a:lnTo>
                    <a:pt x="47" y="252"/>
                  </a:lnTo>
                  <a:lnTo>
                    <a:pt x="48" y="262"/>
                  </a:lnTo>
                  <a:lnTo>
                    <a:pt x="49" y="241"/>
                  </a:lnTo>
                  <a:lnTo>
                    <a:pt x="50" y="254"/>
                  </a:lnTo>
                  <a:lnTo>
                    <a:pt x="51" y="258"/>
                  </a:lnTo>
                  <a:lnTo>
                    <a:pt x="51" y="252"/>
                  </a:lnTo>
                  <a:lnTo>
                    <a:pt x="52" y="228"/>
                  </a:lnTo>
                  <a:lnTo>
                    <a:pt x="53" y="258"/>
                  </a:lnTo>
                  <a:lnTo>
                    <a:pt x="54" y="260"/>
                  </a:lnTo>
                  <a:lnTo>
                    <a:pt x="55" y="254"/>
                  </a:lnTo>
                  <a:lnTo>
                    <a:pt x="56" y="262"/>
                  </a:lnTo>
                  <a:lnTo>
                    <a:pt x="56" y="258"/>
                  </a:lnTo>
                  <a:lnTo>
                    <a:pt x="57" y="249"/>
                  </a:lnTo>
                  <a:lnTo>
                    <a:pt x="58" y="268"/>
                  </a:lnTo>
                  <a:lnTo>
                    <a:pt x="59" y="258"/>
                  </a:lnTo>
                  <a:lnTo>
                    <a:pt x="60" y="249"/>
                  </a:lnTo>
                  <a:lnTo>
                    <a:pt x="61" y="254"/>
                  </a:lnTo>
                  <a:lnTo>
                    <a:pt x="61" y="252"/>
                  </a:lnTo>
                  <a:lnTo>
                    <a:pt x="62" y="247"/>
                  </a:lnTo>
                  <a:lnTo>
                    <a:pt x="63" y="249"/>
                  </a:lnTo>
                  <a:lnTo>
                    <a:pt x="64" y="239"/>
                  </a:lnTo>
                  <a:lnTo>
                    <a:pt x="65" y="256"/>
                  </a:lnTo>
                  <a:lnTo>
                    <a:pt x="66" y="237"/>
                  </a:lnTo>
                  <a:lnTo>
                    <a:pt x="66" y="251"/>
                  </a:lnTo>
                  <a:lnTo>
                    <a:pt x="67" y="247"/>
                  </a:lnTo>
                  <a:lnTo>
                    <a:pt x="68" y="243"/>
                  </a:lnTo>
                  <a:lnTo>
                    <a:pt x="69" y="247"/>
                  </a:lnTo>
                  <a:lnTo>
                    <a:pt x="70" y="251"/>
                  </a:lnTo>
                  <a:lnTo>
                    <a:pt x="71" y="254"/>
                  </a:lnTo>
                  <a:lnTo>
                    <a:pt x="72" y="256"/>
                  </a:lnTo>
                  <a:lnTo>
                    <a:pt x="73" y="249"/>
                  </a:lnTo>
                  <a:lnTo>
                    <a:pt x="74" y="243"/>
                  </a:lnTo>
                  <a:lnTo>
                    <a:pt x="75" y="247"/>
                  </a:lnTo>
                  <a:lnTo>
                    <a:pt x="76" y="245"/>
                  </a:lnTo>
                  <a:lnTo>
                    <a:pt x="77" y="232"/>
                  </a:lnTo>
                  <a:lnTo>
                    <a:pt x="77" y="247"/>
                  </a:lnTo>
                  <a:lnTo>
                    <a:pt x="78" y="254"/>
                  </a:lnTo>
                  <a:lnTo>
                    <a:pt x="79" y="254"/>
                  </a:lnTo>
                  <a:lnTo>
                    <a:pt x="80" y="249"/>
                  </a:lnTo>
                  <a:lnTo>
                    <a:pt x="81" y="256"/>
                  </a:lnTo>
                  <a:lnTo>
                    <a:pt x="82" y="256"/>
                  </a:lnTo>
                  <a:lnTo>
                    <a:pt x="83" y="252"/>
                  </a:lnTo>
                  <a:lnTo>
                    <a:pt x="84" y="254"/>
                  </a:lnTo>
                  <a:lnTo>
                    <a:pt x="85" y="258"/>
                  </a:lnTo>
                  <a:lnTo>
                    <a:pt x="86" y="258"/>
                  </a:lnTo>
                  <a:lnTo>
                    <a:pt x="87" y="252"/>
                  </a:lnTo>
                  <a:lnTo>
                    <a:pt x="88" y="269"/>
                  </a:lnTo>
                  <a:lnTo>
                    <a:pt x="88" y="249"/>
                  </a:lnTo>
                  <a:lnTo>
                    <a:pt x="89" y="251"/>
                  </a:lnTo>
                  <a:lnTo>
                    <a:pt x="90" y="251"/>
                  </a:lnTo>
                  <a:lnTo>
                    <a:pt x="91" y="254"/>
                  </a:lnTo>
                  <a:lnTo>
                    <a:pt x="92" y="260"/>
                  </a:lnTo>
                  <a:lnTo>
                    <a:pt x="93" y="245"/>
                  </a:lnTo>
                  <a:lnTo>
                    <a:pt x="93" y="260"/>
                  </a:lnTo>
                  <a:lnTo>
                    <a:pt x="94" y="247"/>
                  </a:lnTo>
                  <a:lnTo>
                    <a:pt x="95" y="243"/>
                  </a:lnTo>
                  <a:lnTo>
                    <a:pt x="96" y="245"/>
                  </a:lnTo>
                  <a:lnTo>
                    <a:pt x="97" y="258"/>
                  </a:lnTo>
                  <a:lnTo>
                    <a:pt x="98" y="239"/>
                  </a:lnTo>
                  <a:lnTo>
                    <a:pt x="99" y="245"/>
                  </a:lnTo>
                  <a:lnTo>
                    <a:pt x="99" y="239"/>
                  </a:lnTo>
                  <a:lnTo>
                    <a:pt x="100" y="247"/>
                  </a:lnTo>
                  <a:lnTo>
                    <a:pt x="101" y="234"/>
                  </a:lnTo>
                  <a:lnTo>
                    <a:pt x="102" y="252"/>
                  </a:lnTo>
                  <a:lnTo>
                    <a:pt x="103" y="241"/>
                  </a:lnTo>
                  <a:lnTo>
                    <a:pt x="104" y="247"/>
                  </a:lnTo>
                  <a:lnTo>
                    <a:pt x="105" y="249"/>
                  </a:lnTo>
                  <a:lnTo>
                    <a:pt x="105" y="260"/>
                  </a:lnTo>
                  <a:lnTo>
                    <a:pt x="106" y="251"/>
                  </a:lnTo>
                  <a:lnTo>
                    <a:pt x="107" y="247"/>
                  </a:lnTo>
                  <a:lnTo>
                    <a:pt x="108" y="234"/>
                  </a:lnTo>
                  <a:lnTo>
                    <a:pt x="109" y="237"/>
                  </a:lnTo>
                  <a:lnTo>
                    <a:pt x="110" y="260"/>
                  </a:lnTo>
                  <a:lnTo>
                    <a:pt x="111" y="251"/>
                  </a:lnTo>
                  <a:lnTo>
                    <a:pt x="111" y="256"/>
                  </a:lnTo>
                  <a:lnTo>
                    <a:pt x="112" y="262"/>
                  </a:lnTo>
                  <a:lnTo>
                    <a:pt x="113" y="241"/>
                  </a:lnTo>
                  <a:lnTo>
                    <a:pt x="114" y="247"/>
                  </a:lnTo>
                  <a:lnTo>
                    <a:pt x="115" y="251"/>
                  </a:lnTo>
                  <a:lnTo>
                    <a:pt x="116" y="258"/>
                  </a:lnTo>
                  <a:lnTo>
                    <a:pt x="117" y="247"/>
                  </a:lnTo>
                  <a:lnTo>
                    <a:pt x="117" y="252"/>
                  </a:lnTo>
                  <a:lnTo>
                    <a:pt x="118" y="247"/>
                  </a:lnTo>
                  <a:lnTo>
                    <a:pt x="119" y="243"/>
                  </a:lnTo>
                  <a:lnTo>
                    <a:pt x="120" y="260"/>
                  </a:lnTo>
                  <a:lnTo>
                    <a:pt x="121" y="237"/>
                  </a:lnTo>
                  <a:lnTo>
                    <a:pt x="122" y="245"/>
                  </a:lnTo>
                  <a:lnTo>
                    <a:pt x="123" y="243"/>
                  </a:lnTo>
                  <a:lnTo>
                    <a:pt x="123" y="260"/>
                  </a:lnTo>
                  <a:lnTo>
                    <a:pt x="124" y="245"/>
                  </a:lnTo>
                  <a:lnTo>
                    <a:pt x="125" y="260"/>
                  </a:lnTo>
                  <a:lnTo>
                    <a:pt x="126" y="254"/>
                  </a:lnTo>
                  <a:lnTo>
                    <a:pt x="127" y="252"/>
                  </a:lnTo>
                  <a:lnTo>
                    <a:pt x="128" y="237"/>
                  </a:lnTo>
                  <a:lnTo>
                    <a:pt x="129" y="243"/>
                  </a:lnTo>
                  <a:lnTo>
                    <a:pt x="129" y="256"/>
                  </a:lnTo>
                  <a:lnTo>
                    <a:pt x="130" y="260"/>
                  </a:lnTo>
                  <a:lnTo>
                    <a:pt x="131" y="239"/>
                  </a:lnTo>
                  <a:lnTo>
                    <a:pt x="132" y="243"/>
                  </a:lnTo>
                  <a:lnTo>
                    <a:pt x="133" y="251"/>
                  </a:lnTo>
                  <a:lnTo>
                    <a:pt x="134" y="256"/>
                  </a:lnTo>
                  <a:lnTo>
                    <a:pt x="135" y="234"/>
                  </a:lnTo>
                  <a:lnTo>
                    <a:pt x="135" y="232"/>
                  </a:lnTo>
                  <a:lnTo>
                    <a:pt x="136" y="230"/>
                  </a:lnTo>
                  <a:lnTo>
                    <a:pt x="137" y="211"/>
                  </a:lnTo>
                  <a:lnTo>
                    <a:pt x="138" y="230"/>
                  </a:lnTo>
                  <a:lnTo>
                    <a:pt x="139" y="215"/>
                  </a:lnTo>
                  <a:lnTo>
                    <a:pt x="140" y="251"/>
                  </a:lnTo>
                  <a:lnTo>
                    <a:pt x="141" y="243"/>
                  </a:lnTo>
                  <a:lnTo>
                    <a:pt x="142" y="222"/>
                  </a:lnTo>
                  <a:lnTo>
                    <a:pt x="142" y="245"/>
                  </a:lnTo>
                  <a:lnTo>
                    <a:pt x="143" y="226"/>
                  </a:lnTo>
                  <a:lnTo>
                    <a:pt x="144" y="241"/>
                  </a:lnTo>
                  <a:lnTo>
                    <a:pt x="145" y="243"/>
                  </a:lnTo>
                  <a:lnTo>
                    <a:pt x="146" y="213"/>
                  </a:lnTo>
                  <a:lnTo>
                    <a:pt x="147" y="209"/>
                  </a:lnTo>
                  <a:lnTo>
                    <a:pt x="148" y="217"/>
                  </a:lnTo>
                  <a:lnTo>
                    <a:pt x="148" y="198"/>
                  </a:lnTo>
                  <a:lnTo>
                    <a:pt x="149" y="173"/>
                  </a:lnTo>
                  <a:lnTo>
                    <a:pt x="150" y="213"/>
                  </a:lnTo>
                  <a:lnTo>
                    <a:pt x="151" y="145"/>
                  </a:lnTo>
                  <a:lnTo>
                    <a:pt x="152" y="175"/>
                  </a:lnTo>
                  <a:lnTo>
                    <a:pt x="153" y="207"/>
                  </a:lnTo>
                  <a:lnTo>
                    <a:pt x="154" y="222"/>
                  </a:lnTo>
                  <a:lnTo>
                    <a:pt x="155" y="215"/>
                  </a:lnTo>
                  <a:lnTo>
                    <a:pt x="155" y="230"/>
                  </a:lnTo>
                  <a:lnTo>
                    <a:pt x="156" y="209"/>
                  </a:lnTo>
                  <a:lnTo>
                    <a:pt x="157" y="239"/>
                  </a:lnTo>
                  <a:lnTo>
                    <a:pt x="158" y="251"/>
                  </a:lnTo>
                  <a:lnTo>
                    <a:pt x="159" y="241"/>
                  </a:lnTo>
                  <a:lnTo>
                    <a:pt x="160" y="243"/>
                  </a:lnTo>
                  <a:lnTo>
                    <a:pt x="161" y="249"/>
                  </a:lnTo>
                  <a:lnTo>
                    <a:pt x="162" y="247"/>
                  </a:lnTo>
                  <a:lnTo>
                    <a:pt x="162" y="226"/>
                  </a:lnTo>
                  <a:lnTo>
                    <a:pt x="163" y="237"/>
                  </a:lnTo>
                  <a:lnTo>
                    <a:pt x="164" y="23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159">
              <a:extLst>
                <a:ext uri="{FF2B5EF4-FFF2-40B4-BE49-F238E27FC236}">
                  <a16:creationId xmlns:a16="http://schemas.microsoft.com/office/drawing/2014/main" xmlns="" id="{49E3EB60-13A9-4249-86FF-1AA2EEF72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" y="1398"/>
              <a:ext cx="115" cy="423"/>
            </a:xfrm>
            <a:custGeom>
              <a:avLst/>
              <a:gdLst>
                <a:gd name="T0" fmla="*/ 3 w 177"/>
                <a:gd name="T1" fmla="*/ 619 h 652"/>
                <a:gd name="T2" fmla="*/ 6 w 177"/>
                <a:gd name="T3" fmla="*/ 625 h 652"/>
                <a:gd name="T4" fmla="*/ 10 w 177"/>
                <a:gd name="T5" fmla="*/ 589 h 652"/>
                <a:gd name="T6" fmla="*/ 13 w 177"/>
                <a:gd name="T7" fmla="*/ 559 h 652"/>
                <a:gd name="T8" fmla="*/ 17 w 177"/>
                <a:gd name="T9" fmla="*/ 516 h 652"/>
                <a:gd name="T10" fmla="*/ 20 w 177"/>
                <a:gd name="T11" fmla="*/ 451 h 652"/>
                <a:gd name="T12" fmla="*/ 24 w 177"/>
                <a:gd name="T13" fmla="*/ 453 h 652"/>
                <a:gd name="T14" fmla="*/ 27 w 177"/>
                <a:gd name="T15" fmla="*/ 397 h 652"/>
                <a:gd name="T16" fmla="*/ 31 w 177"/>
                <a:gd name="T17" fmla="*/ 374 h 652"/>
                <a:gd name="T18" fmla="*/ 35 w 177"/>
                <a:gd name="T19" fmla="*/ 251 h 652"/>
                <a:gd name="T20" fmla="*/ 38 w 177"/>
                <a:gd name="T21" fmla="*/ 183 h 652"/>
                <a:gd name="T22" fmla="*/ 42 w 177"/>
                <a:gd name="T23" fmla="*/ 185 h 652"/>
                <a:gd name="T24" fmla="*/ 45 w 177"/>
                <a:gd name="T25" fmla="*/ 153 h 652"/>
                <a:gd name="T26" fmla="*/ 49 w 177"/>
                <a:gd name="T27" fmla="*/ 114 h 652"/>
                <a:gd name="T28" fmla="*/ 52 w 177"/>
                <a:gd name="T29" fmla="*/ 74 h 652"/>
                <a:gd name="T30" fmla="*/ 56 w 177"/>
                <a:gd name="T31" fmla="*/ 74 h 652"/>
                <a:gd name="T32" fmla="*/ 60 w 177"/>
                <a:gd name="T33" fmla="*/ 89 h 652"/>
                <a:gd name="T34" fmla="*/ 63 w 177"/>
                <a:gd name="T35" fmla="*/ 97 h 652"/>
                <a:gd name="T36" fmla="*/ 67 w 177"/>
                <a:gd name="T37" fmla="*/ 223 h 652"/>
                <a:gd name="T38" fmla="*/ 70 w 177"/>
                <a:gd name="T39" fmla="*/ 229 h 652"/>
                <a:gd name="T40" fmla="*/ 74 w 177"/>
                <a:gd name="T41" fmla="*/ 291 h 652"/>
                <a:gd name="T42" fmla="*/ 78 w 177"/>
                <a:gd name="T43" fmla="*/ 351 h 652"/>
                <a:gd name="T44" fmla="*/ 81 w 177"/>
                <a:gd name="T45" fmla="*/ 401 h 652"/>
                <a:gd name="T46" fmla="*/ 85 w 177"/>
                <a:gd name="T47" fmla="*/ 501 h 652"/>
                <a:gd name="T48" fmla="*/ 88 w 177"/>
                <a:gd name="T49" fmla="*/ 529 h 652"/>
                <a:gd name="T50" fmla="*/ 92 w 177"/>
                <a:gd name="T51" fmla="*/ 542 h 652"/>
                <a:gd name="T52" fmla="*/ 96 w 177"/>
                <a:gd name="T53" fmla="*/ 567 h 652"/>
                <a:gd name="T54" fmla="*/ 99 w 177"/>
                <a:gd name="T55" fmla="*/ 584 h 652"/>
                <a:gd name="T56" fmla="*/ 103 w 177"/>
                <a:gd name="T57" fmla="*/ 584 h 652"/>
                <a:gd name="T58" fmla="*/ 107 w 177"/>
                <a:gd name="T59" fmla="*/ 580 h 652"/>
                <a:gd name="T60" fmla="*/ 110 w 177"/>
                <a:gd name="T61" fmla="*/ 619 h 652"/>
                <a:gd name="T62" fmla="*/ 114 w 177"/>
                <a:gd name="T63" fmla="*/ 597 h 652"/>
                <a:gd name="T64" fmla="*/ 118 w 177"/>
                <a:gd name="T65" fmla="*/ 614 h 652"/>
                <a:gd name="T66" fmla="*/ 121 w 177"/>
                <a:gd name="T67" fmla="*/ 608 h 652"/>
                <a:gd name="T68" fmla="*/ 125 w 177"/>
                <a:gd name="T69" fmla="*/ 608 h 652"/>
                <a:gd name="T70" fmla="*/ 129 w 177"/>
                <a:gd name="T71" fmla="*/ 629 h 652"/>
                <a:gd name="T72" fmla="*/ 132 w 177"/>
                <a:gd name="T73" fmla="*/ 625 h 652"/>
                <a:gd name="T74" fmla="*/ 136 w 177"/>
                <a:gd name="T75" fmla="*/ 610 h 652"/>
                <a:gd name="T76" fmla="*/ 140 w 177"/>
                <a:gd name="T77" fmla="*/ 652 h 652"/>
                <a:gd name="T78" fmla="*/ 143 w 177"/>
                <a:gd name="T79" fmla="*/ 621 h 652"/>
                <a:gd name="T80" fmla="*/ 147 w 177"/>
                <a:gd name="T81" fmla="*/ 623 h 652"/>
                <a:gd name="T82" fmla="*/ 151 w 177"/>
                <a:gd name="T83" fmla="*/ 650 h 652"/>
                <a:gd name="T84" fmla="*/ 155 w 177"/>
                <a:gd name="T85" fmla="*/ 627 h 652"/>
                <a:gd name="T86" fmla="*/ 159 w 177"/>
                <a:gd name="T87" fmla="*/ 618 h 652"/>
                <a:gd name="T88" fmla="*/ 163 w 177"/>
                <a:gd name="T89" fmla="*/ 636 h 652"/>
                <a:gd name="T90" fmla="*/ 167 w 177"/>
                <a:gd name="T91" fmla="*/ 635 h 652"/>
                <a:gd name="T92" fmla="*/ 170 w 177"/>
                <a:gd name="T93" fmla="*/ 623 h 652"/>
                <a:gd name="T94" fmla="*/ 174 w 177"/>
                <a:gd name="T95" fmla="*/ 633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7" h="652">
                  <a:moveTo>
                    <a:pt x="0" y="614"/>
                  </a:moveTo>
                  <a:lnTo>
                    <a:pt x="1" y="619"/>
                  </a:lnTo>
                  <a:lnTo>
                    <a:pt x="2" y="616"/>
                  </a:lnTo>
                  <a:lnTo>
                    <a:pt x="3" y="619"/>
                  </a:lnTo>
                  <a:lnTo>
                    <a:pt x="4" y="608"/>
                  </a:lnTo>
                  <a:lnTo>
                    <a:pt x="5" y="618"/>
                  </a:lnTo>
                  <a:lnTo>
                    <a:pt x="5" y="580"/>
                  </a:lnTo>
                  <a:lnTo>
                    <a:pt x="6" y="625"/>
                  </a:lnTo>
                  <a:lnTo>
                    <a:pt x="7" y="604"/>
                  </a:lnTo>
                  <a:lnTo>
                    <a:pt x="8" y="584"/>
                  </a:lnTo>
                  <a:lnTo>
                    <a:pt x="9" y="582"/>
                  </a:lnTo>
                  <a:lnTo>
                    <a:pt x="10" y="589"/>
                  </a:lnTo>
                  <a:lnTo>
                    <a:pt x="11" y="580"/>
                  </a:lnTo>
                  <a:lnTo>
                    <a:pt x="12" y="576"/>
                  </a:lnTo>
                  <a:lnTo>
                    <a:pt x="12" y="585"/>
                  </a:lnTo>
                  <a:lnTo>
                    <a:pt x="13" y="559"/>
                  </a:lnTo>
                  <a:lnTo>
                    <a:pt x="14" y="555"/>
                  </a:lnTo>
                  <a:lnTo>
                    <a:pt x="15" y="540"/>
                  </a:lnTo>
                  <a:lnTo>
                    <a:pt x="16" y="557"/>
                  </a:lnTo>
                  <a:lnTo>
                    <a:pt x="17" y="516"/>
                  </a:lnTo>
                  <a:lnTo>
                    <a:pt x="18" y="502"/>
                  </a:lnTo>
                  <a:lnTo>
                    <a:pt x="19" y="501"/>
                  </a:lnTo>
                  <a:lnTo>
                    <a:pt x="20" y="484"/>
                  </a:lnTo>
                  <a:lnTo>
                    <a:pt x="20" y="451"/>
                  </a:lnTo>
                  <a:lnTo>
                    <a:pt x="21" y="425"/>
                  </a:lnTo>
                  <a:lnTo>
                    <a:pt x="22" y="459"/>
                  </a:lnTo>
                  <a:lnTo>
                    <a:pt x="23" y="450"/>
                  </a:lnTo>
                  <a:lnTo>
                    <a:pt x="24" y="453"/>
                  </a:lnTo>
                  <a:lnTo>
                    <a:pt x="25" y="410"/>
                  </a:lnTo>
                  <a:lnTo>
                    <a:pt x="26" y="423"/>
                  </a:lnTo>
                  <a:lnTo>
                    <a:pt x="27" y="451"/>
                  </a:lnTo>
                  <a:lnTo>
                    <a:pt x="27" y="397"/>
                  </a:lnTo>
                  <a:lnTo>
                    <a:pt x="28" y="408"/>
                  </a:lnTo>
                  <a:lnTo>
                    <a:pt x="29" y="331"/>
                  </a:lnTo>
                  <a:lnTo>
                    <a:pt x="30" y="363"/>
                  </a:lnTo>
                  <a:lnTo>
                    <a:pt x="31" y="374"/>
                  </a:lnTo>
                  <a:lnTo>
                    <a:pt x="32" y="291"/>
                  </a:lnTo>
                  <a:lnTo>
                    <a:pt x="33" y="342"/>
                  </a:lnTo>
                  <a:lnTo>
                    <a:pt x="34" y="308"/>
                  </a:lnTo>
                  <a:lnTo>
                    <a:pt x="35" y="251"/>
                  </a:lnTo>
                  <a:lnTo>
                    <a:pt x="35" y="274"/>
                  </a:lnTo>
                  <a:lnTo>
                    <a:pt x="36" y="299"/>
                  </a:lnTo>
                  <a:lnTo>
                    <a:pt x="37" y="244"/>
                  </a:lnTo>
                  <a:lnTo>
                    <a:pt x="38" y="183"/>
                  </a:lnTo>
                  <a:lnTo>
                    <a:pt x="39" y="191"/>
                  </a:lnTo>
                  <a:lnTo>
                    <a:pt x="40" y="114"/>
                  </a:lnTo>
                  <a:lnTo>
                    <a:pt x="41" y="153"/>
                  </a:lnTo>
                  <a:lnTo>
                    <a:pt x="42" y="185"/>
                  </a:lnTo>
                  <a:lnTo>
                    <a:pt x="43" y="157"/>
                  </a:lnTo>
                  <a:lnTo>
                    <a:pt x="43" y="95"/>
                  </a:lnTo>
                  <a:lnTo>
                    <a:pt x="44" y="163"/>
                  </a:lnTo>
                  <a:lnTo>
                    <a:pt x="45" y="153"/>
                  </a:lnTo>
                  <a:lnTo>
                    <a:pt x="46" y="12"/>
                  </a:lnTo>
                  <a:lnTo>
                    <a:pt x="47" y="140"/>
                  </a:lnTo>
                  <a:lnTo>
                    <a:pt x="48" y="234"/>
                  </a:lnTo>
                  <a:lnTo>
                    <a:pt x="49" y="114"/>
                  </a:lnTo>
                  <a:lnTo>
                    <a:pt x="50" y="61"/>
                  </a:lnTo>
                  <a:lnTo>
                    <a:pt x="51" y="199"/>
                  </a:lnTo>
                  <a:lnTo>
                    <a:pt x="51" y="106"/>
                  </a:lnTo>
                  <a:lnTo>
                    <a:pt x="52" y="74"/>
                  </a:lnTo>
                  <a:lnTo>
                    <a:pt x="53" y="148"/>
                  </a:lnTo>
                  <a:lnTo>
                    <a:pt x="54" y="102"/>
                  </a:lnTo>
                  <a:lnTo>
                    <a:pt x="55" y="119"/>
                  </a:lnTo>
                  <a:lnTo>
                    <a:pt x="56" y="74"/>
                  </a:lnTo>
                  <a:lnTo>
                    <a:pt x="57" y="121"/>
                  </a:lnTo>
                  <a:lnTo>
                    <a:pt x="58" y="0"/>
                  </a:lnTo>
                  <a:lnTo>
                    <a:pt x="59" y="85"/>
                  </a:lnTo>
                  <a:lnTo>
                    <a:pt x="60" y="89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108"/>
                  </a:lnTo>
                  <a:lnTo>
                    <a:pt x="63" y="97"/>
                  </a:lnTo>
                  <a:lnTo>
                    <a:pt x="64" y="76"/>
                  </a:lnTo>
                  <a:lnTo>
                    <a:pt x="65" y="159"/>
                  </a:lnTo>
                  <a:lnTo>
                    <a:pt x="66" y="138"/>
                  </a:lnTo>
                  <a:lnTo>
                    <a:pt x="67" y="223"/>
                  </a:lnTo>
                  <a:lnTo>
                    <a:pt x="68" y="161"/>
                  </a:lnTo>
                  <a:lnTo>
                    <a:pt x="68" y="304"/>
                  </a:lnTo>
                  <a:lnTo>
                    <a:pt x="69" y="197"/>
                  </a:lnTo>
                  <a:lnTo>
                    <a:pt x="70" y="229"/>
                  </a:lnTo>
                  <a:lnTo>
                    <a:pt x="71" y="268"/>
                  </a:lnTo>
                  <a:lnTo>
                    <a:pt x="72" y="314"/>
                  </a:lnTo>
                  <a:lnTo>
                    <a:pt x="73" y="325"/>
                  </a:lnTo>
                  <a:lnTo>
                    <a:pt x="74" y="291"/>
                  </a:lnTo>
                  <a:lnTo>
                    <a:pt x="75" y="285"/>
                  </a:lnTo>
                  <a:lnTo>
                    <a:pt x="76" y="287"/>
                  </a:lnTo>
                  <a:lnTo>
                    <a:pt x="77" y="372"/>
                  </a:lnTo>
                  <a:lnTo>
                    <a:pt x="78" y="351"/>
                  </a:lnTo>
                  <a:lnTo>
                    <a:pt x="78" y="393"/>
                  </a:lnTo>
                  <a:lnTo>
                    <a:pt x="79" y="382"/>
                  </a:lnTo>
                  <a:lnTo>
                    <a:pt x="80" y="417"/>
                  </a:lnTo>
                  <a:lnTo>
                    <a:pt x="81" y="401"/>
                  </a:lnTo>
                  <a:lnTo>
                    <a:pt x="82" y="355"/>
                  </a:lnTo>
                  <a:lnTo>
                    <a:pt x="83" y="450"/>
                  </a:lnTo>
                  <a:lnTo>
                    <a:pt x="84" y="442"/>
                  </a:lnTo>
                  <a:lnTo>
                    <a:pt x="85" y="501"/>
                  </a:lnTo>
                  <a:lnTo>
                    <a:pt x="86" y="499"/>
                  </a:lnTo>
                  <a:lnTo>
                    <a:pt x="87" y="523"/>
                  </a:lnTo>
                  <a:lnTo>
                    <a:pt x="87" y="512"/>
                  </a:lnTo>
                  <a:lnTo>
                    <a:pt x="88" y="529"/>
                  </a:lnTo>
                  <a:lnTo>
                    <a:pt x="89" y="506"/>
                  </a:lnTo>
                  <a:lnTo>
                    <a:pt x="90" y="563"/>
                  </a:lnTo>
                  <a:lnTo>
                    <a:pt x="91" y="565"/>
                  </a:lnTo>
                  <a:lnTo>
                    <a:pt x="92" y="542"/>
                  </a:lnTo>
                  <a:lnTo>
                    <a:pt x="93" y="531"/>
                  </a:lnTo>
                  <a:lnTo>
                    <a:pt x="94" y="553"/>
                  </a:lnTo>
                  <a:lnTo>
                    <a:pt x="95" y="591"/>
                  </a:lnTo>
                  <a:lnTo>
                    <a:pt x="96" y="567"/>
                  </a:lnTo>
                  <a:lnTo>
                    <a:pt x="97" y="563"/>
                  </a:lnTo>
                  <a:lnTo>
                    <a:pt x="97" y="593"/>
                  </a:lnTo>
                  <a:lnTo>
                    <a:pt x="98" y="574"/>
                  </a:lnTo>
                  <a:lnTo>
                    <a:pt x="99" y="584"/>
                  </a:lnTo>
                  <a:lnTo>
                    <a:pt x="100" y="593"/>
                  </a:lnTo>
                  <a:lnTo>
                    <a:pt x="101" y="561"/>
                  </a:lnTo>
                  <a:lnTo>
                    <a:pt x="102" y="589"/>
                  </a:lnTo>
                  <a:lnTo>
                    <a:pt x="103" y="584"/>
                  </a:lnTo>
                  <a:lnTo>
                    <a:pt x="104" y="608"/>
                  </a:lnTo>
                  <a:lnTo>
                    <a:pt x="105" y="587"/>
                  </a:lnTo>
                  <a:lnTo>
                    <a:pt x="106" y="591"/>
                  </a:lnTo>
                  <a:lnTo>
                    <a:pt x="107" y="580"/>
                  </a:lnTo>
                  <a:lnTo>
                    <a:pt x="107" y="587"/>
                  </a:lnTo>
                  <a:lnTo>
                    <a:pt x="108" y="614"/>
                  </a:lnTo>
                  <a:lnTo>
                    <a:pt x="109" y="602"/>
                  </a:lnTo>
                  <a:lnTo>
                    <a:pt x="110" y="619"/>
                  </a:lnTo>
                  <a:lnTo>
                    <a:pt x="111" y="582"/>
                  </a:lnTo>
                  <a:lnTo>
                    <a:pt x="112" y="604"/>
                  </a:lnTo>
                  <a:lnTo>
                    <a:pt x="113" y="606"/>
                  </a:lnTo>
                  <a:lnTo>
                    <a:pt x="114" y="597"/>
                  </a:lnTo>
                  <a:lnTo>
                    <a:pt x="115" y="591"/>
                  </a:lnTo>
                  <a:lnTo>
                    <a:pt x="116" y="616"/>
                  </a:lnTo>
                  <a:lnTo>
                    <a:pt x="117" y="612"/>
                  </a:lnTo>
                  <a:lnTo>
                    <a:pt x="118" y="614"/>
                  </a:lnTo>
                  <a:lnTo>
                    <a:pt x="118" y="612"/>
                  </a:lnTo>
                  <a:lnTo>
                    <a:pt x="119" y="616"/>
                  </a:lnTo>
                  <a:lnTo>
                    <a:pt x="120" y="625"/>
                  </a:lnTo>
                  <a:lnTo>
                    <a:pt x="121" y="608"/>
                  </a:lnTo>
                  <a:lnTo>
                    <a:pt x="122" y="618"/>
                  </a:lnTo>
                  <a:lnTo>
                    <a:pt x="123" y="619"/>
                  </a:lnTo>
                  <a:lnTo>
                    <a:pt x="124" y="623"/>
                  </a:lnTo>
                  <a:lnTo>
                    <a:pt x="125" y="608"/>
                  </a:lnTo>
                  <a:lnTo>
                    <a:pt x="126" y="623"/>
                  </a:lnTo>
                  <a:lnTo>
                    <a:pt x="127" y="619"/>
                  </a:lnTo>
                  <a:lnTo>
                    <a:pt x="128" y="616"/>
                  </a:lnTo>
                  <a:lnTo>
                    <a:pt x="129" y="629"/>
                  </a:lnTo>
                  <a:lnTo>
                    <a:pt x="129" y="623"/>
                  </a:lnTo>
                  <a:lnTo>
                    <a:pt x="130" y="635"/>
                  </a:lnTo>
                  <a:lnTo>
                    <a:pt x="131" y="618"/>
                  </a:lnTo>
                  <a:lnTo>
                    <a:pt x="132" y="625"/>
                  </a:lnTo>
                  <a:lnTo>
                    <a:pt x="133" y="636"/>
                  </a:lnTo>
                  <a:lnTo>
                    <a:pt x="134" y="621"/>
                  </a:lnTo>
                  <a:lnTo>
                    <a:pt x="135" y="644"/>
                  </a:lnTo>
                  <a:lnTo>
                    <a:pt x="136" y="610"/>
                  </a:lnTo>
                  <a:lnTo>
                    <a:pt x="137" y="625"/>
                  </a:lnTo>
                  <a:lnTo>
                    <a:pt x="138" y="633"/>
                  </a:lnTo>
                  <a:lnTo>
                    <a:pt x="139" y="618"/>
                  </a:lnTo>
                  <a:lnTo>
                    <a:pt x="140" y="652"/>
                  </a:lnTo>
                  <a:lnTo>
                    <a:pt x="141" y="621"/>
                  </a:lnTo>
                  <a:lnTo>
                    <a:pt x="141" y="640"/>
                  </a:lnTo>
                  <a:lnTo>
                    <a:pt x="142" y="636"/>
                  </a:lnTo>
                  <a:lnTo>
                    <a:pt x="143" y="621"/>
                  </a:lnTo>
                  <a:lnTo>
                    <a:pt x="144" y="625"/>
                  </a:lnTo>
                  <a:lnTo>
                    <a:pt x="145" y="625"/>
                  </a:lnTo>
                  <a:lnTo>
                    <a:pt x="146" y="621"/>
                  </a:lnTo>
                  <a:lnTo>
                    <a:pt x="147" y="623"/>
                  </a:lnTo>
                  <a:lnTo>
                    <a:pt x="148" y="633"/>
                  </a:lnTo>
                  <a:lnTo>
                    <a:pt x="149" y="635"/>
                  </a:lnTo>
                  <a:lnTo>
                    <a:pt x="150" y="633"/>
                  </a:lnTo>
                  <a:lnTo>
                    <a:pt x="151" y="650"/>
                  </a:lnTo>
                  <a:lnTo>
                    <a:pt x="152" y="629"/>
                  </a:lnTo>
                  <a:lnTo>
                    <a:pt x="153" y="621"/>
                  </a:lnTo>
                  <a:lnTo>
                    <a:pt x="154" y="636"/>
                  </a:lnTo>
                  <a:lnTo>
                    <a:pt x="155" y="627"/>
                  </a:lnTo>
                  <a:lnTo>
                    <a:pt x="156" y="642"/>
                  </a:lnTo>
                  <a:lnTo>
                    <a:pt x="157" y="629"/>
                  </a:lnTo>
                  <a:lnTo>
                    <a:pt x="158" y="627"/>
                  </a:lnTo>
                  <a:lnTo>
                    <a:pt x="159" y="618"/>
                  </a:lnTo>
                  <a:lnTo>
                    <a:pt x="160" y="623"/>
                  </a:lnTo>
                  <a:lnTo>
                    <a:pt x="161" y="636"/>
                  </a:lnTo>
                  <a:lnTo>
                    <a:pt x="162" y="629"/>
                  </a:lnTo>
                  <a:lnTo>
                    <a:pt x="163" y="636"/>
                  </a:lnTo>
                  <a:lnTo>
                    <a:pt x="164" y="625"/>
                  </a:lnTo>
                  <a:lnTo>
                    <a:pt x="165" y="625"/>
                  </a:lnTo>
                  <a:lnTo>
                    <a:pt x="166" y="636"/>
                  </a:lnTo>
                  <a:lnTo>
                    <a:pt x="167" y="635"/>
                  </a:lnTo>
                  <a:lnTo>
                    <a:pt x="167" y="646"/>
                  </a:lnTo>
                  <a:lnTo>
                    <a:pt x="168" y="635"/>
                  </a:lnTo>
                  <a:lnTo>
                    <a:pt x="169" y="631"/>
                  </a:lnTo>
                  <a:lnTo>
                    <a:pt x="170" y="623"/>
                  </a:lnTo>
                  <a:lnTo>
                    <a:pt x="171" y="612"/>
                  </a:lnTo>
                  <a:lnTo>
                    <a:pt x="172" y="633"/>
                  </a:lnTo>
                  <a:lnTo>
                    <a:pt x="173" y="625"/>
                  </a:lnTo>
                  <a:lnTo>
                    <a:pt x="174" y="633"/>
                  </a:lnTo>
                  <a:lnTo>
                    <a:pt x="175" y="644"/>
                  </a:lnTo>
                  <a:lnTo>
                    <a:pt x="176" y="610"/>
                  </a:lnTo>
                  <a:lnTo>
                    <a:pt x="177" y="63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160">
              <a:extLst>
                <a:ext uri="{FF2B5EF4-FFF2-40B4-BE49-F238E27FC236}">
                  <a16:creationId xmlns:a16="http://schemas.microsoft.com/office/drawing/2014/main" xmlns="" id="{957CFCFC-7E8B-4DF6-8F22-0F456F0D4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9" y="1395"/>
              <a:ext cx="122" cy="426"/>
            </a:xfrm>
            <a:custGeom>
              <a:avLst/>
              <a:gdLst>
                <a:gd name="T0" fmla="*/ 3 w 188"/>
                <a:gd name="T1" fmla="*/ 628 h 657"/>
                <a:gd name="T2" fmla="*/ 6 w 188"/>
                <a:gd name="T3" fmla="*/ 628 h 657"/>
                <a:gd name="T4" fmla="*/ 10 w 188"/>
                <a:gd name="T5" fmla="*/ 623 h 657"/>
                <a:gd name="T6" fmla="*/ 14 w 188"/>
                <a:gd name="T7" fmla="*/ 632 h 657"/>
                <a:gd name="T8" fmla="*/ 18 w 188"/>
                <a:gd name="T9" fmla="*/ 636 h 657"/>
                <a:gd name="T10" fmla="*/ 21 w 188"/>
                <a:gd name="T11" fmla="*/ 636 h 657"/>
                <a:gd name="T12" fmla="*/ 25 w 188"/>
                <a:gd name="T13" fmla="*/ 624 h 657"/>
                <a:gd name="T14" fmla="*/ 29 w 188"/>
                <a:gd name="T15" fmla="*/ 651 h 657"/>
                <a:gd name="T16" fmla="*/ 33 w 188"/>
                <a:gd name="T17" fmla="*/ 621 h 657"/>
                <a:gd name="T18" fmla="*/ 37 w 188"/>
                <a:gd name="T19" fmla="*/ 649 h 657"/>
                <a:gd name="T20" fmla="*/ 40 w 188"/>
                <a:gd name="T21" fmla="*/ 643 h 657"/>
                <a:gd name="T22" fmla="*/ 44 w 188"/>
                <a:gd name="T23" fmla="*/ 643 h 657"/>
                <a:gd name="T24" fmla="*/ 48 w 188"/>
                <a:gd name="T25" fmla="*/ 638 h 657"/>
                <a:gd name="T26" fmla="*/ 52 w 188"/>
                <a:gd name="T27" fmla="*/ 636 h 657"/>
                <a:gd name="T28" fmla="*/ 56 w 188"/>
                <a:gd name="T29" fmla="*/ 657 h 657"/>
                <a:gd name="T30" fmla="*/ 59 w 188"/>
                <a:gd name="T31" fmla="*/ 640 h 657"/>
                <a:gd name="T32" fmla="*/ 63 w 188"/>
                <a:gd name="T33" fmla="*/ 641 h 657"/>
                <a:gd name="T34" fmla="*/ 67 w 188"/>
                <a:gd name="T35" fmla="*/ 634 h 657"/>
                <a:gd name="T36" fmla="*/ 71 w 188"/>
                <a:gd name="T37" fmla="*/ 624 h 657"/>
                <a:gd name="T38" fmla="*/ 75 w 188"/>
                <a:gd name="T39" fmla="*/ 609 h 657"/>
                <a:gd name="T40" fmla="*/ 79 w 188"/>
                <a:gd name="T41" fmla="*/ 564 h 657"/>
                <a:gd name="T42" fmla="*/ 83 w 188"/>
                <a:gd name="T43" fmla="*/ 521 h 657"/>
                <a:gd name="T44" fmla="*/ 86 w 188"/>
                <a:gd name="T45" fmla="*/ 500 h 657"/>
                <a:gd name="T46" fmla="*/ 90 w 188"/>
                <a:gd name="T47" fmla="*/ 432 h 657"/>
                <a:gd name="T48" fmla="*/ 94 w 188"/>
                <a:gd name="T49" fmla="*/ 368 h 657"/>
                <a:gd name="T50" fmla="*/ 98 w 188"/>
                <a:gd name="T51" fmla="*/ 345 h 657"/>
                <a:gd name="T52" fmla="*/ 102 w 188"/>
                <a:gd name="T53" fmla="*/ 264 h 657"/>
                <a:gd name="T54" fmla="*/ 106 w 188"/>
                <a:gd name="T55" fmla="*/ 288 h 657"/>
                <a:gd name="T56" fmla="*/ 110 w 188"/>
                <a:gd name="T57" fmla="*/ 253 h 657"/>
                <a:gd name="T58" fmla="*/ 114 w 188"/>
                <a:gd name="T59" fmla="*/ 296 h 657"/>
                <a:gd name="T60" fmla="*/ 117 w 188"/>
                <a:gd name="T61" fmla="*/ 236 h 657"/>
                <a:gd name="T62" fmla="*/ 121 w 188"/>
                <a:gd name="T63" fmla="*/ 200 h 657"/>
                <a:gd name="T64" fmla="*/ 125 w 188"/>
                <a:gd name="T65" fmla="*/ 171 h 657"/>
                <a:gd name="T66" fmla="*/ 129 w 188"/>
                <a:gd name="T67" fmla="*/ 130 h 657"/>
                <a:gd name="T68" fmla="*/ 133 w 188"/>
                <a:gd name="T69" fmla="*/ 204 h 657"/>
                <a:gd name="T70" fmla="*/ 137 w 188"/>
                <a:gd name="T71" fmla="*/ 207 h 657"/>
                <a:gd name="T72" fmla="*/ 141 w 188"/>
                <a:gd name="T73" fmla="*/ 124 h 657"/>
                <a:gd name="T74" fmla="*/ 145 w 188"/>
                <a:gd name="T75" fmla="*/ 7 h 657"/>
                <a:gd name="T76" fmla="*/ 149 w 188"/>
                <a:gd name="T77" fmla="*/ 17 h 657"/>
                <a:gd name="T78" fmla="*/ 153 w 188"/>
                <a:gd name="T79" fmla="*/ 196 h 657"/>
                <a:gd name="T80" fmla="*/ 157 w 188"/>
                <a:gd name="T81" fmla="*/ 307 h 657"/>
                <a:gd name="T82" fmla="*/ 161 w 188"/>
                <a:gd name="T83" fmla="*/ 398 h 657"/>
                <a:gd name="T84" fmla="*/ 165 w 188"/>
                <a:gd name="T85" fmla="*/ 439 h 657"/>
                <a:gd name="T86" fmla="*/ 169 w 188"/>
                <a:gd name="T87" fmla="*/ 513 h 657"/>
                <a:gd name="T88" fmla="*/ 173 w 188"/>
                <a:gd name="T89" fmla="*/ 506 h 657"/>
                <a:gd name="T90" fmla="*/ 177 w 188"/>
                <a:gd name="T91" fmla="*/ 526 h 657"/>
                <a:gd name="T92" fmla="*/ 181 w 188"/>
                <a:gd name="T93" fmla="*/ 564 h 657"/>
                <a:gd name="T94" fmla="*/ 185 w 188"/>
                <a:gd name="T95" fmla="*/ 555 h 657"/>
                <a:gd name="T96" fmla="*/ 188 w 188"/>
                <a:gd name="T97" fmla="*/ 594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8" h="657">
                  <a:moveTo>
                    <a:pt x="0" y="641"/>
                  </a:moveTo>
                  <a:lnTo>
                    <a:pt x="1" y="640"/>
                  </a:lnTo>
                  <a:lnTo>
                    <a:pt x="2" y="628"/>
                  </a:lnTo>
                  <a:lnTo>
                    <a:pt x="3" y="628"/>
                  </a:lnTo>
                  <a:lnTo>
                    <a:pt x="4" y="636"/>
                  </a:lnTo>
                  <a:lnTo>
                    <a:pt x="5" y="628"/>
                  </a:lnTo>
                  <a:lnTo>
                    <a:pt x="5" y="623"/>
                  </a:lnTo>
                  <a:lnTo>
                    <a:pt x="6" y="628"/>
                  </a:lnTo>
                  <a:lnTo>
                    <a:pt x="7" y="643"/>
                  </a:lnTo>
                  <a:lnTo>
                    <a:pt x="8" y="632"/>
                  </a:lnTo>
                  <a:lnTo>
                    <a:pt x="9" y="624"/>
                  </a:lnTo>
                  <a:lnTo>
                    <a:pt x="10" y="623"/>
                  </a:lnTo>
                  <a:lnTo>
                    <a:pt x="11" y="623"/>
                  </a:lnTo>
                  <a:lnTo>
                    <a:pt x="12" y="626"/>
                  </a:lnTo>
                  <a:lnTo>
                    <a:pt x="13" y="621"/>
                  </a:lnTo>
                  <a:lnTo>
                    <a:pt x="14" y="632"/>
                  </a:lnTo>
                  <a:lnTo>
                    <a:pt x="15" y="626"/>
                  </a:lnTo>
                  <a:lnTo>
                    <a:pt x="16" y="619"/>
                  </a:lnTo>
                  <a:lnTo>
                    <a:pt x="17" y="643"/>
                  </a:lnTo>
                  <a:lnTo>
                    <a:pt x="18" y="636"/>
                  </a:lnTo>
                  <a:lnTo>
                    <a:pt x="19" y="638"/>
                  </a:lnTo>
                  <a:lnTo>
                    <a:pt x="20" y="638"/>
                  </a:lnTo>
                  <a:lnTo>
                    <a:pt x="21" y="632"/>
                  </a:lnTo>
                  <a:lnTo>
                    <a:pt x="21" y="636"/>
                  </a:lnTo>
                  <a:lnTo>
                    <a:pt x="22" y="628"/>
                  </a:lnTo>
                  <a:lnTo>
                    <a:pt x="23" y="634"/>
                  </a:lnTo>
                  <a:lnTo>
                    <a:pt x="24" y="621"/>
                  </a:lnTo>
                  <a:lnTo>
                    <a:pt x="25" y="624"/>
                  </a:lnTo>
                  <a:lnTo>
                    <a:pt x="26" y="632"/>
                  </a:lnTo>
                  <a:lnTo>
                    <a:pt x="27" y="645"/>
                  </a:lnTo>
                  <a:lnTo>
                    <a:pt x="28" y="641"/>
                  </a:lnTo>
                  <a:lnTo>
                    <a:pt x="29" y="651"/>
                  </a:lnTo>
                  <a:lnTo>
                    <a:pt x="30" y="630"/>
                  </a:lnTo>
                  <a:lnTo>
                    <a:pt x="31" y="630"/>
                  </a:lnTo>
                  <a:lnTo>
                    <a:pt x="32" y="632"/>
                  </a:lnTo>
                  <a:lnTo>
                    <a:pt x="33" y="621"/>
                  </a:lnTo>
                  <a:lnTo>
                    <a:pt x="34" y="640"/>
                  </a:lnTo>
                  <a:lnTo>
                    <a:pt x="35" y="630"/>
                  </a:lnTo>
                  <a:lnTo>
                    <a:pt x="36" y="619"/>
                  </a:lnTo>
                  <a:lnTo>
                    <a:pt x="37" y="649"/>
                  </a:lnTo>
                  <a:lnTo>
                    <a:pt x="38" y="643"/>
                  </a:lnTo>
                  <a:lnTo>
                    <a:pt x="38" y="641"/>
                  </a:lnTo>
                  <a:lnTo>
                    <a:pt x="39" y="617"/>
                  </a:lnTo>
                  <a:lnTo>
                    <a:pt x="40" y="643"/>
                  </a:lnTo>
                  <a:lnTo>
                    <a:pt x="41" y="643"/>
                  </a:lnTo>
                  <a:lnTo>
                    <a:pt x="42" y="647"/>
                  </a:lnTo>
                  <a:lnTo>
                    <a:pt x="43" y="649"/>
                  </a:lnTo>
                  <a:lnTo>
                    <a:pt x="44" y="643"/>
                  </a:lnTo>
                  <a:lnTo>
                    <a:pt x="45" y="643"/>
                  </a:lnTo>
                  <a:lnTo>
                    <a:pt x="46" y="655"/>
                  </a:lnTo>
                  <a:lnTo>
                    <a:pt x="47" y="638"/>
                  </a:lnTo>
                  <a:lnTo>
                    <a:pt x="48" y="638"/>
                  </a:lnTo>
                  <a:lnTo>
                    <a:pt x="49" y="640"/>
                  </a:lnTo>
                  <a:lnTo>
                    <a:pt x="50" y="624"/>
                  </a:lnTo>
                  <a:lnTo>
                    <a:pt x="51" y="643"/>
                  </a:lnTo>
                  <a:lnTo>
                    <a:pt x="52" y="636"/>
                  </a:lnTo>
                  <a:lnTo>
                    <a:pt x="53" y="641"/>
                  </a:lnTo>
                  <a:lnTo>
                    <a:pt x="54" y="630"/>
                  </a:lnTo>
                  <a:lnTo>
                    <a:pt x="55" y="645"/>
                  </a:lnTo>
                  <a:lnTo>
                    <a:pt x="56" y="657"/>
                  </a:lnTo>
                  <a:lnTo>
                    <a:pt x="57" y="653"/>
                  </a:lnTo>
                  <a:lnTo>
                    <a:pt x="58" y="645"/>
                  </a:lnTo>
                  <a:lnTo>
                    <a:pt x="59" y="630"/>
                  </a:lnTo>
                  <a:lnTo>
                    <a:pt x="59" y="640"/>
                  </a:lnTo>
                  <a:lnTo>
                    <a:pt x="60" y="641"/>
                  </a:lnTo>
                  <a:lnTo>
                    <a:pt x="61" y="636"/>
                  </a:lnTo>
                  <a:lnTo>
                    <a:pt x="62" y="638"/>
                  </a:lnTo>
                  <a:lnTo>
                    <a:pt x="63" y="641"/>
                  </a:lnTo>
                  <a:lnTo>
                    <a:pt x="64" y="649"/>
                  </a:lnTo>
                  <a:lnTo>
                    <a:pt x="65" y="611"/>
                  </a:lnTo>
                  <a:lnTo>
                    <a:pt x="66" y="638"/>
                  </a:lnTo>
                  <a:lnTo>
                    <a:pt x="67" y="634"/>
                  </a:lnTo>
                  <a:lnTo>
                    <a:pt x="68" y="634"/>
                  </a:lnTo>
                  <a:lnTo>
                    <a:pt x="69" y="632"/>
                  </a:lnTo>
                  <a:lnTo>
                    <a:pt x="70" y="632"/>
                  </a:lnTo>
                  <a:lnTo>
                    <a:pt x="71" y="624"/>
                  </a:lnTo>
                  <a:lnTo>
                    <a:pt x="72" y="619"/>
                  </a:lnTo>
                  <a:lnTo>
                    <a:pt x="73" y="598"/>
                  </a:lnTo>
                  <a:lnTo>
                    <a:pt x="74" y="589"/>
                  </a:lnTo>
                  <a:lnTo>
                    <a:pt x="75" y="609"/>
                  </a:lnTo>
                  <a:lnTo>
                    <a:pt x="76" y="613"/>
                  </a:lnTo>
                  <a:lnTo>
                    <a:pt x="77" y="600"/>
                  </a:lnTo>
                  <a:lnTo>
                    <a:pt x="78" y="604"/>
                  </a:lnTo>
                  <a:lnTo>
                    <a:pt x="79" y="564"/>
                  </a:lnTo>
                  <a:lnTo>
                    <a:pt x="80" y="556"/>
                  </a:lnTo>
                  <a:lnTo>
                    <a:pt x="81" y="555"/>
                  </a:lnTo>
                  <a:lnTo>
                    <a:pt x="82" y="530"/>
                  </a:lnTo>
                  <a:lnTo>
                    <a:pt x="83" y="521"/>
                  </a:lnTo>
                  <a:lnTo>
                    <a:pt x="83" y="515"/>
                  </a:lnTo>
                  <a:lnTo>
                    <a:pt x="84" y="519"/>
                  </a:lnTo>
                  <a:lnTo>
                    <a:pt x="85" y="513"/>
                  </a:lnTo>
                  <a:lnTo>
                    <a:pt x="86" y="500"/>
                  </a:lnTo>
                  <a:lnTo>
                    <a:pt x="87" y="517"/>
                  </a:lnTo>
                  <a:lnTo>
                    <a:pt x="88" y="483"/>
                  </a:lnTo>
                  <a:lnTo>
                    <a:pt x="89" y="485"/>
                  </a:lnTo>
                  <a:lnTo>
                    <a:pt x="90" y="432"/>
                  </a:lnTo>
                  <a:lnTo>
                    <a:pt x="91" y="441"/>
                  </a:lnTo>
                  <a:lnTo>
                    <a:pt x="92" y="360"/>
                  </a:lnTo>
                  <a:lnTo>
                    <a:pt x="93" y="406"/>
                  </a:lnTo>
                  <a:lnTo>
                    <a:pt x="94" y="368"/>
                  </a:lnTo>
                  <a:lnTo>
                    <a:pt x="95" y="372"/>
                  </a:lnTo>
                  <a:lnTo>
                    <a:pt x="96" y="307"/>
                  </a:lnTo>
                  <a:lnTo>
                    <a:pt x="97" y="409"/>
                  </a:lnTo>
                  <a:lnTo>
                    <a:pt x="98" y="345"/>
                  </a:lnTo>
                  <a:lnTo>
                    <a:pt x="99" y="309"/>
                  </a:lnTo>
                  <a:lnTo>
                    <a:pt x="100" y="322"/>
                  </a:lnTo>
                  <a:lnTo>
                    <a:pt x="101" y="304"/>
                  </a:lnTo>
                  <a:lnTo>
                    <a:pt x="102" y="264"/>
                  </a:lnTo>
                  <a:lnTo>
                    <a:pt x="103" y="224"/>
                  </a:lnTo>
                  <a:lnTo>
                    <a:pt x="104" y="302"/>
                  </a:lnTo>
                  <a:lnTo>
                    <a:pt x="105" y="202"/>
                  </a:lnTo>
                  <a:lnTo>
                    <a:pt x="106" y="288"/>
                  </a:lnTo>
                  <a:lnTo>
                    <a:pt x="107" y="258"/>
                  </a:lnTo>
                  <a:lnTo>
                    <a:pt x="108" y="226"/>
                  </a:lnTo>
                  <a:lnTo>
                    <a:pt x="109" y="243"/>
                  </a:lnTo>
                  <a:lnTo>
                    <a:pt x="110" y="253"/>
                  </a:lnTo>
                  <a:lnTo>
                    <a:pt x="111" y="185"/>
                  </a:lnTo>
                  <a:lnTo>
                    <a:pt x="112" y="230"/>
                  </a:lnTo>
                  <a:lnTo>
                    <a:pt x="113" y="264"/>
                  </a:lnTo>
                  <a:lnTo>
                    <a:pt x="114" y="296"/>
                  </a:lnTo>
                  <a:lnTo>
                    <a:pt x="115" y="226"/>
                  </a:lnTo>
                  <a:lnTo>
                    <a:pt x="115" y="164"/>
                  </a:lnTo>
                  <a:lnTo>
                    <a:pt x="116" y="196"/>
                  </a:lnTo>
                  <a:lnTo>
                    <a:pt x="117" y="236"/>
                  </a:lnTo>
                  <a:lnTo>
                    <a:pt x="118" y="98"/>
                  </a:lnTo>
                  <a:lnTo>
                    <a:pt x="119" y="162"/>
                  </a:lnTo>
                  <a:lnTo>
                    <a:pt x="120" y="251"/>
                  </a:lnTo>
                  <a:lnTo>
                    <a:pt x="121" y="200"/>
                  </a:lnTo>
                  <a:lnTo>
                    <a:pt x="122" y="219"/>
                  </a:lnTo>
                  <a:lnTo>
                    <a:pt x="123" y="205"/>
                  </a:lnTo>
                  <a:lnTo>
                    <a:pt x="124" y="149"/>
                  </a:lnTo>
                  <a:lnTo>
                    <a:pt x="125" y="171"/>
                  </a:lnTo>
                  <a:lnTo>
                    <a:pt x="126" y="105"/>
                  </a:lnTo>
                  <a:lnTo>
                    <a:pt x="127" y="177"/>
                  </a:lnTo>
                  <a:lnTo>
                    <a:pt x="128" y="158"/>
                  </a:lnTo>
                  <a:lnTo>
                    <a:pt x="129" y="130"/>
                  </a:lnTo>
                  <a:lnTo>
                    <a:pt x="130" y="198"/>
                  </a:lnTo>
                  <a:lnTo>
                    <a:pt x="131" y="141"/>
                  </a:lnTo>
                  <a:lnTo>
                    <a:pt x="132" y="179"/>
                  </a:lnTo>
                  <a:lnTo>
                    <a:pt x="133" y="204"/>
                  </a:lnTo>
                  <a:lnTo>
                    <a:pt x="134" y="239"/>
                  </a:lnTo>
                  <a:lnTo>
                    <a:pt x="135" y="187"/>
                  </a:lnTo>
                  <a:lnTo>
                    <a:pt x="136" y="215"/>
                  </a:lnTo>
                  <a:lnTo>
                    <a:pt x="137" y="207"/>
                  </a:lnTo>
                  <a:lnTo>
                    <a:pt x="138" y="177"/>
                  </a:lnTo>
                  <a:lnTo>
                    <a:pt x="139" y="232"/>
                  </a:lnTo>
                  <a:lnTo>
                    <a:pt x="140" y="188"/>
                  </a:lnTo>
                  <a:lnTo>
                    <a:pt x="141" y="124"/>
                  </a:lnTo>
                  <a:lnTo>
                    <a:pt x="142" y="115"/>
                  </a:lnTo>
                  <a:lnTo>
                    <a:pt x="143" y="113"/>
                  </a:lnTo>
                  <a:lnTo>
                    <a:pt x="144" y="0"/>
                  </a:lnTo>
                  <a:lnTo>
                    <a:pt x="145" y="7"/>
                  </a:lnTo>
                  <a:lnTo>
                    <a:pt x="146" y="3"/>
                  </a:lnTo>
                  <a:lnTo>
                    <a:pt x="147" y="43"/>
                  </a:lnTo>
                  <a:lnTo>
                    <a:pt x="148" y="37"/>
                  </a:lnTo>
                  <a:lnTo>
                    <a:pt x="149" y="17"/>
                  </a:lnTo>
                  <a:lnTo>
                    <a:pt x="150" y="85"/>
                  </a:lnTo>
                  <a:lnTo>
                    <a:pt x="151" y="117"/>
                  </a:lnTo>
                  <a:lnTo>
                    <a:pt x="152" y="179"/>
                  </a:lnTo>
                  <a:lnTo>
                    <a:pt x="153" y="196"/>
                  </a:lnTo>
                  <a:lnTo>
                    <a:pt x="154" y="283"/>
                  </a:lnTo>
                  <a:lnTo>
                    <a:pt x="155" y="309"/>
                  </a:lnTo>
                  <a:lnTo>
                    <a:pt x="156" y="304"/>
                  </a:lnTo>
                  <a:lnTo>
                    <a:pt x="157" y="307"/>
                  </a:lnTo>
                  <a:lnTo>
                    <a:pt x="158" y="304"/>
                  </a:lnTo>
                  <a:lnTo>
                    <a:pt x="159" y="368"/>
                  </a:lnTo>
                  <a:lnTo>
                    <a:pt x="160" y="409"/>
                  </a:lnTo>
                  <a:lnTo>
                    <a:pt x="161" y="398"/>
                  </a:lnTo>
                  <a:lnTo>
                    <a:pt x="162" y="468"/>
                  </a:lnTo>
                  <a:lnTo>
                    <a:pt x="163" y="438"/>
                  </a:lnTo>
                  <a:lnTo>
                    <a:pt x="164" y="402"/>
                  </a:lnTo>
                  <a:lnTo>
                    <a:pt x="165" y="439"/>
                  </a:lnTo>
                  <a:lnTo>
                    <a:pt x="166" y="475"/>
                  </a:lnTo>
                  <a:lnTo>
                    <a:pt x="167" y="485"/>
                  </a:lnTo>
                  <a:lnTo>
                    <a:pt x="168" y="481"/>
                  </a:lnTo>
                  <a:lnTo>
                    <a:pt x="169" y="513"/>
                  </a:lnTo>
                  <a:lnTo>
                    <a:pt x="170" y="530"/>
                  </a:lnTo>
                  <a:lnTo>
                    <a:pt x="171" y="479"/>
                  </a:lnTo>
                  <a:lnTo>
                    <a:pt x="172" y="498"/>
                  </a:lnTo>
                  <a:lnTo>
                    <a:pt x="173" y="506"/>
                  </a:lnTo>
                  <a:lnTo>
                    <a:pt x="174" y="566"/>
                  </a:lnTo>
                  <a:lnTo>
                    <a:pt x="175" y="509"/>
                  </a:lnTo>
                  <a:lnTo>
                    <a:pt x="176" y="549"/>
                  </a:lnTo>
                  <a:lnTo>
                    <a:pt x="177" y="526"/>
                  </a:lnTo>
                  <a:lnTo>
                    <a:pt x="178" y="540"/>
                  </a:lnTo>
                  <a:lnTo>
                    <a:pt x="179" y="560"/>
                  </a:lnTo>
                  <a:lnTo>
                    <a:pt x="180" y="570"/>
                  </a:lnTo>
                  <a:lnTo>
                    <a:pt x="181" y="564"/>
                  </a:lnTo>
                  <a:lnTo>
                    <a:pt x="182" y="558"/>
                  </a:lnTo>
                  <a:lnTo>
                    <a:pt x="183" y="541"/>
                  </a:lnTo>
                  <a:lnTo>
                    <a:pt x="184" y="560"/>
                  </a:lnTo>
                  <a:lnTo>
                    <a:pt x="185" y="555"/>
                  </a:lnTo>
                  <a:lnTo>
                    <a:pt x="186" y="590"/>
                  </a:lnTo>
                  <a:lnTo>
                    <a:pt x="186" y="547"/>
                  </a:lnTo>
                  <a:lnTo>
                    <a:pt x="187" y="570"/>
                  </a:lnTo>
                  <a:lnTo>
                    <a:pt x="188" y="594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61">
              <a:extLst>
                <a:ext uri="{FF2B5EF4-FFF2-40B4-BE49-F238E27FC236}">
                  <a16:creationId xmlns:a16="http://schemas.microsoft.com/office/drawing/2014/main" xmlns="" id="{5E8A6462-CFCC-4DD4-9793-3D027695E4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" y="1241"/>
              <a:ext cx="131" cy="575"/>
            </a:xfrm>
            <a:custGeom>
              <a:avLst/>
              <a:gdLst>
                <a:gd name="T0" fmla="*/ 3 w 201"/>
                <a:gd name="T1" fmla="*/ 830 h 887"/>
                <a:gd name="T2" fmla="*/ 7 w 201"/>
                <a:gd name="T3" fmla="*/ 842 h 887"/>
                <a:gd name="T4" fmla="*/ 11 w 201"/>
                <a:gd name="T5" fmla="*/ 825 h 887"/>
                <a:gd name="T6" fmla="*/ 16 w 201"/>
                <a:gd name="T7" fmla="*/ 830 h 887"/>
                <a:gd name="T8" fmla="*/ 20 w 201"/>
                <a:gd name="T9" fmla="*/ 838 h 887"/>
                <a:gd name="T10" fmla="*/ 24 w 201"/>
                <a:gd name="T11" fmla="*/ 842 h 887"/>
                <a:gd name="T12" fmla="*/ 28 w 201"/>
                <a:gd name="T13" fmla="*/ 859 h 887"/>
                <a:gd name="T14" fmla="*/ 32 w 201"/>
                <a:gd name="T15" fmla="*/ 862 h 887"/>
                <a:gd name="T16" fmla="*/ 36 w 201"/>
                <a:gd name="T17" fmla="*/ 847 h 887"/>
                <a:gd name="T18" fmla="*/ 40 w 201"/>
                <a:gd name="T19" fmla="*/ 851 h 887"/>
                <a:gd name="T20" fmla="*/ 44 w 201"/>
                <a:gd name="T21" fmla="*/ 861 h 887"/>
                <a:gd name="T22" fmla="*/ 48 w 201"/>
                <a:gd name="T23" fmla="*/ 870 h 887"/>
                <a:gd name="T24" fmla="*/ 52 w 201"/>
                <a:gd name="T25" fmla="*/ 853 h 887"/>
                <a:gd name="T26" fmla="*/ 56 w 201"/>
                <a:gd name="T27" fmla="*/ 847 h 887"/>
                <a:gd name="T28" fmla="*/ 60 w 201"/>
                <a:gd name="T29" fmla="*/ 862 h 887"/>
                <a:gd name="T30" fmla="*/ 64 w 201"/>
                <a:gd name="T31" fmla="*/ 851 h 887"/>
                <a:gd name="T32" fmla="*/ 68 w 201"/>
                <a:gd name="T33" fmla="*/ 849 h 887"/>
                <a:gd name="T34" fmla="*/ 72 w 201"/>
                <a:gd name="T35" fmla="*/ 870 h 887"/>
                <a:gd name="T36" fmla="*/ 76 w 201"/>
                <a:gd name="T37" fmla="*/ 830 h 887"/>
                <a:gd name="T38" fmla="*/ 80 w 201"/>
                <a:gd name="T39" fmla="*/ 861 h 887"/>
                <a:gd name="T40" fmla="*/ 84 w 201"/>
                <a:gd name="T41" fmla="*/ 866 h 887"/>
                <a:gd name="T42" fmla="*/ 89 w 201"/>
                <a:gd name="T43" fmla="*/ 868 h 887"/>
                <a:gd name="T44" fmla="*/ 93 w 201"/>
                <a:gd name="T45" fmla="*/ 864 h 887"/>
                <a:gd name="T46" fmla="*/ 97 w 201"/>
                <a:gd name="T47" fmla="*/ 870 h 887"/>
                <a:gd name="T48" fmla="*/ 101 w 201"/>
                <a:gd name="T49" fmla="*/ 862 h 887"/>
                <a:gd name="T50" fmla="*/ 105 w 201"/>
                <a:gd name="T51" fmla="*/ 870 h 887"/>
                <a:gd name="T52" fmla="*/ 109 w 201"/>
                <a:gd name="T53" fmla="*/ 870 h 887"/>
                <a:gd name="T54" fmla="*/ 113 w 201"/>
                <a:gd name="T55" fmla="*/ 870 h 887"/>
                <a:gd name="T56" fmla="*/ 117 w 201"/>
                <a:gd name="T57" fmla="*/ 857 h 887"/>
                <a:gd name="T58" fmla="*/ 122 w 201"/>
                <a:gd name="T59" fmla="*/ 851 h 887"/>
                <a:gd name="T60" fmla="*/ 126 w 201"/>
                <a:gd name="T61" fmla="*/ 836 h 887"/>
                <a:gd name="T62" fmla="*/ 130 w 201"/>
                <a:gd name="T63" fmla="*/ 828 h 887"/>
                <a:gd name="T64" fmla="*/ 134 w 201"/>
                <a:gd name="T65" fmla="*/ 815 h 887"/>
                <a:gd name="T66" fmla="*/ 138 w 201"/>
                <a:gd name="T67" fmla="*/ 789 h 887"/>
                <a:gd name="T68" fmla="*/ 142 w 201"/>
                <a:gd name="T69" fmla="*/ 747 h 887"/>
                <a:gd name="T70" fmla="*/ 146 w 201"/>
                <a:gd name="T71" fmla="*/ 738 h 887"/>
                <a:gd name="T72" fmla="*/ 151 w 201"/>
                <a:gd name="T73" fmla="*/ 698 h 887"/>
                <a:gd name="T74" fmla="*/ 155 w 201"/>
                <a:gd name="T75" fmla="*/ 672 h 887"/>
                <a:gd name="T76" fmla="*/ 159 w 201"/>
                <a:gd name="T77" fmla="*/ 604 h 887"/>
                <a:gd name="T78" fmla="*/ 163 w 201"/>
                <a:gd name="T79" fmla="*/ 602 h 887"/>
                <a:gd name="T80" fmla="*/ 167 w 201"/>
                <a:gd name="T81" fmla="*/ 594 h 887"/>
                <a:gd name="T82" fmla="*/ 172 w 201"/>
                <a:gd name="T83" fmla="*/ 574 h 887"/>
                <a:gd name="T84" fmla="*/ 176 w 201"/>
                <a:gd name="T85" fmla="*/ 564 h 887"/>
                <a:gd name="T86" fmla="*/ 180 w 201"/>
                <a:gd name="T87" fmla="*/ 508 h 887"/>
                <a:gd name="T88" fmla="*/ 184 w 201"/>
                <a:gd name="T89" fmla="*/ 506 h 887"/>
                <a:gd name="T90" fmla="*/ 188 w 201"/>
                <a:gd name="T91" fmla="*/ 517 h 887"/>
                <a:gd name="T92" fmla="*/ 193 w 201"/>
                <a:gd name="T93" fmla="*/ 408 h 887"/>
                <a:gd name="T94" fmla="*/ 197 w 201"/>
                <a:gd name="T95" fmla="*/ 166 h 887"/>
                <a:gd name="T96" fmla="*/ 201 w 201"/>
                <a:gd name="T97" fmla="*/ 0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1" h="887">
                  <a:moveTo>
                    <a:pt x="0" y="832"/>
                  </a:moveTo>
                  <a:lnTo>
                    <a:pt x="1" y="806"/>
                  </a:lnTo>
                  <a:lnTo>
                    <a:pt x="2" y="836"/>
                  </a:lnTo>
                  <a:lnTo>
                    <a:pt x="3" y="830"/>
                  </a:lnTo>
                  <a:lnTo>
                    <a:pt x="4" y="828"/>
                  </a:lnTo>
                  <a:lnTo>
                    <a:pt x="5" y="823"/>
                  </a:lnTo>
                  <a:lnTo>
                    <a:pt x="6" y="815"/>
                  </a:lnTo>
                  <a:lnTo>
                    <a:pt x="7" y="842"/>
                  </a:lnTo>
                  <a:lnTo>
                    <a:pt x="8" y="825"/>
                  </a:lnTo>
                  <a:lnTo>
                    <a:pt x="9" y="804"/>
                  </a:lnTo>
                  <a:lnTo>
                    <a:pt x="10" y="834"/>
                  </a:lnTo>
                  <a:lnTo>
                    <a:pt x="11" y="825"/>
                  </a:lnTo>
                  <a:lnTo>
                    <a:pt x="12" y="817"/>
                  </a:lnTo>
                  <a:lnTo>
                    <a:pt x="13" y="821"/>
                  </a:lnTo>
                  <a:lnTo>
                    <a:pt x="15" y="851"/>
                  </a:lnTo>
                  <a:lnTo>
                    <a:pt x="16" y="830"/>
                  </a:lnTo>
                  <a:lnTo>
                    <a:pt x="17" y="855"/>
                  </a:lnTo>
                  <a:lnTo>
                    <a:pt x="18" y="823"/>
                  </a:lnTo>
                  <a:lnTo>
                    <a:pt x="19" y="876"/>
                  </a:lnTo>
                  <a:lnTo>
                    <a:pt x="20" y="838"/>
                  </a:lnTo>
                  <a:lnTo>
                    <a:pt x="21" y="847"/>
                  </a:lnTo>
                  <a:lnTo>
                    <a:pt x="22" y="845"/>
                  </a:lnTo>
                  <a:lnTo>
                    <a:pt x="23" y="862"/>
                  </a:lnTo>
                  <a:lnTo>
                    <a:pt x="24" y="842"/>
                  </a:lnTo>
                  <a:lnTo>
                    <a:pt x="25" y="853"/>
                  </a:lnTo>
                  <a:lnTo>
                    <a:pt x="26" y="862"/>
                  </a:lnTo>
                  <a:lnTo>
                    <a:pt x="27" y="849"/>
                  </a:lnTo>
                  <a:lnTo>
                    <a:pt x="28" y="859"/>
                  </a:lnTo>
                  <a:lnTo>
                    <a:pt x="29" y="857"/>
                  </a:lnTo>
                  <a:lnTo>
                    <a:pt x="30" y="857"/>
                  </a:lnTo>
                  <a:lnTo>
                    <a:pt x="31" y="853"/>
                  </a:lnTo>
                  <a:lnTo>
                    <a:pt x="32" y="862"/>
                  </a:lnTo>
                  <a:lnTo>
                    <a:pt x="33" y="870"/>
                  </a:lnTo>
                  <a:lnTo>
                    <a:pt x="34" y="828"/>
                  </a:lnTo>
                  <a:lnTo>
                    <a:pt x="35" y="845"/>
                  </a:lnTo>
                  <a:lnTo>
                    <a:pt x="36" y="847"/>
                  </a:lnTo>
                  <a:lnTo>
                    <a:pt x="37" y="845"/>
                  </a:lnTo>
                  <a:lnTo>
                    <a:pt x="38" y="859"/>
                  </a:lnTo>
                  <a:lnTo>
                    <a:pt x="39" y="861"/>
                  </a:lnTo>
                  <a:lnTo>
                    <a:pt x="40" y="851"/>
                  </a:lnTo>
                  <a:lnTo>
                    <a:pt x="41" y="838"/>
                  </a:lnTo>
                  <a:lnTo>
                    <a:pt x="42" y="872"/>
                  </a:lnTo>
                  <a:lnTo>
                    <a:pt x="43" y="855"/>
                  </a:lnTo>
                  <a:lnTo>
                    <a:pt x="44" y="861"/>
                  </a:lnTo>
                  <a:lnTo>
                    <a:pt x="45" y="861"/>
                  </a:lnTo>
                  <a:lnTo>
                    <a:pt x="46" y="878"/>
                  </a:lnTo>
                  <a:lnTo>
                    <a:pt x="47" y="855"/>
                  </a:lnTo>
                  <a:lnTo>
                    <a:pt x="48" y="870"/>
                  </a:lnTo>
                  <a:lnTo>
                    <a:pt x="49" y="866"/>
                  </a:lnTo>
                  <a:lnTo>
                    <a:pt x="50" y="857"/>
                  </a:lnTo>
                  <a:lnTo>
                    <a:pt x="51" y="861"/>
                  </a:lnTo>
                  <a:lnTo>
                    <a:pt x="52" y="853"/>
                  </a:lnTo>
                  <a:lnTo>
                    <a:pt x="53" y="868"/>
                  </a:lnTo>
                  <a:lnTo>
                    <a:pt x="54" y="859"/>
                  </a:lnTo>
                  <a:lnTo>
                    <a:pt x="55" y="861"/>
                  </a:lnTo>
                  <a:lnTo>
                    <a:pt x="56" y="847"/>
                  </a:lnTo>
                  <a:lnTo>
                    <a:pt x="57" y="840"/>
                  </a:lnTo>
                  <a:lnTo>
                    <a:pt x="58" y="851"/>
                  </a:lnTo>
                  <a:lnTo>
                    <a:pt x="59" y="870"/>
                  </a:lnTo>
                  <a:lnTo>
                    <a:pt x="60" y="862"/>
                  </a:lnTo>
                  <a:lnTo>
                    <a:pt x="61" y="868"/>
                  </a:lnTo>
                  <a:lnTo>
                    <a:pt x="62" y="861"/>
                  </a:lnTo>
                  <a:lnTo>
                    <a:pt x="63" y="857"/>
                  </a:lnTo>
                  <a:lnTo>
                    <a:pt x="64" y="851"/>
                  </a:lnTo>
                  <a:lnTo>
                    <a:pt x="65" y="849"/>
                  </a:lnTo>
                  <a:lnTo>
                    <a:pt x="66" y="866"/>
                  </a:lnTo>
                  <a:lnTo>
                    <a:pt x="67" y="866"/>
                  </a:lnTo>
                  <a:lnTo>
                    <a:pt x="68" y="849"/>
                  </a:lnTo>
                  <a:lnTo>
                    <a:pt x="69" y="853"/>
                  </a:lnTo>
                  <a:lnTo>
                    <a:pt x="70" y="851"/>
                  </a:lnTo>
                  <a:lnTo>
                    <a:pt x="71" y="851"/>
                  </a:lnTo>
                  <a:lnTo>
                    <a:pt x="72" y="870"/>
                  </a:lnTo>
                  <a:lnTo>
                    <a:pt x="73" y="859"/>
                  </a:lnTo>
                  <a:lnTo>
                    <a:pt x="74" y="866"/>
                  </a:lnTo>
                  <a:lnTo>
                    <a:pt x="75" y="878"/>
                  </a:lnTo>
                  <a:lnTo>
                    <a:pt x="76" y="830"/>
                  </a:lnTo>
                  <a:lnTo>
                    <a:pt x="77" y="876"/>
                  </a:lnTo>
                  <a:lnTo>
                    <a:pt x="78" y="876"/>
                  </a:lnTo>
                  <a:lnTo>
                    <a:pt x="79" y="859"/>
                  </a:lnTo>
                  <a:lnTo>
                    <a:pt x="80" y="861"/>
                  </a:lnTo>
                  <a:lnTo>
                    <a:pt x="81" y="859"/>
                  </a:lnTo>
                  <a:lnTo>
                    <a:pt x="82" y="876"/>
                  </a:lnTo>
                  <a:lnTo>
                    <a:pt x="83" y="864"/>
                  </a:lnTo>
                  <a:lnTo>
                    <a:pt x="84" y="866"/>
                  </a:lnTo>
                  <a:lnTo>
                    <a:pt x="85" y="872"/>
                  </a:lnTo>
                  <a:lnTo>
                    <a:pt x="86" y="855"/>
                  </a:lnTo>
                  <a:lnTo>
                    <a:pt x="88" y="878"/>
                  </a:lnTo>
                  <a:lnTo>
                    <a:pt x="89" y="868"/>
                  </a:lnTo>
                  <a:lnTo>
                    <a:pt x="90" y="870"/>
                  </a:lnTo>
                  <a:lnTo>
                    <a:pt x="91" y="868"/>
                  </a:lnTo>
                  <a:lnTo>
                    <a:pt x="92" y="870"/>
                  </a:lnTo>
                  <a:lnTo>
                    <a:pt x="93" y="864"/>
                  </a:lnTo>
                  <a:lnTo>
                    <a:pt x="94" y="879"/>
                  </a:lnTo>
                  <a:lnTo>
                    <a:pt x="95" y="861"/>
                  </a:lnTo>
                  <a:lnTo>
                    <a:pt x="96" y="872"/>
                  </a:lnTo>
                  <a:lnTo>
                    <a:pt x="97" y="870"/>
                  </a:lnTo>
                  <a:lnTo>
                    <a:pt x="98" y="887"/>
                  </a:lnTo>
                  <a:lnTo>
                    <a:pt x="99" y="881"/>
                  </a:lnTo>
                  <a:lnTo>
                    <a:pt x="100" y="872"/>
                  </a:lnTo>
                  <a:lnTo>
                    <a:pt x="101" y="862"/>
                  </a:lnTo>
                  <a:lnTo>
                    <a:pt x="102" y="861"/>
                  </a:lnTo>
                  <a:lnTo>
                    <a:pt x="103" y="876"/>
                  </a:lnTo>
                  <a:lnTo>
                    <a:pt x="104" y="864"/>
                  </a:lnTo>
                  <a:lnTo>
                    <a:pt x="105" y="870"/>
                  </a:lnTo>
                  <a:lnTo>
                    <a:pt x="106" y="857"/>
                  </a:lnTo>
                  <a:lnTo>
                    <a:pt x="107" y="857"/>
                  </a:lnTo>
                  <a:lnTo>
                    <a:pt x="108" y="861"/>
                  </a:lnTo>
                  <a:lnTo>
                    <a:pt x="109" y="870"/>
                  </a:lnTo>
                  <a:lnTo>
                    <a:pt x="110" y="872"/>
                  </a:lnTo>
                  <a:lnTo>
                    <a:pt x="111" y="845"/>
                  </a:lnTo>
                  <a:lnTo>
                    <a:pt x="112" y="842"/>
                  </a:lnTo>
                  <a:lnTo>
                    <a:pt x="113" y="870"/>
                  </a:lnTo>
                  <a:lnTo>
                    <a:pt x="114" y="861"/>
                  </a:lnTo>
                  <a:lnTo>
                    <a:pt x="115" y="878"/>
                  </a:lnTo>
                  <a:lnTo>
                    <a:pt x="116" y="864"/>
                  </a:lnTo>
                  <a:lnTo>
                    <a:pt x="117" y="857"/>
                  </a:lnTo>
                  <a:lnTo>
                    <a:pt x="118" y="876"/>
                  </a:lnTo>
                  <a:lnTo>
                    <a:pt x="119" y="862"/>
                  </a:lnTo>
                  <a:lnTo>
                    <a:pt x="121" y="861"/>
                  </a:lnTo>
                  <a:lnTo>
                    <a:pt x="122" y="851"/>
                  </a:lnTo>
                  <a:lnTo>
                    <a:pt x="123" y="861"/>
                  </a:lnTo>
                  <a:lnTo>
                    <a:pt x="124" y="842"/>
                  </a:lnTo>
                  <a:lnTo>
                    <a:pt x="125" y="849"/>
                  </a:lnTo>
                  <a:lnTo>
                    <a:pt x="126" y="836"/>
                  </a:lnTo>
                  <a:lnTo>
                    <a:pt x="127" y="849"/>
                  </a:lnTo>
                  <a:lnTo>
                    <a:pt x="128" y="845"/>
                  </a:lnTo>
                  <a:lnTo>
                    <a:pt x="129" y="855"/>
                  </a:lnTo>
                  <a:lnTo>
                    <a:pt x="130" y="828"/>
                  </a:lnTo>
                  <a:lnTo>
                    <a:pt x="131" y="827"/>
                  </a:lnTo>
                  <a:lnTo>
                    <a:pt x="132" y="830"/>
                  </a:lnTo>
                  <a:lnTo>
                    <a:pt x="133" y="798"/>
                  </a:lnTo>
                  <a:lnTo>
                    <a:pt x="134" y="815"/>
                  </a:lnTo>
                  <a:lnTo>
                    <a:pt x="135" y="810"/>
                  </a:lnTo>
                  <a:lnTo>
                    <a:pt x="136" y="772"/>
                  </a:lnTo>
                  <a:lnTo>
                    <a:pt x="137" y="811"/>
                  </a:lnTo>
                  <a:lnTo>
                    <a:pt x="138" y="789"/>
                  </a:lnTo>
                  <a:lnTo>
                    <a:pt x="139" y="798"/>
                  </a:lnTo>
                  <a:lnTo>
                    <a:pt x="140" y="776"/>
                  </a:lnTo>
                  <a:lnTo>
                    <a:pt x="141" y="770"/>
                  </a:lnTo>
                  <a:lnTo>
                    <a:pt x="142" y="747"/>
                  </a:lnTo>
                  <a:lnTo>
                    <a:pt x="143" y="785"/>
                  </a:lnTo>
                  <a:lnTo>
                    <a:pt x="144" y="759"/>
                  </a:lnTo>
                  <a:lnTo>
                    <a:pt x="145" y="734"/>
                  </a:lnTo>
                  <a:lnTo>
                    <a:pt x="146" y="738"/>
                  </a:lnTo>
                  <a:lnTo>
                    <a:pt x="148" y="753"/>
                  </a:lnTo>
                  <a:lnTo>
                    <a:pt x="149" y="693"/>
                  </a:lnTo>
                  <a:lnTo>
                    <a:pt x="150" y="736"/>
                  </a:lnTo>
                  <a:lnTo>
                    <a:pt x="151" y="698"/>
                  </a:lnTo>
                  <a:lnTo>
                    <a:pt x="152" y="719"/>
                  </a:lnTo>
                  <a:lnTo>
                    <a:pt x="153" y="666"/>
                  </a:lnTo>
                  <a:lnTo>
                    <a:pt x="154" y="694"/>
                  </a:lnTo>
                  <a:lnTo>
                    <a:pt x="155" y="672"/>
                  </a:lnTo>
                  <a:lnTo>
                    <a:pt x="156" y="660"/>
                  </a:lnTo>
                  <a:lnTo>
                    <a:pt x="157" y="640"/>
                  </a:lnTo>
                  <a:lnTo>
                    <a:pt x="158" y="664"/>
                  </a:lnTo>
                  <a:lnTo>
                    <a:pt x="159" y="604"/>
                  </a:lnTo>
                  <a:lnTo>
                    <a:pt x="160" y="623"/>
                  </a:lnTo>
                  <a:lnTo>
                    <a:pt x="161" y="628"/>
                  </a:lnTo>
                  <a:lnTo>
                    <a:pt x="162" y="611"/>
                  </a:lnTo>
                  <a:lnTo>
                    <a:pt x="163" y="602"/>
                  </a:lnTo>
                  <a:lnTo>
                    <a:pt x="164" y="615"/>
                  </a:lnTo>
                  <a:lnTo>
                    <a:pt x="165" y="610"/>
                  </a:lnTo>
                  <a:lnTo>
                    <a:pt x="166" y="596"/>
                  </a:lnTo>
                  <a:lnTo>
                    <a:pt x="167" y="594"/>
                  </a:lnTo>
                  <a:lnTo>
                    <a:pt x="168" y="568"/>
                  </a:lnTo>
                  <a:lnTo>
                    <a:pt x="170" y="593"/>
                  </a:lnTo>
                  <a:lnTo>
                    <a:pt x="171" y="642"/>
                  </a:lnTo>
                  <a:lnTo>
                    <a:pt x="172" y="574"/>
                  </a:lnTo>
                  <a:lnTo>
                    <a:pt x="173" y="551"/>
                  </a:lnTo>
                  <a:lnTo>
                    <a:pt x="174" y="521"/>
                  </a:lnTo>
                  <a:lnTo>
                    <a:pt x="175" y="559"/>
                  </a:lnTo>
                  <a:lnTo>
                    <a:pt x="176" y="564"/>
                  </a:lnTo>
                  <a:lnTo>
                    <a:pt x="177" y="579"/>
                  </a:lnTo>
                  <a:lnTo>
                    <a:pt x="178" y="583"/>
                  </a:lnTo>
                  <a:lnTo>
                    <a:pt x="179" y="545"/>
                  </a:lnTo>
                  <a:lnTo>
                    <a:pt x="180" y="508"/>
                  </a:lnTo>
                  <a:lnTo>
                    <a:pt x="181" y="538"/>
                  </a:lnTo>
                  <a:lnTo>
                    <a:pt x="182" y="572"/>
                  </a:lnTo>
                  <a:lnTo>
                    <a:pt x="183" y="564"/>
                  </a:lnTo>
                  <a:lnTo>
                    <a:pt x="184" y="506"/>
                  </a:lnTo>
                  <a:lnTo>
                    <a:pt x="185" y="547"/>
                  </a:lnTo>
                  <a:lnTo>
                    <a:pt x="186" y="515"/>
                  </a:lnTo>
                  <a:lnTo>
                    <a:pt x="187" y="449"/>
                  </a:lnTo>
                  <a:lnTo>
                    <a:pt x="188" y="517"/>
                  </a:lnTo>
                  <a:lnTo>
                    <a:pt x="190" y="472"/>
                  </a:lnTo>
                  <a:lnTo>
                    <a:pt x="191" y="477"/>
                  </a:lnTo>
                  <a:lnTo>
                    <a:pt x="192" y="502"/>
                  </a:lnTo>
                  <a:lnTo>
                    <a:pt x="193" y="408"/>
                  </a:lnTo>
                  <a:lnTo>
                    <a:pt x="194" y="359"/>
                  </a:lnTo>
                  <a:lnTo>
                    <a:pt x="195" y="306"/>
                  </a:lnTo>
                  <a:lnTo>
                    <a:pt x="196" y="270"/>
                  </a:lnTo>
                  <a:lnTo>
                    <a:pt x="197" y="166"/>
                  </a:lnTo>
                  <a:lnTo>
                    <a:pt x="198" y="153"/>
                  </a:lnTo>
                  <a:lnTo>
                    <a:pt x="199" y="26"/>
                  </a:lnTo>
                  <a:lnTo>
                    <a:pt x="200" y="151"/>
                  </a:lnTo>
                  <a:lnTo>
                    <a:pt x="201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62">
              <a:extLst>
                <a:ext uri="{FF2B5EF4-FFF2-40B4-BE49-F238E27FC236}">
                  <a16:creationId xmlns:a16="http://schemas.microsoft.com/office/drawing/2014/main" xmlns="" id="{0093651F-EBE6-43C2-843A-D7E9980085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1056"/>
              <a:ext cx="138" cy="770"/>
            </a:xfrm>
            <a:custGeom>
              <a:avLst/>
              <a:gdLst>
                <a:gd name="T0" fmla="*/ 3 w 213"/>
                <a:gd name="T1" fmla="*/ 594 h 1187"/>
                <a:gd name="T2" fmla="*/ 8 w 213"/>
                <a:gd name="T3" fmla="*/ 664 h 1187"/>
                <a:gd name="T4" fmla="*/ 12 w 213"/>
                <a:gd name="T5" fmla="*/ 608 h 1187"/>
                <a:gd name="T6" fmla="*/ 16 w 213"/>
                <a:gd name="T7" fmla="*/ 302 h 1187"/>
                <a:gd name="T8" fmla="*/ 20 w 213"/>
                <a:gd name="T9" fmla="*/ 115 h 1187"/>
                <a:gd name="T10" fmla="*/ 25 w 213"/>
                <a:gd name="T11" fmla="*/ 559 h 1187"/>
                <a:gd name="T12" fmla="*/ 29 w 213"/>
                <a:gd name="T13" fmla="*/ 878 h 1187"/>
                <a:gd name="T14" fmla="*/ 33 w 213"/>
                <a:gd name="T15" fmla="*/ 974 h 1187"/>
                <a:gd name="T16" fmla="*/ 37 w 213"/>
                <a:gd name="T17" fmla="*/ 1093 h 1187"/>
                <a:gd name="T18" fmla="*/ 42 w 213"/>
                <a:gd name="T19" fmla="*/ 1144 h 1187"/>
                <a:gd name="T20" fmla="*/ 46 w 213"/>
                <a:gd name="T21" fmla="*/ 1163 h 1187"/>
                <a:gd name="T22" fmla="*/ 50 w 213"/>
                <a:gd name="T23" fmla="*/ 1168 h 1187"/>
                <a:gd name="T24" fmla="*/ 55 w 213"/>
                <a:gd name="T25" fmla="*/ 1146 h 1187"/>
                <a:gd name="T26" fmla="*/ 59 w 213"/>
                <a:gd name="T27" fmla="*/ 1147 h 1187"/>
                <a:gd name="T28" fmla="*/ 63 w 213"/>
                <a:gd name="T29" fmla="*/ 1166 h 1187"/>
                <a:gd name="T30" fmla="*/ 68 w 213"/>
                <a:gd name="T31" fmla="*/ 1172 h 1187"/>
                <a:gd name="T32" fmla="*/ 72 w 213"/>
                <a:gd name="T33" fmla="*/ 1164 h 1187"/>
                <a:gd name="T34" fmla="*/ 76 w 213"/>
                <a:gd name="T35" fmla="*/ 1151 h 1187"/>
                <a:gd name="T36" fmla="*/ 81 w 213"/>
                <a:gd name="T37" fmla="*/ 1163 h 1187"/>
                <a:gd name="T38" fmla="*/ 85 w 213"/>
                <a:gd name="T39" fmla="*/ 1159 h 1187"/>
                <a:gd name="T40" fmla="*/ 89 w 213"/>
                <a:gd name="T41" fmla="*/ 1176 h 1187"/>
                <a:gd name="T42" fmla="*/ 94 w 213"/>
                <a:gd name="T43" fmla="*/ 1161 h 1187"/>
                <a:gd name="T44" fmla="*/ 98 w 213"/>
                <a:gd name="T45" fmla="*/ 1157 h 1187"/>
                <a:gd name="T46" fmla="*/ 102 w 213"/>
                <a:gd name="T47" fmla="*/ 1172 h 1187"/>
                <a:gd name="T48" fmla="*/ 107 w 213"/>
                <a:gd name="T49" fmla="*/ 1159 h 1187"/>
                <a:gd name="T50" fmla="*/ 111 w 213"/>
                <a:gd name="T51" fmla="*/ 1161 h 1187"/>
                <a:gd name="T52" fmla="*/ 115 w 213"/>
                <a:gd name="T53" fmla="*/ 1170 h 1187"/>
                <a:gd name="T54" fmla="*/ 120 w 213"/>
                <a:gd name="T55" fmla="*/ 1155 h 1187"/>
                <a:gd name="T56" fmla="*/ 124 w 213"/>
                <a:gd name="T57" fmla="*/ 1159 h 1187"/>
                <a:gd name="T58" fmla="*/ 129 w 213"/>
                <a:gd name="T59" fmla="*/ 1159 h 1187"/>
                <a:gd name="T60" fmla="*/ 133 w 213"/>
                <a:gd name="T61" fmla="*/ 1187 h 1187"/>
                <a:gd name="T62" fmla="*/ 137 w 213"/>
                <a:gd name="T63" fmla="*/ 1155 h 1187"/>
                <a:gd name="T64" fmla="*/ 142 w 213"/>
                <a:gd name="T65" fmla="*/ 1170 h 1187"/>
                <a:gd name="T66" fmla="*/ 146 w 213"/>
                <a:gd name="T67" fmla="*/ 1170 h 1187"/>
                <a:gd name="T68" fmla="*/ 151 w 213"/>
                <a:gd name="T69" fmla="*/ 1164 h 1187"/>
                <a:gd name="T70" fmla="*/ 155 w 213"/>
                <a:gd name="T71" fmla="*/ 1163 h 1187"/>
                <a:gd name="T72" fmla="*/ 159 w 213"/>
                <a:gd name="T73" fmla="*/ 1157 h 1187"/>
                <a:gd name="T74" fmla="*/ 164 w 213"/>
                <a:gd name="T75" fmla="*/ 1144 h 1187"/>
                <a:gd name="T76" fmla="*/ 168 w 213"/>
                <a:gd name="T77" fmla="*/ 1159 h 1187"/>
                <a:gd name="T78" fmla="*/ 173 w 213"/>
                <a:gd name="T79" fmla="*/ 1134 h 1187"/>
                <a:gd name="T80" fmla="*/ 177 w 213"/>
                <a:gd name="T81" fmla="*/ 1115 h 1187"/>
                <a:gd name="T82" fmla="*/ 182 w 213"/>
                <a:gd name="T83" fmla="*/ 1112 h 1187"/>
                <a:gd name="T84" fmla="*/ 186 w 213"/>
                <a:gd name="T85" fmla="*/ 1081 h 1187"/>
                <a:gd name="T86" fmla="*/ 191 w 213"/>
                <a:gd name="T87" fmla="*/ 1055 h 1187"/>
                <a:gd name="T88" fmla="*/ 195 w 213"/>
                <a:gd name="T89" fmla="*/ 1036 h 1187"/>
                <a:gd name="T90" fmla="*/ 199 w 213"/>
                <a:gd name="T91" fmla="*/ 1032 h 1187"/>
                <a:gd name="T92" fmla="*/ 204 w 213"/>
                <a:gd name="T93" fmla="*/ 985 h 1187"/>
                <a:gd name="T94" fmla="*/ 208 w 213"/>
                <a:gd name="T95" fmla="*/ 1015 h 1187"/>
                <a:gd name="T96" fmla="*/ 213 w 213"/>
                <a:gd name="T97" fmla="*/ 1027 h 1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3" h="1187">
                  <a:moveTo>
                    <a:pt x="0" y="285"/>
                  </a:moveTo>
                  <a:lnTo>
                    <a:pt x="1" y="449"/>
                  </a:lnTo>
                  <a:lnTo>
                    <a:pt x="2" y="496"/>
                  </a:lnTo>
                  <a:lnTo>
                    <a:pt x="3" y="594"/>
                  </a:lnTo>
                  <a:lnTo>
                    <a:pt x="4" y="570"/>
                  </a:lnTo>
                  <a:lnTo>
                    <a:pt x="5" y="734"/>
                  </a:lnTo>
                  <a:lnTo>
                    <a:pt x="7" y="745"/>
                  </a:lnTo>
                  <a:lnTo>
                    <a:pt x="8" y="664"/>
                  </a:lnTo>
                  <a:lnTo>
                    <a:pt x="9" y="700"/>
                  </a:lnTo>
                  <a:lnTo>
                    <a:pt x="10" y="683"/>
                  </a:lnTo>
                  <a:lnTo>
                    <a:pt x="11" y="666"/>
                  </a:lnTo>
                  <a:lnTo>
                    <a:pt x="12" y="608"/>
                  </a:lnTo>
                  <a:lnTo>
                    <a:pt x="13" y="551"/>
                  </a:lnTo>
                  <a:lnTo>
                    <a:pt x="14" y="500"/>
                  </a:lnTo>
                  <a:lnTo>
                    <a:pt x="15" y="321"/>
                  </a:lnTo>
                  <a:lnTo>
                    <a:pt x="16" y="302"/>
                  </a:lnTo>
                  <a:lnTo>
                    <a:pt x="17" y="200"/>
                  </a:lnTo>
                  <a:lnTo>
                    <a:pt x="18" y="185"/>
                  </a:lnTo>
                  <a:lnTo>
                    <a:pt x="19" y="57"/>
                  </a:lnTo>
                  <a:lnTo>
                    <a:pt x="20" y="115"/>
                  </a:lnTo>
                  <a:lnTo>
                    <a:pt x="21" y="0"/>
                  </a:lnTo>
                  <a:lnTo>
                    <a:pt x="23" y="245"/>
                  </a:lnTo>
                  <a:lnTo>
                    <a:pt x="24" y="445"/>
                  </a:lnTo>
                  <a:lnTo>
                    <a:pt x="25" y="559"/>
                  </a:lnTo>
                  <a:lnTo>
                    <a:pt x="26" y="734"/>
                  </a:lnTo>
                  <a:lnTo>
                    <a:pt x="27" y="779"/>
                  </a:lnTo>
                  <a:lnTo>
                    <a:pt x="28" y="904"/>
                  </a:lnTo>
                  <a:lnTo>
                    <a:pt x="29" y="878"/>
                  </a:lnTo>
                  <a:lnTo>
                    <a:pt x="30" y="966"/>
                  </a:lnTo>
                  <a:lnTo>
                    <a:pt x="31" y="964"/>
                  </a:lnTo>
                  <a:lnTo>
                    <a:pt x="32" y="947"/>
                  </a:lnTo>
                  <a:lnTo>
                    <a:pt x="33" y="974"/>
                  </a:lnTo>
                  <a:lnTo>
                    <a:pt x="34" y="1015"/>
                  </a:lnTo>
                  <a:lnTo>
                    <a:pt x="35" y="1042"/>
                  </a:lnTo>
                  <a:lnTo>
                    <a:pt x="36" y="1078"/>
                  </a:lnTo>
                  <a:lnTo>
                    <a:pt x="37" y="1093"/>
                  </a:lnTo>
                  <a:lnTo>
                    <a:pt x="39" y="1095"/>
                  </a:lnTo>
                  <a:lnTo>
                    <a:pt x="40" y="1125"/>
                  </a:lnTo>
                  <a:lnTo>
                    <a:pt x="41" y="1142"/>
                  </a:lnTo>
                  <a:lnTo>
                    <a:pt x="42" y="1144"/>
                  </a:lnTo>
                  <a:lnTo>
                    <a:pt x="43" y="1113"/>
                  </a:lnTo>
                  <a:lnTo>
                    <a:pt x="44" y="1134"/>
                  </a:lnTo>
                  <a:lnTo>
                    <a:pt x="45" y="1127"/>
                  </a:lnTo>
                  <a:lnTo>
                    <a:pt x="46" y="1163"/>
                  </a:lnTo>
                  <a:lnTo>
                    <a:pt x="47" y="1130"/>
                  </a:lnTo>
                  <a:lnTo>
                    <a:pt x="48" y="1159"/>
                  </a:lnTo>
                  <a:lnTo>
                    <a:pt x="49" y="1147"/>
                  </a:lnTo>
                  <a:lnTo>
                    <a:pt x="50" y="1168"/>
                  </a:lnTo>
                  <a:lnTo>
                    <a:pt x="51" y="1163"/>
                  </a:lnTo>
                  <a:lnTo>
                    <a:pt x="53" y="1147"/>
                  </a:lnTo>
                  <a:lnTo>
                    <a:pt x="54" y="1138"/>
                  </a:lnTo>
                  <a:lnTo>
                    <a:pt x="55" y="1146"/>
                  </a:lnTo>
                  <a:lnTo>
                    <a:pt x="56" y="1142"/>
                  </a:lnTo>
                  <a:lnTo>
                    <a:pt x="57" y="1163"/>
                  </a:lnTo>
                  <a:lnTo>
                    <a:pt x="58" y="1170"/>
                  </a:lnTo>
                  <a:lnTo>
                    <a:pt x="59" y="1147"/>
                  </a:lnTo>
                  <a:lnTo>
                    <a:pt x="60" y="1157"/>
                  </a:lnTo>
                  <a:lnTo>
                    <a:pt x="61" y="1159"/>
                  </a:lnTo>
                  <a:lnTo>
                    <a:pt x="62" y="1168"/>
                  </a:lnTo>
                  <a:lnTo>
                    <a:pt x="63" y="1166"/>
                  </a:lnTo>
                  <a:lnTo>
                    <a:pt x="64" y="1172"/>
                  </a:lnTo>
                  <a:lnTo>
                    <a:pt x="65" y="1136"/>
                  </a:lnTo>
                  <a:lnTo>
                    <a:pt x="67" y="1174"/>
                  </a:lnTo>
                  <a:lnTo>
                    <a:pt x="68" y="1172"/>
                  </a:lnTo>
                  <a:lnTo>
                    <a:pt x="69" y="1166"/>
                  </a:lnTo>
                  <a:lnTo>
                    <a:pt x="70" y="1149"/>
                  </a:lnTo>
                  <a:lnTo>
                    <a:pt x="71" y="1161"/>
                  </a:lnTo>
                  <a:lnTo>
                    <a:pt x="72" y="1164"/>
                  </a:lnTo>
                  <a:lnTo>
                    <a:pt x="73" y="1153"/>
                  </a:lnTo>
                  <a:lnTo>
                    <a:pt x="74" y="1161"/>
                  </a:lnTo>
                  <a:lnTo>
                    <a:pt x="75" y="1151"/>
                  </a:lnTo>
                  <a:lnTo>
                    <a:pt x="76" y="1151"/>
                  </a:lnTo>
                  <a:lnTo>
                    <a:pt x="77" y="1157"/>
                  </a:lnTo>
                  <a:lnTo>
                    <a:pt x="78" y="1170"/>
                  </a:lnTo>
                  <a:lnTo>
                    <a:pt x="79" y="1153"/>
                  </a:lnTo>
                  <a:lnTo>
                    <a:pt x="81" y="1163"/>
                  </a:lnTo>
                  <a:lnTo>
                    <a:pt x="82" y="1155"/>
                  </a:lnTo>
                  <a:lnTo>
                    <a:pt x="83" y="1153"/>
                  </a:lnTo>
                  <a:lnTo>
                    <a:pt x="84" y="1149"/>
                  </a:lnTo>
                  <a:lnTo>
                    <a:pt x="85" y="1159"/>
                  </a:lnTo>
                  <a:lnTo>
                    <a:pt x="86" y="1147"/>
                  </a:lnTo>
                  <a:lnTo>
                    <a:pt x="87" y="1163"/>
                  </a:lnTo>
                  <a:lnTo>
                    <a:pt x="88" y="1174"/>
                  </a:lnTo>
                  <a:lnTo>
                    <a:pt x="89" y="1176"/>
                  </a:lnTo>
                  <a:lnTo>
                    <a:pt x="90" y="1155"/>
                  </a:lnTo>
                  <a:lnTo>
                    <a:pt x="91" y="1166"/>
                  </a:lnTo>
                  <a:lnTo>
                    <a:pt x="93" y="1153"/>
                  </a:lnTo>
                  <a:lnTo>
                    <a:pt x="94" y="1161"/>
                  </a:lnTo>
                  <a:lnTo>
                    <a:pt x="95" y="1151"/>
                  </a:lnTo>
                  <a:lnTo>
                    <a:pt x="96" y="1172"/>
                  </a:lnTo>
                  <a:lnTo>
                    <a:pt x="97" y="1163"/>
                  </a:lnTo>
                  <a:lnTo>
                    <a:pt x="98" y="1157"/>
                  </a:lnTo>
                  <a:lnTo>
                    <a:pt x="99" y="1163"/>
                  </a:lnTo>
                  <a:lnTo>
                    <a:pt x="100" y="1159"/>
                  </a:lnTo>
                  <a:lnTo>
                    <a:pt x="101" y="1178"/>
                  </a:lnTo>
                  <a:lnTo>
                    <a:pt x="102" y="1172"/>
                  </a:lnTo>
                  <a:lnTo>
                    <a:pt x="103" y="1174"/>
                  </a:lnTo>
                  <a:lnTo>
                    <a:pt x="104" y="1159"/>
                  </a:lnTo>
                  <a:lnTo>
                    <a:pt x="106" y="1149"/>
                  </a:lnTo>
                  <a:lnTo>
                    <a:pt x="107" y="1159"/>
                  </a:lnTo>
                  <a:lnTo>
                    <a:pt x="108" y="1164"/>
                  </a:lnTo>
                  <a:lnTo>
                    <a:pt x="109" y="1147"/>
                  </a:lnTo>
                  <a:lnTo>
                    <a:pt x="110" y="1168"/>
                  </a:lnTo>
                  <a:lnTo>
                    <a:pt x="111" y="1161"/>
                  </a:lnTo>
                  <a:lnTo>
                    <a:pt x="112" y="1153"/>
                  </a:lnTo>
                  <a:lnTo>
                    <a:pt x="113" y="1168"/>
                  </a:lnTo>
                  <a:lnTo>
                    <a:pt x="114" y="1163"/>
                  </a:lnTo>
                  <a:lnTo>
                    <a:pt x="115" y="1170"/>
                  </a:lnTo>
                  <a:lnTo>
                    <a:pt x="117" y="1166"/>
                  </a:lnTo>
                  <a:lnTo>
                    <a:pt x="118" y="1161"/>
                  </a:lnTo>
                  <a:lnTo>
                    <a:pt x="119" y="1163"/>
                  </a:lnTo>
                  <a:lnTo>
                    <a:pt x="120" y="1155"/>
                  </a:lnTo>
                  <a:lnTo>
                    <a:pt x="121" y="1181"/>
                  </a:lnTo>
                  <a:lnTo>
                    <a:pt x="122" y="1168"/>
                  </a:lnTo>
                  <a:lnTo>
                    <a:pt x="123" y="1163"/>
                  </a:lnTo>
                  <a:lnTo>
                    <a:pt x="124" y="1159"/>
                  </a:lnTo>
                  <a:lnTo>
                    <a:pt x="125" y="1159"/>
                  </a:lnTo>
                  <a:lnTo>
                    <a:pt x="126" y="1170"/>
                  </a:lnTo>
                  <a:lnTo>
                    <a:pt x="127" y="1181"/>
                  </a:lnTo>
                  <a:lnTo>
                    <a:pt x="129" y="1159"/>
                  </a:lnTo>
                  <a:lnTo>
                    <a:pt x="130" y="1159"/>
                  </a:lnTo>
                  <a:lnTo>
                    <a:pt x="131" y="1172"/>
                  </a:lnTo>
                  <a:lnTo>
                    <a:pt x="132" y="1151"/>
                  </a:lnTo>
                  <a:lnTo>
                    <a:pt x="133" y="1187"/>
                  </a:lnTo>
                  <a:lnTo>
                    <a:pt x="134" y="1161"/>
                  </a:lnTo>
                  <a:lnTo>
                    <a:pt x="135" y="1174"/>
                  </a:lnTo>
                  <a:lnTo>
                    <a:pt x="136" y="1172"/>
                  </a:lnTo>
                  <a:lnTo>
                    <a:pt x="137" y="1155"/>
                  </a:lnTo>
                  <a:lnTo>
                    <a:pt x="138" y="1161"/>
                  </a:lnTo>
                  <a:lnTo>
                    <a:pt x="140" y="1178"/>
                  </a:lnTo>
                  <a:lnTo>
                    <a:pt x="141" y="1163"/>
                  </a:lnTo>
                  <a:lnTo>
                    <a:pt x="142" y="1170"/>
                  </a:lnTo>
                  <a:lnTo>
                    <a:pt x="143" y="1155"/>
                  </a:lnTo>
                  <a:lnTo>
                    <a:pt x="144" y="1161"/>
                  </a:lnTo>
                  <a:lnTo>
                    <a:pt x="145" y="1161"/>
                  </a:lnTo>
                  <a:lnTo>
                    <a:pt x="146" y="1170"/>
                  </a:lnTo>
                  <a:lnTo>
                    <a:pt x="147" y="1166"/>
                  </a:lnTo>
                  <a:lnTo>
                    <a:pt x="148" y="1166"/>
                  </a:lnTo>
                  <a:lnTo>
                    <a:pt x="149" y="1147"/>
                  </a:lnTo>
                  <a:lnTo>
                    <a:pt x="151" y="1164"/>
                  </a:lnTo>
                  <a:lnTo>
                    <a:pt x="152" y="1166"/>
                  </a:lnTo>
                  <a:lnTo>
                    <a:pt x="153" y="1163"/>
                  </a:lnTo>
                  <a:lnTo>
                    <a:pt x="154" y="1161"/>
                  </a:lnTo>
                  <a:lnTo>
                    <a:pt x="155" y="1163"/>
                  </a:lnTo>
                  <a:lnTo>
                    <a:pt x="156" y="1161"/>
                  </a:lnTo>
                  <a:lnTo>
                    <a:pt x="157" y="1157"/>
                  </a:lnTo>
                  <a:lnTo>
                    <a:pt x="158" y="1159"/>
                  </a:lnTo>
                  <a:lnTo>
                    <a:pt x="159" y="1157"/>
                  </a:lnTo>
                  <a:lnTo>
                    <a:pt x="161" y="1161"/>
                  </a:lnTo>
                  <a:lnTo>
                    <a:pt x="162" y="1163"/>
                  </a:lnTo>
                  <a:lnTo>
                    <a:pt x="163" y="1132"/>
                  </a:lnTo>
                  <a:lnTo>
                    <a:pt x="164" y="1144"/>
                  </a:lnTo>
                  <a:lnTo>
                    <a:pt x="165" y="1142"/>
                  </a:lnTo>
                  <a:lnTo>
                    <a:pt x="166" y="1138"/>
                  </a:lnTo>
                  <a:lnTo>
                    <a:pt x="167" y="1130"/>
                  </a:lnTo>
                  <a:lnTo>
                    <a:pt x="168" y="1159"/>
                  </a:lnTo>
                  <a:lnTo>
                    <a:pt x="169" y="1138"/>
                  </a:lnTo>
                  <a:lnTo>
                    <a:pt x="170" y="1129"/>
                  </a:lnTo>
                  <a:lnTo>
                    <a:pt x="172" y="1140"/>
                  </a:lnTo>
                  <a:lnTo>
                    <a:pt x="173" y="1134"/>
                  </a:lnTo>
                  <a:lnTo>
                    <a:pt x="174" y="1129"/>
                  </a:lnTo>
                  <a:lnTo>
                    <a:pt x="175" y="1132"/>
                  </a:lnTo>
                  <a:lnTo>
                    <a:pt x="176" y="1127"/>
                  </a:lnTo>
                  <a:lnTo>
                    <a:pt x="177" y="1115"/>
                  </a:lnTo>
                  <a:lnTo>
                    <a:pt x="178" y="1125"/>
                  </a:lnTo>
                  <a:lnTo>
                    <a:pt x="179" y="1113"/>
                  </a:lnTo>
                  <a:lnTo>
                    <a:pt x="180" y="1119"/>
                  </a:lnTo>
                  <a:lnTo>
                    <a:pt x="182" y="1112"/>
                  </a:lnTo>
                  <a:lnTo>
                    <a:pt x="183" y="1121"/>
                  </a:lnTo>
                  <a:lnTo>
                    <a:pt x="184" y="1108"/>
                  </a:lnTo>
                  <a:lnTo>
                    <a:pt x="185" y="1078"/>
                  </a:lnTo>
                  <a:lnTo>
                    <a:pt x="186" y="1081"/>
                  </a:lnTo>
                  <a:lnTo>
                    <a:pt x="187" y="1087"/>
                  </a:lnTo>
                  <a:lnTo>
                    <a:pt x="188" y="1055"/>
                  </a:lnTo>
                  <a:lnTo>
                    <a:pt x="189" y="1051"/>
                  </a:lnTo>
                  <a:lnTo>
                    <a:pt x="191" y="1055"/>
                  </a:lnTo>
                  <a:lnTo>
                    <a:pt x="192" y="1093"/>
                  </a:lnTo>
                  <a:lnTo>
                    <a:pt x="193" y="1032"/>
                  </a:lnTo>
                  <a:lnTo>
                    <a:pt x="194" y="1061"/>
                  </a:lnTo>
                  <a:lnTo>
                    <a:pt x="195" y="1036"/>
                  </a:lnTo>
                  <a:lnTo>
                    <a:pt x="196" y="1038"/>
                  </a:lnTo>
                  <a:lnTo>
                    <a:pt x="197" y="1029"/>
                  </a:lnTo>
                  <a:lnTo>
                    <a:pt x="198" y="1057"/>
                  </a:lnTo>
                  <a:lnTo>
                    <a:pt x="199" y="1032"/>
                  </a:lnTo>
                  <a:lnTo>
                    <a:pt x="201" y="1040"/>
                  </a:lnTo>
                  <a:lnTo>
                    <a:pt x="202" y="1042"/>
                  </a:lnTo>
                  <a:lnTo>
                    <a:pt x="203" y="993"/>
                  </a:lnTo>
                  <a:lnTo>
                    <a:pt x="204" y="985"/>
                  </a:lnTo>
                  <a:lnTo>
                    <a:pt x="205" y="1019"/>
                  </a:lnTo>
                  <a:lnTo>
                    <a:pt x="206" y="1029"/>
                  </a:lnTo>
                  <a:lnTo>
                    <a:pt x="207" y="1034"/>
                  </a:lnTo>
                  <a:lnTo>
                    <a:pt x="208" y="1015"/>
                  </a:lnTo>
                  <a:lnTo>
                    <a:pt x="210" y="1013"/>
                  </a:lnTo>
                  <a:lnTo>
                    <a:pt x="211" y="1047"/>
                  </a:lnTo>
                  <a:lnTo>
                    <a:pt x="212" y="1002"/>
                  </a:lnTo>
                  <a:lnTo>
                    <a:pt x="213" y="102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63">
              <a:extLst>
                <a:ext uri="{FF2B5EF4-FFF2-40B4-BE49-F238E27FC236}">
                  <a16:creationId xmlns:a16="http://schemas.microsoft.com/office/drawing/2014/main" xmlns="" id="{7D827186-A746-41C0-B5AD-68E9D47EB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" y="1702"/>
              <a:ext cx="146" cy="123"/>
            </a:xfrm>
            <a:custGeom>
              <a:avLst/>
              <a:gdLst>
                <a:gd name="T0" fmla="*/ 3 w 225"/>
                <a:gd name="T1" fmla="*/ 0 h 189"/>
                <a:gd name="T2" fmla="*/ 8 w 225"/>
                <a:gd name="T3" fmla="*/ 34 h 189"/>
                <a:gd name="T4" fmla="*/ 12 w 225"/>
                <a:gd name="T5" fmla="*/ 55 h 189"/>
                <a:gd name="T6" fmla="*/ 17 w 225"/>
                <a:gd name="T7" fmla="*/ 74 h 189"/>
                <a:gd name="T8" fmla="*/ 21 w 225"/>
                <a:gd name="T9" fmla="*/ 72 h 189"/>
                <a:gd name="T10" fmla="*/ 26 w 225"/>
                <a:gd name="T11" fmla="*/ 102 h 189"/>
                <a:gd name="T12" fmla="*/ 30 w 225"/>
                <a:gd name="T13" fmla="*/ 106 h 189"/>
                <a:gd name="T14" fmla="*/ 35 w 225"/>
                <a:gd name="T15" fmla="*/ 99 h 189"/>
                <a:gd name="T16" fmla="*/ 39 w 225"/>
                <a:gd name="T17" fmla="*/ 117 h 189"/>
                <a:gd name="T18" fmla="*/ 44 w 225"/>
                <a:gd name="T19" fmla="*/ 110 h 189"/>
                <a:gd name="T20" fmla="*/ 48 w 225"/>
                <a:gd name="T21" fmla="*/ 121 h 189"/>
                <a:gd name="T22" fmla="*/ 53 w 225"/>
                <a:gd name="T23" fmla="*/ 114 h 189"/>
                <a:gd name="T24" fmla="*/ 58 w 225"/>
                <a:gd name="T25" fmla="*/ 119 h 189"/>
                <a:gd name="T26" fmla="*/ 62 w 225"/>
                <a:gd name="T27" fmla="*/ 116 h 189"/>
                <a:gd name="T28" fmla="*/ 67 w 225"/>
                <a:gd name="T29" fmla="*/ 117 h 189"/>
                <a:gd name="T30" fmla="*/ 71 w 225"/>
                <a:gd name="T31" fmla="*/ 131 h 189"/>
                <a:gd name="T32" fmla="*/ 76 w 225"/>
                <a:gd name="T33" fmla="*/ 157 h 189"/>
                <a:gd name="T34" fmla="*/ 80 w 225"/>
                <a:gd name="T35" fmla="*/ 151 h 189"/>
                <a:gd name="T36" fmla="*/ 85 w 225"/>
                <a:gd name="T37" fmla="*/ 146 h 189"/>
                <a:gd name="T38" fmla="*/ 89 w 225"/>
                <a:gd name="T39" fmla="*/ 134 h 189"/>
                <a:gd name="T40" fmla="*/ 94 w 225"/>
                <a:gd name="T41" fmla="*/ 165 h 189"/>
                <a:gd name="T42" fmla="*/ 99 w 225"/>
                <a:gd name="T43" fmla="*/ 153 h 189"/>
                <a:gd name="T44" fmla="*/ 103 w 225"/>
                <a:gd name="T45" fmla="*/ 172 h 189"/>
                <a:gd name="T46" fmla="*/ 108 w 225"/>
                <a:gd name="T47" fmla="*/ 176 h 189"/>
                <a:gd name="T48" fmla="*/ 112 w 225"/>
                <a:gd name="T49" fmla="*/ 170 h 189"/>
                <a:gd name="T50" fmla="*/ 117 w 225"/>
                <a:gd name="T51" fmla="*/ 165 h 189"/>
                <a:gd name="T52" fmla="*/ 122 w 225"/>
                <a:gd name="T53" fmla="*/ 165 h 189"/>
                <a:gd name="T54" fmla="*/ 126 w 225"/>
                <a:gd name="T55" fmla="*/ 176 h 189"/>
                <a:gd name="T56" fmla="*/ 131 w 225"/>
                <a:gd name="T57" fmla="*/ 184 h 189"/>
                <a:gd name="T58" fmla="*/ 136 w 225"/>
                <a:gd name="T59" fmla="*/ 182 h 189"/>
                <a:gd name="T60" fmla="*/ 140 w 225"/>
                <a:gd name="T61" fmla="*/ 176 h 189"/>
                <a:gd name="T62" fmla="*/ 145 w 225"/>
                <a:gd name="T63" fmla="*/ 185 h 189"/>
                <a:gd name="T64" fmla="*/ 150 w 225"/>
                <a:gd name="T65" fmla="*/ 159 h 189"/>
                <a:gd name="T66" fmla="*/ 154 w 225"/>
                <a:gd name="T67" fmla="*/ 167 h 189"/>
                <a:gd name="T68" fmla="*/ 159 w 225"/>
                <a:gd name="T69" fmla="*/ 174 h 189"/>
                <a:gd name="T70" fmla="*/ 164 w 225"/>
                <a:gd name="T71" fmla="*/ 180 h 189"/>
                <a:gd name="T72" fmla="*/ 168 w 225"/>
                <a:gd name="T73" fmla="*/ 172 h 189"/>
                <a:gd name="T74" fmla="*/ 173 w 225"/>
                <a:gd name="T75" fmla="*/ 180 h 189"/>
                <a:gd name="T76" fmla="*/ 178 w 225"/>
                <a:gd name="T77" fmla="*/ 168 h 189"/>
                <a:gd name="T78" fmla="*/ 182 w 225"/>
                <a:gd name="T79" fmla="*/ 167 h 189"/>
                <a:gd name="T80" fmla="*/ 187 w 225"/>
                <a:gd name="T81" fmla="*/ 167 h 189"/>
                <a:gd name="T82" fmla="*/ 192 w 225"/>
                <a:gd name="T83" fmla="*/ 155 h 189"/>
                <a:gd name="T84" fmla="*/ 196 w 225"/>
                <a:gd name="T85" fmla="*/ 168 h 189"/>
                <a:gd name="T86" fmla="*/ 201 w 225"/>
                <a:gd name="T87" fmla="*/ 161 h 189"/>
                <a:gd name="T88" fmla="*/ 206 w 225"/>
                <a:gd name="T89" fmla="*/ 151 h 189"/>
                <a:gd name="T90" fmla="*/ 210 w 225"/>
                <a:gd name="T91" fmla="*/ 131 h 189"/>
                <a:gd name="T92" fmla="*/ 215 w 225"/>
                <a:gd name="T93" fmla="*/ 144 h 189"/>
                <a:gd name="T94" fmla="*/ 220 w 225"/>
                <a:gd name="T95" fmla="*/ 134 h 189"/>
                <a:gd name="T96" fmla="*/ 225 w 225"/>
                <a:gd name="T97" fmla="*/ 11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5" h="189">
                  <a:moveTo>
                    <a:pt x="0" y="31"/>
                  </a:moveTo>
                  <a:lnTo>
                    <a:pt x="1" y="0"/>
                  </a:lnTo>
                  <a:lnTo>
                    <a:pt x="2" y="29"/>
                  </a:lnTo>
                  <a:lnTo>
                    <a:pt x="3" y="0"/>
                  </a:lnTo>
                  <a:lnTo>
                    <a:pt x="4" y="33"/>
                  </a:lnTo>
                  <a:lnTo>
                    <a:pt x="6" y="10"/>
                  </a:lnTo>
                  <a:lnTo>
                    <a:pt x="7" y="46"/>
                  </a:lnTo>
                  <a:lnTo>
                    <a:pt x="8" y="34"/>
                  </a:lnTo>
                  <a:lnTo>
                    <a:pt x="9" y="67"/>
                  </a:lnTo>
                  <a:lnTo>
                    <a:pt x="10" y="80"/>
                  </a:lnTo>
                  <a:lnTo>
                    <a:pt x="11" y="51"/>
                  </a:lnTo>
                  <a:lnTo>
                    <a:pt x="12" y="55"/>
                  </a:lnTo>
                  <a:lnTo>
                    <a:pt x="13" y="44"/>
                  </a:lnTo>
                  <a:lnTo>
                    <a:pt x="14" y="68"/>
                  </a:lnTo>
                  <a:lnTo>
                    <a:pt x="16" y="72"/>
                  </a:lnTo>
                  <a:lnTo>
                    <a:pt x="17" y="74"/>
                  </a:lnTo>
                  <a:lnTo>
                    <a:pt x="18" y="61"/>
                  </a:lnTo>
                  <a:lnTo>
                    <a:pt x="19" y="46"/>
                  </a:lnTo>
                  <a:lnTo>
                    <a:pt x="20" y="83"/>
                  </a:lnTo>
                  <a:lnTo>
                    <a:pt x="21" y="72"/>
                  </a:lnTo>
                  <a:lnTo>
                    <a:pt x="22" y="78"/>
                  </a:lnTo>
                  <a:lnTo>
                    <a:pt x="24" y="110"/>
                  </a:lnTo>
                  <a:lnTo>
                    <a:pt x="25" y="74"/>
                  </a:lnTo>
                  <a:lnTo>
                    <a:pt x="26" y="102"/>
                  </a:lnTo>
                  <a:lnTo>
                    <a:pt x="27" y="97"/>
                  </a:lnTo>
                  <a:lnTo>
                    <a:pt x="28" y="112"/>
                  </a:lnTo>
                  <a:lnTo>
                    <a:pt x="29" y="99"/>
                  </a:lnTo>
                  <a:lnTo>
                    <a:pt x="30" y="106"/>
                  </a:lnTo>
                  <a:lnTo>
                    <a:pt x="31" y="112"/>
                  </a:lnTo>
                  <a:lnTo>
                    <a:pt x="33" y="104"/>
                  </a:lnTo>
                  <a:lnTo>
                    <a:pt x="34" y="97"/>
                  </a:lnTo>
                  <a:lnTo>
                    <a:pt x="35" y="99"/>
                  </a:lnTo>
                  <a:lnTo>
                    <a:pt x="36" y="110"/>
                  </a:lnTo>
                  <a:lnTo>
                    <a:pt x="37" y="114"/>
                  </a:lnTo>
                  <a:lnTo>
                    <a:pt x="38" y="106"/>
                  </a:lnTo>
                  <a:lnTo>
                    <a:pt x="39" y="117"/>
                  </a:lnTo>
                  <a:lnTo>
                    <a:pt x="40" y="117"/>
                  </a:lnTo>
                  <a:lnTo>
                    <a:pt x="42" y="104"/>
                  </a:lnTo>
                  <a:lnTo>
                    <a:pt x="43" y="99"/>
                  </a:lnTo>
                  <a:lnTo>
                    <a:pt x="44" y="110"/>
                  </a:lnTo>
                  <a:lnTo>
                    <a:pt x="45" y="108"/>
                  </a:lnTo>
                  <a:lnTo>
                    <a:pt x="46" y="99"/>
                  </a:lnTo>
                  <a:lnTo>
                    <a:pt x="47" y="116"/>
                  </a:lnTo>
                  <a:lnTo>
                    <a:pt x="48" y="121"/>
                  </a:lnTo>
                  <a:lnTo>
                    <a:pt x="50" y="116"/>
                  </a:lnTo>
                  <a:lnTo>
                    <a:pt x="51" y="129"/>
                  </a:lnTo>
                  <a:lnTo>
                    <a:pt x="52" y="129"/>
                  </a:lnTo>
                  <a:lnTo>
                    <a:pt x="53" y="114"/>
                  </a:lnTo>
                  <a:lnTo>
                    <a:pt x="54" y="136"/>
                  </a:lnTo>
                  <a:lnTo>
                    <a:pt x="55" y="97"/>
                  </a:lnTo>
                  <a:lnTo>
                    <a:pt x="56" y="127"/>
                  </a:lnTo>
                  <a:lnTo>
                    <a:pt x="58" y="119"/>
                  </a:lnTo>
                  <a:lnTo>
                    <a:pt x="59" y="116"/>
                  </a:lnTo>
                  <a:lnTo>
                    <a:pt x="60" y="133"/>
                  </a:lnTo>
                  <a:lnTo>
                    <a:pt x="61" y="127"/>
                  </a:lnTo>
                  <a:lnTo>
                    <a:pt x="62" y="116"/>
                  </a:lnTo>
                  <a:lnTo>
                    <a:pt x="63" y="148"/>
                  </a:lnTo>
                  <a:lnTo>
                    <a:pt x="64" y="133"/>
                  </a:lnTo>
                  <a:lnTo>
                    <a:pt x="65" y="140"/>
                  </a:lnTo>
                  <a:lnTo>
                    <a:pt x="67" y="117"/>
                  </a:lnTo>
                  <a:lnTo>
                    <a:pt x="68" y="140"/>
                  </a:lnTo>
                  <a:lnTo>
                    <a:pt x="69" y="131"/>
                  </a:lnTo>
                  <a:lnTo>
                    <a:pt x="70" y="144"/>
                  </a:lnTo>
                  <a:lnTo>
                    <a:pt x="71" y="131"/>
                  </a:lnTo>
                  <a:lnTo>
                    <a:pt x="72" y="140"/>
                  </a:lnTo>
                  <a:lnTo>
                    <a:pt x="73" y="133"/>
                  </a:lnTo>
                  <a:lnTo>
                    <a:pt x="75" y="144"/>
                  </a:lnTo>
                  <a:lnTo>
                    <a:pt x="76" y="157"/>
                  </a:lnTo>
                  <a:lnTo>
                    <a:pt x="77" y="136"/>
                  </a:lnTo>
                  <a:lnTo>
                    <a:pt x="78" y="157"/>
                  </a:lnTo>
                  <a:lnTo>
                    <a:pt x="79" y="153"/>
                  </a:lnTo>
                  <a:lnTo>
                    <a:pt x="80" y="151"/>
                  </a:lnTo>
                  <a:lnTo>
                    <a:pt x="81" y="131"/>
                  </a:lnTo>
                  <a:lnTo>
                    <a:pt x="83" y="136"/>
                  </a:lnTo>
                  <a:lnTo>
                    <a:pt x="84" y="148"/>
                  </a:lnTo>
                  <a:lnTo>
                    <a:pt x="85" y="146"/>
                  </a:lnTo>
                  <a:lnTo>
                    <a:pt x="86" y="157"/>
                  </a:lnTo>
                  <a:lnTo>
                    <a:pt x="87" y="153"/>
                  </a:lnTo>
                  <a:lnTo>
                    <a:pt x="88" y="170"/>
                  </a:lnTo>
                  <a:lnTo>
                    <a:pt x="89" y="134"/>
                  </a:lnTo>
                  <a:lnTo>
                    <a:pt x="91" y="163"/>
                  </a:lnTo>
                  <a:lnTo>
                    <a:pt x="92" y="157"/>
                  </a:lnTo>
                  <a:lnTo>
                    <a:pt x="93" y="163"/>
                  </a:lnTo>
                  <a:lnTo>
                    <a:pt x="94" y="165"/>
                  </a:lnTo>
                  <a:lnTo>
                    <a:pt x="95" y="167"/>
                  </a:lnTo>
                  <a:lnTo>
                    <a:pt x="96" y="168"/>
                  </a:lnTo>
                  <a:lnTo>
                    <a:pt x="98" y="157"/>
                  </a:lnTo>
                  <a:lnTo>
                    <a:pt x="99" y="153"/>
                  </a:lnTo>
                  <a:lnTo>
                    <a:pt x="100" y="163"/>
                  </a:lnTo>
                  <a:lnTo>
                    <a:pt x="101" y="174"/>
                  </a:lnTo>
                  <a:lnTo>
                    <a:pt x="102" y="170"/>
                  </a:lnTo>
                  <a:lnTo>
                    <a:pt x="103" y="172"/>
                  </a:lnTo>
                  <a:lnTo>
                    <a:pt x="104" y="168"/>
                  </a:lnTo>
                  <a:lnTo>
                    <a:pt x="106" y="157"/>
                  </a:lnTo>
                  <a:lnTo>
                    <a:pt x="107" y="184"/>
                  </a:lnTo>
                  <a:lnTo>
                    <a:pt x="108" y="176"/>
                  </a:lnTo>
                  <a:lnTo>
                    <a:pt x="109" y="159"/>
                  </a:lnTo>
                  <a:lnTo>
                    <a:pt x="110" y="168"/>
                  </a:lnTo>
                  <a:lnTo>
                    <a:pt x="111" y="168"/>
                  </a:lnTo>
                  <a:lnTo>
                    <a:pt x="112" y="170"/>
                  </a:lnTo>
                  <a:lnTo>
                    <a:pt x="114" y="172"/>
                  </a:lnTo>
                  <a:lnTo>
                    <a:pt x="115" y="159"/>
                  </a:lnTo>
                  <a:lnTo>
                    <a:pt x="116" y="187"/>
                  </a:lnTo>
                  <a:lnTo>
                    <a:pt x="117" y="165"/>
                  </a:lnTo>
                  <a:lnTo>
                    <a:pt x="118" y="176"/>
                  </a:lnTo>
                  <a:lnTo>
                    <a:pt x="119" y="170"/>
                  </a:lnTo>
                  <a:lnTo>
                    <a:pt x="121" y="174"/>
                  </a:lnTo>
                  <a:lnTo>
                    <a:pt x="122" y="165"/>
                  </a:lnTo>
                  <a:lnTo>
                    <a:pt x="123" y="180"/>
                  </a:lnTo>
                  <a:lnTo>
                    <a:pt x="124" y="168"/>
                  </a:lnTo>
                  <a:lnTo>
                    <a:pt x="125" y="178"/>
                  </a:lnTo>
                  <a:lnTo>
                    <a:pt x="126" y="176"/>
                  </a:lnTo>
                  <a:lnTo>
                    <a:pt x="127" y="170"/>
                  </a:lnTo>
                  <a:lnTo>
                    <a:pt x="129" y="180"/>
                  </a:lnTo>
                  <a:lnTo>
                    <a:pt x="130" y="176"/>
                  </a:lnTo>
                  <a:lnTo>
                    <a:pt x="131" y="184"/>
                  </a:lnTo>
                  <a:lnTo>
                    <a:pt x="132" y="170"/>
                  </a:lnTo>
                  <a:lnTo>
                    <a:pt x="133" y="180"/>
                  </a:lnTo>
                  <a:lnTo>
                    <a:pt x="134" y="172"/>
                  </a:lnTo>
                  <a:lnTo>
                    <a:pt x="136" y="182"/>
                  </a:lnTo>
                  <a:lnTo>
                    <a:pt x="137" y="170"/>
                  </a:lnTo>
                  <a:lnTo>
                    <a:pt x="138" y="167"/>
                  </a:lnTo>
                  <a:lnTo>
                    <a:pt x="139" y="176"/>
                  </a:lnTo>
                  <a:lnTo>
                    <a:pt x="140" y="176"/>
                  </a:lnTo>
                  <a:lnTo>
                    <a:pt x="141" y="180"/>
                  </a:lnTo>
                  <a:lnTo>
                    <a:pt x="143" y="168"/>
                  </a:lnTo>
                  <a:lnTo>
                    <a:pt x="144" y="174"/>
                  </a:lnTo>
                  <a:lnTo>
                    <a:pt x="145" y="185"/>
                  </a:lnTo>
                  <a:lnTo>
                    <a:pt x="146" y="180"/>
                  </a:lnTo>
                  <a:lnTo>
                    <a:pt x="147" y="176"/>
                  </a:lnTo>
                  <a:lnTo>
                    <a:pt x="148" y="167"/>
                  </a:lnTo>
                  <a:lnTo>
                    <a:pt x="150" y="159"/>
                  </a:lnTo>
                  <a:lnTo>
                    <a:pt x="151" y="163"/>
                  </a:lnTo>
                  <a:lnTo>
                    <a:pt x="152" y="174"/>
                  </a:lnTo>
                  <a:lnTo>
                    <a:pt x="153" y="189"/>
                  </a:lnTo>
                  <a:lnTo>
                    <a:pt x="154" y="167"/>
                  </a:lnTo>
                  <a:lnTo>
                    <a:pt x="155" y="170"/>
                  </a:lnTo>
                  <a:lnTo>
                    <a:pt x="157" y="165"/>
                  </a:lnTo>
                  <a:lnTo>
                    <a:pt x="158" y="168"/>
                  </a:lnTo>
                  <a:lnTo>
                    <a:pt x="159" y="174"/>
                  </a:lnTo>
                  <a:lnTo>
                    <a:pt x="160" y="178"/>
                  </a:lnTo>
                  <a:lnTo>
                    <a:pt x="161" y="170"/>
                  </a:lnTo>
                  <a:lnTo>
                    <a:pt x="162" y="174"/>
                  </a:lnTo>
                  <a:lnTo>
                    <a:pt x="164" y="180"/>
                  </a:lnTo>
                  <a:lnTo>
                    <a:pt x="165" y="180"/>
                  </a:lnTo>
                  <a:lnTo>
                    <a:pt x="166" y="170"/>
                  </a:lnTo>
                  <a:lnTo>
                    <a:pt x="167" y="165"/>
                  </a:lnTo>
                  <a:lnTo>
                    <a:pt x="168" y="172"/>
                  </a:lnTo>
                  <a:lnTo>
                    <a:pt x="169" y="157"/>
                  </a:lnTo>
                  <a:lnTo>
                    <a:pt x="171" y="163"/>
                  </a:lnTo>
                  <a:lnTo>
                    <a:pt x="172" y="165"/>
                  </a:lnTo>
                  <a:lnTo>
                    <a:pt x="173" y="180"/>
                  </a:lnTo>
                  <a:lnTo>
                    <a:pt x="174" y="159"/>
                  </a:lnTo>
                  <a:lnTo>
                    <a:pt x="175" y="174"/>
                  </a:lnTo>
                  <a:lnTo>
                    <a:pt x="176" y="184"/>
                  </a:lnTo>
                  <a:lnTo>
                    <a:pt x="178" y="168"/>
                  </a:lnTo>
                  <a:lnTo>
                    <a:pt x="179" y="170"/>
                  </a:lnTo>
                  <a:lnTo>
                    <a:pt x="180" y="170"/>
                  </a:lnTo>
                  <a:lnTo>
                    <a:pt x="181" y="167"/>
                  </a:lnTo>
                  <a:lnTo>
                    <a:pt x="182" y="167"/>
                  </a:lnTo>
                  <a:lnTo>
                    <a:pt x="183" y="172"/>
                  </a:lnTo>
                  <a:lnTo>
                    <a:pt x="185" y="172"/>
                  </a:lnTo>
                  <a:lnTo>
                    <a:pt x="186" y="163"/>
                  </a:lnTo>
                  <a:lnTo>
                    <a:pt x="187" y="167"/>
                  </a:lnTo>
                  <a:lnTo>
                    <a:pt x="188" y="163"/>
                  </a:lnTo>
                  <a:lnTo>
                    <a:pt x="189" y="174"/>
                  </a:lnTo>
                  <a:lnTo>
                    <a:pt x="190" y="163"/>
                  </a:lnTo>
                  <a:lnTo>
                    <a:pt x="192" y="155"/>
                  </a:lnTo>
                  <a:lnTo>
                    <a:pt x="193" y="165"/>
                  </a:lnTo>
                  <a:lnTo>
                    <a:pt x="194" y="182"/>
                  </a:lnTo>
                  <a:lnTo>
                    <a:pt x="195" y="168"/>
                  </a:lnTo>
                  <a:lnTo>
                    <a:pt x="196" y="168"/>
                  </a:lnTo>
                  <a:lnTo>
                    <a:pt x="197" y="150"/>
                  </a:lnTo>
                  <a:lnTo>
                    <a:pt x="199" y="161"/>
                  </a:lnTo>
                  <a:lnTo>
                    <a:pt x="200" y="170"/>
                  </a:lnTo>
                  <a:lnTo>
                    <a:pt x="201" y="161"/>
                  </a:lnTo>
                  <a:lnTo>
                    <a:pt x="202" y="144"/>
                  </a:lnTo>
                  <a:lnTo>
                    <a:pt x="203" y="157"/>
                  </a:lnTo>
                  <a:lnTo>
                    <a:pt x="205" y="155"/>
                  </a:lnTo>
                  <a:lnTo>
                    <a:pt x="206" y="151"/>
                  </a:lnTo>
                  <a:lnTo>
                    <a:pt x="207" y="161"/>
                  </a:lnTo>
                  <a:lnTo>
                    <a:pt x="208" y="157"/>
                  </a:lnTo>
                  <a:lnTo>
                    <a:pt x="209" y="140"/>
                  </a:lnTo>
                  <a:lnTo>
                    <a:pt x="210" y="131"/>
                  </a:lnTo>
                  <a:lnTo>
                    <a:pt x="212" y="148"/>
                  </a:lnTo>
                  <a:lnTo>
                    <a:pt x="213" y="133"/>
                  </a:lnTo>
                  <a:lnTo>
                    <a:pt x="214" y="104"/>
                  </a:lnTo>
                  <a:lnTo>
                    <a:pt x="215" y="144"/>
                  </a:lnTo>
                  <a:lnTo>
                    <a:pt x="216" y="146"/>
                  </a:lnTo>
                  <a:lnTo>
                    <a:pt x="218" y="138"/>
                  </a:lnTo>
                  <a:lnTo>
                    <a:pt x="219" y="129"/>
                  </a:lnTo>
                  <a:lnTo>
                    <a:pt x="220" y="134"/>
                  </a:lnTo>
                  <a:lnTo>
                    <a:pt x="221" y="136"/>
                  </a:lnTo>
                  <a:lnTo>
                    <a:pt x="222" y="123"/>
                  </a:lnTo>
                  <a:lnTo>
                    <a:pt x="223" y="108"/>
                  </a:lnTo>
                  <a:lnTo>
                    <a:pt x="225" y="11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64">
              <a:extLst>
                <a:ext uri="{FF2B5EF4-FFF2-40B4-BE49-F238E27FC236}">
                  <a16:creationId xmlns:a16="http://schemas.microsoft.com/office/drawing/2014/main" xmlns="" id="{1ED6F349-B391-463F-9B27-8C0332EEC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" y="1749"/>
              <a:ext cx="154" cy="76"/>
            </a:xfrm>
            <a:custGeom>
              <a:avLst/>
              <a:gdLst>
                <a:gd name="T0" fmla="*/ 3 w 236"/>
                <a:gd name="T1" fmla="*/ 32 h 117"/>
                <a:gd name="T2" fmla="*/ 8 w 236"/>
                <a:gd name="T3" fmla="*/ 21 h 117"/>
                <a:gd name="T4" fmla="*/ 13 w 236"/>
                <a:gd name="T5" fmla="*/ 0 h 117"/>
                <a:gd name="T6" fmla="*/ 17 w 236"/>
                <a:gd name="T7" fmla="*/ 36 h 117"/>
                <a:gd name="T8" fmla="*/ 22 w 236"/>
                <a:gd name="T9" fmla="*/ 23 h 117"/>
                <a:gd name="T10" fmla="*/ 27 w 236"/>
                <a:gd name="T11" fmla="*/ 49 h 117"/>
                <a:gd name="T12" fmla="*/ 32 w 236"/>
                <a:gd name="T13" fmla="*/ 36 h 117"/>
                <a:gd name="T14" fmla="*/ 36 w 236"/>
                <a:gd name="T15" fmla="*/ 38 h 117"/>
                <a:gd name="T16" fmla="*/ 41 w 236"/>
                <a:gd name="T17" fmla="*/ 45 h 117"/>
                <a:gd name="T18" fmla="*/ 46 w 236"/>
                <a:gd name="T19" fmla="*/ 72 h 117"/>
                <a:gd name="T20" fmla="*/ 51 w 236"/>
                <a:gd name="T21" fmla="*/ 53 h 117"/>
                <a:gd name="T22" fmla="*/ 56 w 236"/>
                <a:gd name="T23" fmla="*/ 61 h 117"/>
                <a:gd name="T24" fmla="*/ 60 w 236"/>
                <a:gd name="T25" fmla="*/ 79 h 117"/>
                <a:gd name="T26" fmla="*/ 65 w 236"/>
                <a:gd name="T27" fmla="*/ 62 h 117"/>
                <a:gd name="T28" fmla="*/ 70 w 236"/>
                <a:gd name="T29" fmla="*/ 45 h 117"/>
                <a:gd name="T30" fmla="*/ 75 w 236"/>
                <a:gd name="T31" fmla="*/ 79 h 117"/>
                <a:gd name="T32" fmla="*/ 80 w 236"/>
                <a:gd name="T33" fmla="*/ 61 h 117"/>
                <a:gd name="T34" fmla="*/ 84 w 236"/>
                <a:gd name="T35" fmla="*/ 72 h 117"/>
                <a:gd name="T36" fmla="*/ 89 w 236"/>
                <a:gd name="T37" fmla="*/ 78 h 117"/>
                <a:gd name="T38" fmla="*/ 94 w 236"/>
                <a:gd name="T39" fmla="*/ 79 h 117"/>
                <a:gd name="T40" fmla="*/ 99 w 236"/>
                <a:gd name="T41" fmla="*/ 93 h 117"/>
                <a:gd name="T42" fmla="*/ 104 w 236"/>
                <a:gd name="T43" fmla="*/ 87 h 117"/>
                <a:gd name="T44" fmla="*/ 109 w 236"/>
                <a:gd name="T45" fmla="*/ 93 h 117"/>
                <a:gd name="T46" fmla="*/ 113 w 236"/>
                <a:gd name="T47" fmla="*/ 83 h 117"/>
                <a:gd name="T48" fmla="*/ 118 w 236"/>
                <a:gd name="T49" fmla="*/ 89 h 117"/>
                <a:gd name="T50" fmla="*/ 123 w 236"/>
                <a:gd name="T51" fmla="*/ 102 h 117"/>
                <a:gd name="T52" fmla="*/ 128 w 236"/>
                <a:gd name="T53" fmla="*/ 95 h 117"/>
                <a:gd name="T54" fmla="*/ 133 w 236"/>
                <a:gd name="T55" fmla="*/ 96 h 117"/>
                <a:gd name="T56" fmla="*/ 138 w 236"/>
                <a:gd name="T57" fmla="*/ 104 h 117"/>
                <a:gd name="T58" fmla="*/ 143 w 236"/>
                <a:gd name="T59" fmla="*/ 104 h 117"/>
                <a:gd name="T60" fmla="*/ 148 w 236"/>
                <a:gd name="T61" fmla="*/ 110 h 117"/>
                <a:gd name="T62" fmla="*/ 152 w 236"/>
                <a:gd name="T63" fmla="*/ 95 h 117"/>
                <a:gd name="T64" fmla="*/ 157 w 236"/>
                <a:gd name="T65" fmla="*/ 100 h 117"/>
                <a:gd name="T66" fmla="*/ 162 w 236"/>
                <a:gd name="T67" fmla="*/ 110 h 117"/>
                <a:gd name="T68" fmla="*/ 167 w 236"/>
                <a:gd name="T69" fmla="*/ 104 h 117"/>
                <a:gd name="T70" fmla="*/ 172 w 236"/>
                <a:gd name="T71" fmla="*/ 108 h 117"/>
                <a:gd name="T72" fmla="*/ 177 w 236"/>
                <a:gd name="T73" fmla="*/ 96 h 117"/>
                <a:gd name="T74" fmla="*/ 182 w 236"/>
                <a:gd name="T75" fmla="*/ 115 h 117"/>
                <a:gd name="T76" fmla="*/ 187 w 236"/>
                <a:gd name="T77" fmla="*/ 104 h 117"/>
                <a:gd name="T78" fmla="*/ 192 w 236"/>
                <a:gd name="T79" fmla="*/ 110 h 117"/>
                <a:gd name="T80" fmla="*/ 197 w 236"/>
                <a:gd name="T81" fmla="*/ 93 h 117"/>
                <a:gd name="T82" fmla="*/ 202 w 236"/>
                <a:gd name="T83" fmla="*/ 106 h 117"/>
                <a:gd name="T84" fmla="*/ 207 w 236"/>
                <a:gd name="T85" fmla="*/ 102 h 117"/>
                <a:gd name="T86" fmla="*/ 212 w 236"/>
                <a:gd name="T87" fmla="*/ 100 h 117"/>
                <a:gd name="T88" fmla="*/ 216 w 236"/>
                <a:gd name="T89" fmla="*/ 108 h 117"/>
                <a:gd name="T90" fmla="*/ 221 w 236"/>
                <a:gd name="T91" fmla="*/ 85 h 117"/>
                <a:gd name="T92" fmla="*/ 226 w 236"/>
                <a:gd name="T93" fmla="*/ 95 h 117"/>
                <a:gd name="T94" fmla="*/ 231 w 236"/>
                <a:gd name="T95" fmla="*/ 79 h 117"/>
                <a:gd name="T96" fmla="*/ 236 w 236"/>
                <a:gd name="T97" fmla="*/ 9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6" h="117">
                  <a:moveTo>
                    <a:pt x="0" y="45"/>
                  </a:moveTo>
                  <a:lnTo>
                    <a:pt x="1" y="49"/>
                  </a:lnTo>
                  <a:lnTo>
                    <a:pt x="2" y="59"/>
                  </a:lnTo>
                  <a:lnTo>
                    <a:pt x="3" y="32"/>
                  </a:lnTo>
                  <a:lnTo>
                    <a:pt x="4" y="45"/>
                  </a:lnTo>
                  <a:lnTo>
                    <a:pt x="6" y="32"/>
                  </a:lnTo>
                  <a:lnTo>
                    <a:pt x="7" y="34"/>
                  </a:lnTo>
                  <a:lnTo>
                    <a:pt x="8" y="21"/>
                  </a:lnTo>
                  <a:lnTo>
                    <a:pt x="9" y="47"/>
                  </a:lnTo>
                  <a:lnTo>
                    <a:pt x="10" y="15"/>
                  </a:lnTo>
                  <a:lnTo>
                    <a:pt x="11" y="21"/>
                  </a:lnTo>
                  <a:lnTo>
                    <a:pt x="13" y="0"/>
                  </a:lnTo>
                  <a:lnTo>
                    <a:pt x="14" y="40"/>
                  </a:lnTo>
                  <a:lnTo>
                    <a:pt x="15" y="51"/>
                  </a:lnTo>
                  <a:lnTo>
                    <a:pt x="16" y="45"/>
                  </a:lnTo>
                  <a:lnTo>
                    <a:pt x="17" y="36"/>
                  </a:lnTo>
                  <a:lnTo>
                    <a:pt x="19" y="42"/>
                  </a:lnTo>
                  <a:lnTo>
                    <a:pt x="20" y="17"/>
                  </a:lnTo>
                  <a:lnTo>
                    <a:pt x="21" y="11"/>
                  </a:lnTo>
                  <a:lnTo>
                    <a:pt x="22" y="23"/>
                  </a:lnTo>
                  <a:lnTo>
                    <a:pt x="23" y="15"/>
                  </a:lnTo>
                  <a:lnTo>
                    <a:pt x="25" y="4"/>
                  </a:lnTo>
                  <a:lnTo>
                    <a:pt x="26" y="42"/>
                  </a:lnTo>
                  <a:lnTo>
                    <a:pt x="27" y="49"/>
                  </a:lnTo>
                  <a:lnTo>
                    <a:pt x="28" y="53"/>
                  </a:lnTo>
                  <a:lnTo>
                    <a:pt x="29" y="0"/>
                  </a:lnTo>
                  <a:lnTo>
                    <a:pt x="30" y="27"/>
                  </a:lnTo>
                  <a:lnTo>
                    <a:pt x="32" y="36"/>
                  </a:lnTo>
                  <a:lnTo>
                    <a:pt x="33" y="27"/>
                  </a:lnTo>
                  <a:lnTo>
                    <a:pt x="34" y="49"/>
                  </a:lnTo>
                  <a:lnTo>
                    <a:pt x="35" y="17"/>
                  </a:lnTo>
                  <a:lnTo>
                    <a:pt x="36" y="38"/>
                  </a:lnTo>
                  <a:lnTo>
                    <a:pt x="38" y="28"/>
                  </a:lnTo>
                  <a:lnTo>
                    <a:pt x="39" y="42"/>
                  </a:lnTo>
                  <a:lnTo>
                    <a:pt x="40" y="64"/>
                  </a:lnTo>
                  <a:lnTo>
                    <a:pt x="41" y="45"/>
                  </a:lnTo>
                  <a:lnTo>
                    <a:pt x="42" y="53"/>
                  </a:lnTo>
                  <a:lnTo>
                    <a:pt x="44" y="32"/>
                  </a:lnTo>
                  <a:lnTo>
                    <a:pt x="45" y="57"/>
                  </a:lnTo>
                  <a:lnTo>
                    <a:pt x="46" y="72"/>
                  </a:lnTo>
                  <a:lnTo>
                    <a:pt x="47" y="57"/>
                  </a:lnTo>
                  <a:lnTo>
                    <a:pt x="48" y="45"/>
                  </a:lnTo>
                  <a:lnTo>
                    <a:pt x="50" y="66"/>
                  </a:lnTo>
                  <a:lnTo>
                    <a:pt x="51" y="53"/>
                  </a:lnTo>
                  <a:lnTo>
                    <a:pt x="52" y="44"/>
                  </a:lnTo>
                  <a:lnTo>
                    <a:pt x="53" y="53"/>
                  </a:lnTo>
                  <a:lnTo>
                    <a:pt x="54" y="76"/>
                  </a:lnTo>
                  <a:lnTo>
                    <a:pt x="56" y="61"/>
                  </a:lnTo>
                  <a:lnTo>
                    <a:pt x="57" y="62"/>
                  </a:lnTo>
                  <a:lnTo>
                    <a:pt x="58" y="61"/>
                  </a:lnTo>
                  <a:lnTo>
                    <a:pt x="59" y="53"/>
                  </a:lnTo>
                  <a:lnTo>
                    <a:pt x="60" y="79"/>
                  </a:lnTo>
                  <a:lnTo>
                    <a:pt x="62" y="87"/>
                  </a:lnTo>
                  <a:lnTo>
                    <a:pt x="63" y="44"/>
                  </a:lnTo>
                  <a:lnTo>
                    <a:pt x="64" y="57"/>
                  </a:lnTo>
                  <a:lnTo>
                    <a:pt x="65" y="62"/>
                  </a:lnTo>
                  <a:lnTo>
                    <a:pt x="66" y="61"/>
                  </a:lnTo>
                  <a:lnTo>
                    <a:pt x="68" y="53"/>
                  </a:lnTo>
                  <a:lnTo>
                    <a:pt x="69" y="66"/>
                  </a:lnTo>
                  <a:lnTo>
                    <a:pt x="70" y="45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4" y="62"/>
                  </a:lnTo>
                  <a:lnTo>
                    <a:pt x="75" y="79"/>
                  </a:lnTo>
                  <a:lnTo>
                    <a:pt x="76" y="72"/>
                  </a:lnTo>
                  <a:lnTo>
                    <a:pt x="77" y="93"/>
                  </a:lnTo>
                  <a:lnTo>
                    <a:pt x="78" y="61"/>
                  </a:lnTo>
                  <a:lnTo>
                    <a:pt x="80" y="61"/>
                  </a:lnTo>
                  <a:lnTo>
                    <a:pt x="81" y="70"/>
                  </a:lnTo>
                  <a:lnTo>
                    <a:pt x="82" y="78"/>
                  </a:lnTo>
                  <a:lnTo>
                    <a:pt x="83" y="83"/>
                  </a:lnTo>
                  <a:lnTo>
                    <a:pt x="84" y="72"/>
                  </a:lnTo>
                  <a:lnTo>
                    <a:pt x="86" y="70"/>
                  </a:lnTo>
                  <a:lnTo>
                    <a:pt x="87" y="68"/>
                  </a:lnTo>
                  <a:lnTo>
                    <a:pt x="88" y="79"/>
                  </a:lnTo>
                  <a:lnTo>
                    <a:pt x="89" y="78"/>
                  </a:lnTo>
                  <a:lnTo>
                    <a:pt x="90" y="81"/>
                  </a:lnTo>
                  <a:lnTo>
                    <a:pt x="92" y="44"/>
                  </a:lnTo>
                  <a:lnTo>
                    <a:pt x="93" y="72"/>
                  </a:lnTo>
                  <a:lnTo>
                    <a:pt x="94" y="79"/>
                  </a:lnTo>
                  <a:lnTo>
                    <a:pt x="95" y="74"/>
                  </a:lnTo>
                  <a:lnTo>
                    <a:pt x="97" y="83"/>
                  </a:lnTo>
                  <a:lnTo>
                    <a:pt x="98" y="76"/>
                  </a:lnTo>
                  <a:lnTo>
                    <a:pt x="99" y="93"/>
                  </a:lnTo>
                  <a:lnTo>
                    <a:pt x="100" y="79"/>
                  </a:lnTo>
                  <a:lnTo>
                    <a:pt x="101" y="72"/>
                  </a:lnTo>
                  <a:lnTo>
                    <a:pt x="103" y="70"/>
                  </a:lnTo>
                  <a:lnTo>
                    <a:pt x="104" y="87"/>
                  </a:lnTo>
                  <a:lnTo>
                    <a:pt x="105" y="89"/>
                  </a:lnTo>
                  <a:lnTo>
                    <a:pt x="106" y="83"/>
                  </a:lnTo>
                  <a:lnTo>
                    <a:pt x="107" y="76"/>
                  </a:lnTo>
                  <a:lnTo>
                    <a:pt x="109" y="93"/>
                  </a:lnTo>
                  <a:lnTo>
                    <a:pt x="110" y="68"/>
                  </a:lnTo>
                  <a:lnTo>
                    <a:pt x="111" y="95"/>
                  </a:lnTo>
                  <a:lnTo>
                    <a:pt x="112" y="89"/>
                  </a:lnTo>
                  <a:lnTo>
                    <a:pt x="113" y="83"/>
                  </a:lnTo>
                  <a:lnTo>
                    <a:pt x="115" y="76"/>
                  </a:lnTo>
                  <a:lnTo>
                    <a:pt x="116" y="76"/>
                  </a:lnTo>
                  <a:lnTo>
                    <a:pt x="117" y="98"/>
                  </a:lnTo>
                  <a:lnTo>
                    <a:pt x="118" y="89"/>
                  </a:lnTo>
                  <a:lnTo>
                    <a:pt x="120" y="89"/>
                  </a:lnTo>
                  <a:lnTo>
                    <a:pt x="121" y="89"/>
                  </a:lnTo>
                  <a:lnTo>
                    <a:pt x="122" y="96"/>
                  </a:lnTo>
                  <a:lnTo>
                    <a:pt x="123" y="102"/>
                  </a:lnTo>
                  <a:lnTo>
                    <a:pt x="124" y="72"/>
                  </a:lnTo>
                  <a:lnTo>
                    <a:pt x="126" y="100"/>
                  </a:lnTo>
                  <a:lnTo>
                    <a:pt x="127" y="96"/>
                  </a:lnTo>
                  <a:lnTo>
                    <a:pt x="128" y="95"/>
                  </a:lnTo>
                  <a:lnTo>
                    <a:pt x="129" y="83"/>
                  </a:lnTo>
                  <a:lnTo>
                    <a:pt x="130" y="81"/>
                  </a:lnTo>
                  <a:lnTo>
                    <a:pt x="132" y="91"/>
                  </a:lnTo>
                  <a:lnTo>
                    <a:pt x="133" y="96"/>
                  </a:lnTo>
                  <a:lnTo>
                    <a:pt x="134" y="102"/>
                  </a:lnTo>
                  <a:lnTo>
                    <a:pt x="135" y="93"/>
                  </a:lnTo>
                  <a:lnTo>
                    <a:pt x="137" y="113"/>
                  </a:lnTo>
                  <a:lnTo>
                    <a:pt x="138" y="104"/>
                  </a:lnTo>
                  <a:lnTo>
                    <a:pt x="139" y="95"/>
                  </a:lnTo>
                  <a:lnTo>
                    <a:pt x="140" y="98"/>
                  </a:lnTo>
                  <a:lnTo>
                    <a:pt x="141" y="110"/>
                  </a:lnTo>
                  <a:lnTo>
                    <a:pt x="143" y="104"/>
                  </a:lnTo>
                  <a:lnTo>
                    <a:pt x="144" y="104"/>
                  </a:lnTo>
                  <a:lnTo>
                    <a:pt x="145" y="104"/>
                  </a:lnTo>
                  <a:lnTo>
                    <a:pt x="146" y="110"/>
                  </a:lnTo>
                  <a:lnTo>
                    <a:pt x="148" y="110"/>
                  </a:lnTo>
                  <a:lnTo>
                    <a:pt x="149" y="96"/>
                  </a:lnTo>
                  <a:lnTo>
                    <a:pt x="150" y="104"/>
                  </a:lnTo>
                  <a:lnTo>
                    <a:pt x="151" y="110"/>
                  </a:lnTo>
                  <a:lnTo>
                    <a:pt x="152" y="95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7" y="100"/>
                  </a:lnTo>
                  <a:lnTo>
                    <a:pt x="159" y="104"/>
                  </a:lnTo>
                  <a:lnTo>
                    <a:pt x="160" y="108"/>
                  </a:lnTo>
                  <a:lnTo>
                    <a:pt x="161" y="102"/>
                  </a:lnTo>
                  <a:lnTo>
                    <a:pt x="162" y="110"/>
                  </a:lnTo>
                  <a:lnTo>
                    <a:pt x="163" y="102"/>
                  </a:lnTo>
                  <a:lnTo>
                    <a:pt x="165" y="112"/>
                  </a:lnTo>
                  <a:lnTo>
                    <a:pt x="166" y="79"/>
                  </a:lnTo>
                  <a:lnTo>
                    <a:pt x="167" y="104"/>
                  </a:lnTo>
                  <a:lnTo>
                    <a:pt x="168" y="95"/>
                  </a:lnTo>
                  <a:lnTo>
                    <a:pt x="170" y="98"/>
                  </a:lnTo>
                  <a:lnTo>
                    <a:pt x="171" y="110"/>
                  </a:lnTo>
                  <a:lnTo>
                    <a:pt x="172" y="108"/>
                  </a:lnTo>
                  <a:lnTo>
                    <a:pt x="173" y="96"/>
                  </a:lnTo>
                  <a:lnTo>
                    <a:pt x="175" y="115"/>
                  </a:lnTo>
                  <a:lnTo>
                    <a:pt x="176" y="117"/>
                  </a:lnTo>
                  <a:lnTo>
                    <a:pt x="177" y="96"/>
                  </a:lnTo>
                  <a:lnTo>
                    <a:pt x="178" y="96"/>
                  </a:lnTo>
                  <a:lnTo>
                    <a:pt x="179" y="104"/>
                  </a:lnTo>
                  <a:lnTo>
                    <a:pt x="181" y="106"/>
                  </a:lnTo>
                  <a:lnTo>
                    <a:pt x="182" y="115"/>
                  </a:lnTo>
                  <a:lnTo>
                    <a:pt x="183" y="100"/>
                  </a:lnTo>
                  <a:lnTo>
                    <a:pt x="184" y="98"/>
                  </a:lnTo>
                  <a:lnTo>
                    <a:pt x="186" y="108"/>
                  </a:lnTo>
                  <a:lnTo>
                    <a:pt x="187" y="104"/>
                  </a:lnTo>
                  <a:lnTo>
                    <a:pt x="188" y="104"/>
                  </a:lnTo>
                  <a:lnTo>
                    <a:pt x="189" y="100"/>
                  </a:lnTo>
                  <a:lnTo>
                    <a:pt x="191" y="108"/>
                  </a:lnTo>
                  <a:lnTo>
                    <a:pt x="192" y="110"/>
                  </a:lnTo>
                  <a:lnTo>
                    <a:pt x="193" y="96"/>
                  </a:lnTo>
                  <a:lnTo>
                    <a:pt x="194" y="106"/>
                  </a:lnTo>
                  <a:lnTo>
                    <a:pt x="195" y="100"/>
                  </a:lnTo>
                  <a:lnTo>
                    <a:pt x="197" y="93"/>
                  </a:lnTo>
                  <a:lnTo>
                    <a:pt x="198" y="93"/>
                  </a:lnTo>
                  <a:lnTo>
                    <a:pt x="199" y="106"/>
                  </a:lnTo>
                  <a:lnTo>
                    <a:pt x="200" y="110"/>
                  </a:lnTo>
                  <a:lnTo>
                    <a:pt x="202" y="106"/>
                  </a:lnTo>
                  <a:lnTo>
                    <a:pt x="203" y="100"/>
                  </a:lnTo>
                  <a:lnTo>
                    <a:pt x="204" y="102"/>
                  </a:lnTo>
                  <a:lnTo>
                    <a:pt x="205" y="102"/>
                  </a:lnTo>
                  <a:lnTo>
                    <a:pt x="207" y="102"/>
                  </a:lnTo>
                  <a:lnTo>
                    <a:pt x="208" y="108"/>
                  </a:lnTo>
                  <a:lnTo>
                    <a:pt x="209" y="98"/>
                  </a:lnTo>
                  <a:lnTo>
                    <a:pt x="210" y="98"/>
                  </a:lnTo>
                  <a:lnTo>
                    <a:pt x="212" y="100"/>
                  </a:lnTo>
                  <a:lnTo>
                    <a:pt x="213" y="96"/>
                  </a:lnTo>
                  <a:lnTo>
                    <a:pt x="214" y="100"/>
                  </a:lnTo>
                  <a:lnTo>
                    <a:pt x="215" y="95"/>
                  </a:lnTo>
                  <a:lnTo>
                    <a:pt x="216" y="108"/>
                  </a:lnTo>
                  <a:lnTo>
                    <a:pt x="218" y="104"/>
                  </a:lnTo>
                  <a:lnTo>
                    <a:pt x="219" y="93"/>
                  </a:lnTo>
                  <a:lnTo>
                    <a:pt x="220" y="95"/>
                  </a:lnTo>
                  <a:lnTo>
                    <a:pt x="221" y="85"/>
                  </a:lnTo>
                  <a:lnTo>
                    <a:pt x="223" y="83"/>
                  </a:lnTo>
                  <a:lnTo>
                    <a:pt x="224" y="100"/>
                  </a:lnTo>
                  <a:lnTo>
                    <a:pt x="225" y="102"/>
                  </a:lnTo>
                  <a:lnTo>
                    <a:pt x="226" y="95"/>
                  </a:lnTo>
                  <a:lnTo>
                    <a:pt x="228" y="83"/>
                  </a:lnTo>
                  <a:lnTo>
                    <a:pt x="229" y="96"/>
                  </a:lnTo>
                  <a:lnTo>
                    <a:pt x="230" y="78"/>
                  </a:lnTo>
                  <a:lnTo>
                    <a:pt x="231" y="79"/>
                  </a:lnTo>
                  <a:lnTo>
                    <a:pt x="233" y="108"/>
                  </a:lnTo>
                  <a:lnTo>
                    <a:pt x="234" y="74"/>
                  </a:lnTo>
                  <a:lnTo>
                    <a:pt x="235" y="89"/>
                  </a:lnTo>
                  <a:lnTo>
                    <a:pt x="236" y="9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65">
              <a:extLst>
                <a:ext uri="{FF2B5EF4-FFF2-40B4-BE49-F238E27FC236}">
                  <a16:creationId xmlns:a16="http://schemas.microsoft.com/office/drawing/2014/main" xmlns="" id="{67432814-8C5E-4710-929E-635306BA6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1765"/>
              <a:ext cx="161" cy="63"/>
            </a:xfrm>
            <a:custGeom>
              <a:avLst/>
              <a:gdLst>
                <a:gd name="T0" fmla="*/ 4 w 249"/>
                <a:gd name="T1" fmla="*/ 60 h 98"/>
                <a:gd name="T2" fmla="*/ 9 w 249"/>
                <a:gd name="T3" fmla="*/ 45 h 98"/>
                <a:gd name="T4" fmla="*/ 14 w 249"/>
                <a:gd name="T5" fmla="*/ 53 h 98"/>
                <a:gd name="T6" fmla="*/ 19 w 249"/>
                <a:gd name="T7" fmla="*/ 49 h 98"/>
                <a:gd name="T8" fmla="*/ 24 w 249"/>
                <a:gd name="T9" fmla="*/ 68 h 98"/>
                <a:gd name="T10" fmla="*/ 29 w 249"/>
                <a:gd name="T11" fmla="*/ 62 h 98"/>
                <a:gd name="T12" fmla="*/ 34 w 249"/>
                <a:gd name="T13" fmla="*/ 20 h 98"/>
                <a:gd name="T14" fmla="*/ 39 w 249"/>
                <a:gd name="T15" fmla="*/ 41 h 98"/>
                <a:gd name="T16" fmla="*/ 44 w 249"/>
                <a:gd name="T17" fmla="*/ 54 h 98"/>
                <a:gd name="T18" fmla="*/ 49 w 249"/>
                <a:gd name="T19" fmla="*/ 47 h 98"/>
                <a:gd name="T20" fmla="*/ 54 w 249"/>
                <a:gd name="T21" fmla="*/ 68 h 98"/>
                <a:gd name="T22" fmla="*/ 59 w 249"/>
                <a:gd name="T23" fmla="*/ 60 h 98"/>
                <a:gd name="T24" fmla="*/ 64 w 249"/>
                <a:gd name="T25" fmla="*/ 47 h 98"/>
                <a:gd name="T26" fmla="*/ 69 w 249"/>
                <a:gd name="T27" fmla="*/ 17 h 98"/>
                <a:gd name="T28" fmla="*/ 74 w 249"/>
                <a:gd name="T29" fmla="*/ 30 h 98"/>
                <a:gd name="T30" fmla="*/ 79 w 249"/>
                <a:gd name="T31" fmla="*/ 26 h 98"/>
                <a:gd name="T32" fmla="*/ 84 w 249"/>
                <a:gd name="T33" fmla="*/ 20 h 98"/>
                <a:gd name="T34" fmla="*/ 90 w 249"/>
                <a:gd name="T35" fmla="*/ 28 h 98"/>
                <a:gd name="T36" fmla="*/ 95 w 249"/>
                <a:gd name="T37" fmla="*/ 0 h 98"/>
                <a:gd name="T38" fmla="*/ 100 w 249"/>
                <a:gd name="T39" fmla="*/ 30 h 98"/>
                <a:gd name="T40" fmla="*/ 105 w 249"/>
                <a:gd name="T41" fmla="*/ 45 h 98"/>
                <a:gd name="T42" fmla="*/ 110 w 249"/>
                <a:gd name="T43" fmla="*/ 28 h 98"/>
                <a:gd name="T44" fmla="*/ 115 w 249"/>
                <a:gd name="T45" fmla="*/ 39 h 98"/>
                <a:gd name="T46" fmla="*/ 120 w 249"/>
                <a:gd name="T47" fmla="*/ 56 h 98"/>
                <a:gd name="T48" fmla="*/ 125 w 249"/>
                <a:gd name="T49" fmla="*/ 34 h 98"/>
                <a:gd name="T50" fmla="*/ 130 w 249"/>
                <a:gd name="T51" fmla="*/ 54 h 98"/>
                <a:gd name="T52" fmla="*/ 135 w 249"/>
                <a:gd name="T53" fmla="*/ 73 h 98"/>
                <a:gd name="T54" fmla="*/ 140 w 249"/>
                <a:gd name="T55" fmla="*/ 54 h 98"/>
                <a:gd name="T56" fmla="*/ 146 w 249"/>
                <a:gd name="T57" fmla="*/ 77 h 98"/>
                <a:gd name="T58" fmla="*/ 151 w 249"/>
                <a:gd name="T59" fmla="*/ 64 h 98"/>
                <a:gd name="T60" fmla="*/ 156 w 249"/>
                <a:gd name="T61" fmla="*/ 64 h 98"/>
                <a:gd name="T62" fmla="*/ 161 w 249"/>
                <a:gd name="T63" fmla="*/ 73 h 98"/>
                <a:gd name="T64" fmla="*/ 166 w 249"/>
                <a:gd name="T65" fmla="*/ 79 h 98"/>
                <a:gd name="T66" fmla="*/ 171 w 249"/>
                <a:gd name="T67" fmla="*/ 79 h 98"/>
                <a:gd name="T68" fmla="*/ 176 w 249"/>
                <a:gd name="T69" fmla="*/ 83 h 98"/>
                <a:gd name="T70" fmla="*/ 182 w 249"/>
                <a:gd name="T71" fmla="*/ 79 h 98"/>
                <a:gd name="T72" fmla="*/ 187 w 249"/>
                <a:gd name="T73" fmla="*/ 88 h 98"/>
                <a:gd name="T74" fmla="*/ 192 w 249"/>
                <a:gd name="T75" fmla="*/ 70 h 98"/>
                <a:gd name="T76" fmla="*/ 197 w 249"/>
                <a:gd name="T77" fmla="*/ 85 h 98"/>
                <a:gd name="T78" fmla="*/ 202 w 249"/>
                <a:gd name="T79" fmla="*/ 83 h 98"/>
                <a:gd name="T80" fmla="*/ 207 w 249"/>
                <a:gd name="T81" fmla="*/ 77 h 98"/>
                <a:gd name="T82" fmla="*/ 213 w 249"/>
                <a:gd name="T83" fmla="*/ 75 h 98"/>
                <a:gd name="T84" fmla="*/ 218 w 249"/>
                <a:gd name="T85" fmla="*/ 79 h 98"/>
                <a:gd name="T86" fmla="*/ 223 w 249"/>
                <a:gd name="T87" fmla="*/ 79 h 98"/>
                <a:gd name="T88" fmla="*/ 228 w 249"/>
                <a:gd name="T89" fmla="*/ 90 h 98"/>
                <a:gd name="T90" fmla="*/ 233 w 249"/>
                <a:gd name="T91" fmla="*/ 73 h 98"/>
                <a:gd name="T92" fmla="*/ 239 w 249"/>
                <a:gd name="T93" fmla="*/ 81 h 98"/>
                <a:gd name="T94" fmla="*/ 244 w 249"/>
                <a:gd name="T95" fmla="*/ 79 h 98"/>
                <a:gd name="T96" fmla="*/ 249 w 249"/>
                <a:gd name="T97" fmla="*/ 7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9" h="98">
                  <a:moveTo>
                    <a:pt x="0" y="71"/>
                  </a:moveTo>
                  <a:lnTo>
                    <a:pt x="2" y="45"/>
                  </a:lnTo>
                  <a:lnTo>
                    <a:pt x="3" y="30"/>
                  </a:lnTo>
                  <a:lnTo>
                    <a:pt x="4" y="60"/>
                  </a:lnTo>
                  <a:lnTo>
                    <a:pt x="5" y="53"/>
                  </a:lnTo>
                  <a:lnTo>
                    <a:pt x="7" y="60"/>
                  </a:lnTo>
                  <a:lnTo>
                    <a:pt x="8" y="62"/>
                  </a:lnTo>
                  <a:lnTo>
                    <a:pt x="9" y="45"/>
                  </a:lnTo>
                  <a:lnTo>
                    <a:pt x="10" y="37"/>
                  </a:lnTo>
                  <a:lnTo>
                    <a:pt x="12" y="47"/>
                  </a:lnTo>
                  <a:lnTo>
                    <a:pt x="13" y="2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7" y="37"/>
                  </a:lnTo>
                  <a:lnTo>
                    <a:pt x="18" y="36"/>
                  </a:lnTo>
                  <a:lnTo>
                    <a:pt x="19" y="49"/>
                  </a:lnTo>
                  <a:lnTo>
                    <a:pt x="20" y="19"/>
                  </a:lnTo>
                  <a:lnTo>
                    <a:pt x="22" y="56"/>
                  </a:lnTo>
                  <a:lnTo>
                    <a:pt x="23" y="43"/>
                  </a:lnTo>
                  <a:lnTo>
                    <a:pt x="24" y="68"/>
                  </a:lnTo>
                  <a:lnTo>
                    <a:pt x="25" y="45"/>
                  </a:lnTo>
                  <a:lnTo>
                    <a:pt x="27" y="32"/>
                  </a:lnTo>
                  <a:lnTo>
                    <a:pt x="28" y="30"/>
                  </a:lnTo>
                  <a:lnTo>
                    <a:pt x="29" y="62"/>
                  </a:lnTo>
                  <a:lnTo>
                    <a:pt x="30" y="56"/>
                  </a:lnTo>
                  <a:lnTo>
                    <a:pt x="32" y="45"/>
                  </a:lnTo>
                  <a:lnTo>
                    <a:pt x="33" y="41"/>
                  </a:lnTo>
                  <a:lnTo>
                    <a:pt x="34" y="20"/>
                  </a:lnTo>
                  <a:lnTo>
                    <a:pt x="35" y="54"/>
                  </a:lnTo>
                  <a:lnTo>
                    <a:pt x="37" y="43"/>
                  </a:lnTo>
                  <a:lnTo>
                    <a:pt x="38" y="47"/>
                  </a:lnTo>
                  <a:lnTo>
                    <a:pt x="39" y="41"/>
                  </a:lnTo>
                  <a:lnTo>
                    <a:pt x="40" y="58"/>
                  </a:lnTo>
                  <a:lnTo>
                    <a:pt x="42" y="51"/>
                  </a:lnTo>
                  <a:lnTo>
                    <a:pt x="43" y="64"/>
                  </a:lnTo>
                  <a:lnTo>
                    <a:pt x="44" y="54"/>
                  </a:lnTo>
                  <a:lnTo>
                    <a:pt x="45" y="54"/>
                  </a:lnTo>
                  <a:lnTo>
                    <a:pt x="47" y="66"/>
                  </a:lnTo>
                  <a:lnTo>
                    <a:pt x="48" y="53"/>
                  </a:lnTo>
                  <a:lnTo>
                    <a:pt x="49" y="47"/>
                  </a:lnTo>
                  <a:lnTo>
                    <a:pt x="50" y="62"/>
                  </a:lnTo>
                  <a:lnTo>
                    <a:pt x="52" y="58"/>
                  </a:lnTo>
                  <a:lnTo>
                    <a:pt x="53" y="45"/>
                  </a:lnTo>
                  <a:lnTo>
                    <a:pt x="54" y="68"/>
                  </a:lnTo>
                  <a:lnTo>
                    <a:pt x="55" y="41"/>
                  </a:lnTo>
                  <a:lnTo>
                    <a:pt x="57" y="47"/>
                  </a:lnTo>
                  <a:lnTo>
                    <a:pt x="58" y="56"/>
                  </a:lnTo>
                  <a:lnTo>
                    <a:pt x="59" y="60"/>
                  </a:lnTo>
                  <a:lnTo>
                    <a:pt x="60" y="54"/>
                  </a:lnTo>
                  <a:lnTo>
                    <a:pt x="62" y="37"/>
                  </a:lnTo>
                  <a:lnTo>
                    <a:pt x="63" y="26"/>
                  </a:lnTo>
                  <a:lnTo>
                    <a:pt x="64" y="47"/>
                  </a:lnTo>
                  <a:lnTo>
                    <a:pt x="66" y="51"/>
                  </a:lnTo>
                  <a:lnTo>
                    <a:pt x="67" y="17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1" y="39"/>
                  </a:lnTo>
                  <a:lnTo>
                    <a:pt x="72" y="45"/>
                  </a:lnTo>
                  <a:lnTo>
                    <a:pt x="73" y="39"/>
                  </a:lnTo>
                  <a:lnTo>
                    <a:pt x="74" y="30"/>
                  </a:lnTo>
                  <a:lnTo>
                    <a:pt x="76" y="39"/>
                  </a:lnTo>
                  <a:lnTo>
                    <a:pt x="77" y="58"/>
                  </a:lnTo>
                  <a:lnTo>
                    <a:pt x="78" y="36"/>
                  </a:lnTo>
                  <a:lnTo>
                    <a:pt x="79" y="26"/>
                  </a:lnTo>
                  <a:lnTo>
                    <a:pt x="81" y="19"/>
                  </a:lnTo>
                  <a:lnTo>
                    <a:pt x="82" y="34"/>
                  </a:lnTo>
                  <a:lnTo>
                    <a:pt x="83" y="34"/>
                  </a:lnTo>
                  <a:lnTo>
                    <a:pt x="84" y="20"/>
                  </a:lnTo>
                  <a:lnTo>
                    <a:pt x="86" y="34"/>
                  </a:lnTo>
                  <a:lnTo>
                    <a:pt x="87" y="13"/>
                  </a:lnTo>
                  <a:lnTo>
                    <a:pt x="88" y="22"/>
                  </a:lnTo>
                  <a:lnTo>
                    <a:pt x="90" y="28"/>
                  </a:lnTo>
                  <a:lnTo>
                    <a:pt x="91" y="7"/>
                  </a:lnTo>
                  <a:lnTo>
                    <a:pt x="92" y="36"/>
                  </a:lnTo>
                  <a:lnTo>
                    <a:pt x="93" y="30"/>
                  </a:lnTo>
                  <a:lnTo>
                    <a:pt x="95" y="0"/>
                  </a:lnTo>
                  <a:lnTo>
                    <a:pt x="96" y="19"/>
                  </a:lnTo>
                  <a:lnTo>
                    <a:pt x="97" y="15"/>
                  </a:lnTo>
                  <a:lnTo>
                    <a:pt x="98" y="15"/>
                  </a:lnTo>
                  <a:lnTo>
                    <a:pt x="100" y="30"/>
                  </a:lnTo>
                  <a:lnTo>
                    <a:pt x="101" y="36"/>
                  </a:lnTo>
                  <a:lnTo>
                    <a:pt x="102" y="28"/>
                  </a:lnTo>
                  <a:lnTo>
                    <a:pt x="104" y="20"/>
                  </a:lnTo>
                  <a:lnTo>
                    <a:pt x="105" y="45"/>
                  </a:lnTo>
                  <a:lnTo>
                    <a:pt x="106" y="22"/>
                  </a:lnTo>
                  <a:lnTo>
                    <a:pt x="107" y="15"/>
                  </a:lnTo>
                  <a:lnTo>
                    <a:pt x="109" y="32"/>
                  </a:lnTo>
                  <a:lnTo>
                    <a:pt x="110" y="28"/>
                  </a:lnTo>
                  <a:lnTo>
                    <a:pt x="111" y="54"/>
                  </a:lnTo>
                  <a:lnTo>
                    <a:pt x="112" y="9"/>
                  </a:lnTo>
                  <a:lnTo>
                    <a:pt x="114" y="22"/>
                  </a:lnTo>
                  <a:lnTo>
                    <a:pt x="115" y="39"/>
                  </a:lnTo>
                  <a:lnTo>
                    <a:pt x="116" y="41"/>
                  </a:lnTo>
                  <a:lnTo>
                    <a:pt x="118" y="43"/>
                  </a:lnTo>
                  <a:lnTo>
                    <a:pt x="119" y="56"/>
                  </a:lnTo>
                  <a:lnTo>
                    <a:pt x="120" y="56"/>
                  </a:lnTo>
                  <a:lnTo>
                    <a:pt x="121" y="53"/>
                  </a:lnTo>
                  <a:lnTo>
                    <a:pt x="123" y="24"/>
                  </a:lnTo>
                  <a:lnTo>
                    <a:pt x="124" y="36"/>
                  </a:lnTo>
                  <a:lnTo>
                    <a:pt x="125" y="34"/>
                  </a:lnTo>
                  <a:lnTo>
                    <a:pt x="126" y="47"/>
                  </a:lnTo>
                  <a:lnTo>
                    <a:pt x="128" y="71"/>
                  </a:lnTo>
                  <a:lnTo>
                    <a:pt x="129" y="54"/>
                  </a:lnTo>
                  <a:lnTo>
                    <a:pt x="130" y="54"/>
                  </a:lnTo>
                  <a:lnTo>
                    <a:pt x="132" y="58"/>
                  </a:lnTo>
                  <a:lnTo>
                    <a:pt x="133" y="45"/>
                  </a:lnTo>
                  <a:lnTo>
                    <a:pt x="134" y="47"/>
                  </a:lnTo>
                  <a:lnTo>
                    <a:pt x="135" y="73"/>
                  </a:lnTo>
                  <a:lnTo>
                    <a:pt x="137" y="62"/>
                  </a:lnTo>
                  <a:lnTo>
                    <a:pt x="138" y="64"/>
                  </a:lnTo>
                  <a:lnTo>
                    <a:pt x="139" y="51"/>
                  </a:lnTo>
                  <a:lnTo>
                    <a:pt x="140" y="54"/>
                  </a:lnTo>
                  <a:lnTo>
                    <a:pt x="142" y="68"/>
                  </a:lnTo>
                  <a:lnTo>
                    <a:pt x="143" y="60"/>
                  </a:lnTo>
                  <a:lnTo>
                    <a:pt x="144" y="66"/>
                  </a:lnTo>
                  <a:lnTo>
                    <a:pt x="146" y="77"/>
                  </a:lnTo>
                  <a:lnTo>
                    <a:pt x="147" y="79"/>
                  </a:lnTo>
                  <a:lnTo>
                    <a:pt x="148" y="75"/>
                  </a:lnTo>
                  <a:lnTo>
                    <a:pt x="149" y="68"/>
                  </a:lnTo>
                  <a:lnTo>
                    <a:pt x="151" y="64"/>
                  </a:lnTo>
                  <a:lnTo>
                    <a:pt x="152" y="75"/>
                  </a:lnTo>
                  <a:lnTo>
                    <a:pt x="153" y="81"/>
                  </a:lnTo>
                  <a:lnTo>
                    <a:pt x="155" y="73"/>
                  </a:lnTo>
                  <a:lnTo>
                    <a:pt x="156" y="64"/>
                  </a:lnTo>
                  <a:lnTo>
                    <a:pt x="157" y="73"/>
                  </a:lnTo>
                  <a:lnTo>
                    <a:pt x="158" y="75"/>
                  </a:lnTo>
                  <a:lnTo>
                    <a:pt x="160" y="83"/>
                  </a:lnTo>
                  <a:lnTo>
                    <a:pt x="161" y="73"/>
                  </a:lnTo>
                  <a:lnTo>
                    <a:pt x="162" y="75"/>
                  </a:lnTo>
                  <a:lnTo>
                    <a:pt x="164" y="83"/>
                  </a:lnTo>
                  <a:lnTo>
                    <a:pt x="165" y="75"/>
                  </a:lnTo>
                  <a:lnTo>
                    <a:pt x="166" y="79"/>
                  </a:lnTo>
                  <a:lnTo>
                    <a:pt x="167" y="79"/>
                  </a:lnTo>
                  <a:lnTo>
                    <a:pt x="169" y="75"/>
                  </a:lnTo>
                  <a:lnTo>
                    <a:pt x="170" y="92"/>
                  </a:lnTo>
                  <a:lnTo>
                    <a:pt x="171" y="79"/>
                  </a:lnTo>
                  <a:lnTo>
                    <a:pt x="173" y="90"/>
                  </a:lnTo>
                  <a:lnTo>
                    <a:pt x="174" y="87"/>
                  </a:lnTo>
                  <a:lnTo>
                    <a:pt x="175" y="70"/>
                  </a:lnTo>
                  <a:lnTo>
                    <a:pt x="176" y="83"/>
                  </a:lnTo>
                  <a:lnTo>
                    <a:pt x="178" y="77"/>
                  </a:lnTo>
                  <a:lnTo>
                    <a:pt x="179" y="90"/>
                  </a:lnTo>
                  <a:lnTo>
                    <a:pt x="180" y="79"/>
                  </a:lnTo>
                  <a:lnTo>
                    <a:pt x="182" y="79"/>
                  </a:lnTo>
                  <a:lnTo>
                    <a:pt x="183" y="83"/>
                  </a:lnTo>
                  <a:lnTo>
                    <a:pt x="184" y="83"/>
                  </a:lnTo>
                  <a:lnTo>
                    <a:pt x="185" y="71"/>
                  </a:lnTo>
                  <a:lnTo>
                    <a:pt x="187" y="88"/>
                  </a:lnTo>
                  <a:lnTo>
                    <a:pt x="188" y="83"/>
                  </a:lnTo>
                  <a:lnTo>
                    <a:pt x="189" y="81"/>
                  </a:lnTo>
                  <a:lnTo>
                    <a:pt x="191" y="79"/>
                  </a:lnTo>
                  <a:lnTo>
                    <a:pt x="192" y="70"/>
                  </a:lnTo>
                  <a:lnTo>
                    <a:pt x="193" y="98"/>
                  </a:lnTo>
                  <a:lnTo>
                    <a:pt x="195" y="71"/>
                  </a:lnTo>
                  <a:lnTo>
                    <a:pt x="196" y="88"/>
                  </a:lnTo>
                  <a:lnTo>
                    <a:pt x="197" y="85"/>
                  </a:lnTo>
                  <a:lnTo>
                    <a:pt x="198" y="83"/>
                  </a:lnTo>
                  <a:lnTo>
                    <a:pt x="200" y="75"/>
                  </a:lnTo>
                  <a:lnTo>
                    <a:pt x="201" y="85"/>
                  </a:lnTo>
                  <a:lnTo>
                    <a:pt x="202" y="83"/>
                  </a:lnTo>
                  <a:lnTo>
                    <a:pt x="204" y="88"/>
                  </a:lnTo>
                  <a:lnTo>
                    <a:pt x="205" y="88"/>
                  </a:lnTo>
                  <a:lnTo>
                    <a:pt x="206" y="85"/>
                  </a:lnTo>
                  <a:lnTo>
                    <a:pt x="207" y="77"/>
                  </a:lnTo>
                  <a:lnTo>
                    <a:pt x="209" y="73"/>
                  </a:lnTo>
                  <a:lnTo>
                    <a:pt x="210" y="77"/>
                  </a:lnTo>
                  <a:lnTo>
                    <a:pt x="211" y="73"/>
                  </a:lnTo>
                  <a:lnTo>
                    <a:pt x="213" y="75"/>
                  </a:lnTo>
                  <a:lnTo>
                    <a:pt x="214" y="87"/>
                  </a:lnTo>
                  <a:lnTo>
                    <a:pt x="215" y="81"/>
                  </a:lnTo>
                  <a:lnTo>
                    <a:pt x="217" y="77"/>
                  </a:lnTo>
                  <a:lnTo>
                    <a:pt x="218" y="79"/>
                  </a:lnTo>
                  <a:lnTo>
                    <a:pt x="219" y="85"/>
                  </a:lnTo>
                  <a:lnTo>
                    <a:pt x="220" y="87"/>
                  </a:lnTo>
                  <a:lnTo>
                    <a:pt x="222" y="88"/>
                  </a:lnTo>
                  <a:lnTo>
                    <a:pt x="223" y="79"/>
                  </a:lnTo>
                  <a:lnTo>
                    <a:pt x="224" y="83"/>
                  </a:lnTo>
                  <a:lnTo>
                    <a:pt x="226" y="81"/>
                  </a:lnTo>
                  <a:lnTo>
                    <a:pt x="227" y="71"/>
                  </a:lnTo>
                  <a:lnTo>
                    <a:pt x="228" y="90"/>
                  </a:lnTo>
                  <a:lnTo>
                    <a:pt x="230" y="70"/>
                  </a:lnTo>
                  <a:lnTo>
                    <a:pt x="231" y="88"/>
                  </a:lnTo>
                  <a:lnTo>
                    <a:pt x="232" y="68"/>
                  </a:lnTo>
                  <a:lnTo>
                    <a:pt x="233" y="73"/>
                  </a:lnTo>
                  <a:lnTo>
                    <a:pt x="235" y="85"/>
                  </a:lnTo>
                  <a:lnTo>
                    <a:pt x="236" y="75"/>
                  </a:lnTo>
                  <a:lnTo>
                    <a:pt x="237" y="85"/>
                  </a:lnTo>
                  <a:lnTo>
                    <a:pt x="239" y="81"/>
                  </a:lnTo>
                  <a:lnTo>
                    <a:pt x="240" y="66"/>
                  </a:lnTo>
                  <a:lnTo>
                    <a:pt x="241" y="73"/>
                  </a:lnTo>
                  <a:lnTo>
                    <a:pt x="243" y="87"/>
                  </a:lnTo>
                  <a:lnTo>
                    <a:pt x="244" y="79"/>
                  </a:lnTo>
                  <a:lnTo>
                    <a:pt x="245" y="79"/>
                  </a:lnTo>
                  <a:lnTo>
                    <a:pt x="247" y="87"/>
                  </a:lnTo>
                  <a:lnTo>
                    <a:pt x="248" y="83"/>
                  </a:lnTo>
                  <a:lnTo>
                    <a:pt x="249" y="79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66">
              <a:extLst>
                <a:ext uri="{FF2B5EF4-FFF2-40B4-BE49-F238E27FC236}">
                  <a16:creationId xmlns:a16="http://schemas.microsoft.com/office/drawing/2014/main" xmlns="" id="{5673633E-BBF1-4CE4-B311-5214297D3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1" y="1764"/>
              <a:ext cx="170" cy="62"/>
            </a:xfrm>
            <a:custGeom>
              <a:avLst/>
              <a:gdLst>
                <a:gd name="T0" fmla="*/ 4 w 261"/>
                <a:gd name="T1" fmla="*/ 79 h 96"/>
                <a:gd name="T2" fmla="*/ 9 w 261"/>
                <a:gd name="T3" fmla="*/ 77 h 96"/>
                <a:gd name="T4" fmla="*/ 15 w 261"/>
                <a:gd name="T5" fmla="*/ 77 h 96"/>
                <a:gd name="T6" fmla="*/ 20 w 261"/>
                <a:gd name="T7" fmla="*/ 73 h 96"/>
                <a:gd name="T8" fmla="*/ 25 w 261"/>
                <a:gd name="T9" fmla="*/ 73 h 96"/>
                <a:gd name="T10" fmla="*/ 30 w 261"/>
                <a:gd name="T11" fmla="*/ 60 h 96"/>
                <a:gd name="T12" fmla="*/ 36 w 261"/>
                <a:gd name="T13" fmla="*/ 72 h 96"/>
                <a:gd name="T14" fmla="*/ 41 w 261"/>
                <a:gd name="T15" fmla="*/ 68 h 96"/>
                <a:gd name="T16" fmla="*/ 46 w 261"/>
                <a:gd name="T17" fmla="*/ 70 h 96"/>
                <a:gd name="T18" fmla="*/ 51 w 261"/>
                <a:gd name="T19" fmla="*/ 75 h 96"/>
                <a:gd name="T20" fmla="*/ 57 w 261"/>
                <a:gd name="T21" fmla="*/ 72 h 96"/>
                <a:gd name="T22" fmla="*/ 62 w 261"/>
                <a:gd name="T23" fmla="*/ 72 h 96"/>
                <a:gd name="T24" fmla="*/ 67 w 261"/>
                <a:gd name="T25" fmla="*/ 64 h 96"/>
                <a:gd name="T26" fmla="*/ 72 w 261"/>
                <a:gd name="T27" fmla="*/ 47 h 96"/>
                <a:gd name="T28" fmla="*/ 78 w 261"/>
                <a:gd name="T29" fmla="*/ 43 h 96"/>
                <a:gd name="T30" fmla="*/ 83 w 261"/>
                <a:gd name="T31" fmla="*/ 19 h 96"/>
                <a:gd name="T32" fmla="*/ 88 w 261"/>
                <a:gd name="T33" fmla="*/ 36 h 96"/>
                <a:gd name="T34" fmla="*/ 94 w 261"/>
                <a:gd name="T35" fmla="*/ 58 h 96"/>
                <a:gd name="T36" fmla="*/ 99 w 261"/>
                <a:gd name="T37" fmla="*/ 0 h 96"/>
                <a:gd name="T38" fmla="*/ 104 w 261"/>
                <a:gd name="T39" fmla="*/ 30 h 96"/>
                <a:gd name="T40" fmla="*/ 110 w 261"/>
                <a:gd name="T41" fmla="*/ 47 h 96"/>
                <a:gd name="T42" fmla="*/ 115 w 261"/>
                <a:gd name="T43" fmla="*/ 28 h 96"/>
                <a:gd name="T44" fmla="*/ 120 w 261"/>
                <a:gd name="T45" fmla="*/ 51 h 96"/>
                <a:gd name="T46" fmla="*/ 126 w 261"/>
                <a:gd name="T47" fmla="*/ 66 h 96"/>
                <a:gd name="T48" fmla="*/ 131 w 261"/>
                <a:gd name="T49" fmla="*/ 62 h 96"/>
                <a:gd name="T50" fmla="*/ 136 w 261"/>
                <a:gd name="T51" fmla="*/ 68 h 96"/>
                <a:gd name="T52" fmla="*/ 142 w 261"/>
                <a:gd name="T53" fmla="*/ 85 h 96"/>
                <a:gd name="T54" fmla="*/ 147 w 261"/>
                <a:gd name="T55" fmla="*/ 56 h 96"/>
                <a:gd name="T56" fmla="*/ 152 w 261"/>
                <a:gd name="T57" fmla="*/ 73 h 96"/>
                <a:gd name="T58" fmla="*/ 158 w 261"/>
                <a:gd name="T59" fmla="*/ 87 h 96"/>
                <a:gd name="T60" fmla="*/ 163 w 261"/>
                <a:gd name="T61" fmla="*/ 85 h 96"/>
                <a:gd name="T62" fmla="*/ 169 w 261"/>
                <a:gd name="T63" fmla="*/ 92 h 96"/>
                <a:gd name="T64" fmla="*/ 174 w 261"/>
                <a:gd name="T65" fmla="*/ 90 h 96"/>
                <a:gd name="T66" fmla="*/ 179 w 261"/>
                <a:gd name="T67" fmla="*/ 90 h 96"/>
                <a:gd name="T68" fmla="*/ 185 w 261"/>
                <a:gd name="T69" fmla="*/ 85 h 96"/>
                <a:gd name="T70" fmla="*/ 190 w 261"/>
                <a:gd name="T71" fmla="*/ 92 h 96"/>
                <a:gd name="T72" fmla="*/ 196 w 261"/>
                <a:gd name="T73" fmla="*/ 73 h 96"/>
                <a:gd name="T74" fmla="*/ 201 w 261"/>
                <a:gd name="T75" fmla="*/ 72 h 96"/>
                <a:gd name="T76" fmla="*/ 206 w 261"/>
                <a:gd name="T77" fmla="*/ 90 h 96"/>
                <a:gd name="T78" fmla="*/ 212 w 261"/>
                <a:gd name="T79" fmla="*/ 81 h 96"/>
                <a:gd name="T80" fmla="*/ 217 w 261"/>
                <a:gd name="T81" fmla="*/ 75 h 96"/>
                <a:gd name="T82" fmla="*/ 223 w 261"/>
                <a:gd name="T83" fmla="*/ 77 h 96"/>
                <a:gd name="T84" fmla="*/ 228 w 261"/>
                <a:gd name="T85" fmla="*/ 75 h 96"/>
                <a:gd name="T86" fmla="*/ 234 w 261"/>
                <a:gd name="T87" fmla="*/ 79 h 96"/>
                <a:gd name="T88" fmla="*/ 239 w 261"/>
                <a:gd name="T89" fmla="*/ 70 h 96"/>
                <a:gd name="T90" fmla="*/ 245 w 261"/>
                <a:gd name="T91" fmla="*/ 83 h 96"/>
                <a:gd name="T92" fmla="*/ 250 w 261"/>
                <a:gd name="T93" fmla="*/ 73 h 96"/>
                <a:gd name="T94" fmla="*/ 255 w 261"/>
                <a:gd name="T95" fmla="*/ 87 h 96"/>
                <a:gd name="T96" fmla="*/ 261 w 261"/>
                <a:gd name="T97" fmla="*/ 8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1" h="96">
                  <a:moveTo>
                    <a:pt x="0" y="81"/>
                  </a:moveTo>
                  <a:lnTo>
                    <a:pt x="1" y="66"/>
                  </a:lnTo>
                  <a:lnTo>
                    <a:pt x="3" y="77"/>
                  </a:lnTo>
                  <a:lnTo>
                    <a:pt x="4" y="79"/>
                  </a:lnTo>
                  <a:lnTo>
                    <a:pt x="5" y="62"/>
                  </a:lnTo>
                  <a:lnTo>
                    <a:pt x="7" y="73"/>
                  </a:lnTo>
                  <a:lnTo>
                    <a:pt x="8" y="64"/>
                  </a:lnTo>
                  <a:lnTo>
                    <a:pt x="9" y="77"/>
                  </a:lnTo>
                  <a:lnTo>
                    <a:pt x="11" y="75"/>
                  </a:lnTo>
                  <a:lnTo>
                    <a:pt x="12" y="73"/>
                  </a:lnTo>
                  <a:lnTo>
                    <a:pt x="13" y="62"/>
                  </a:lnTo>
                  <a:lnTo>
                    <a:pt x="15" y="77"/>
                  </a:lnTo>
                  <a:lnTo>
                    <a:pt x="16" y="81"/>
                  </a:lnTo>
                  <a:lnTo>
                    <a:pt x="17" y="75"/>
                  </a:lnTo>
                  <a:lnTo>
                    <a:pt x="18" y="77"/>
                  </a:lnTo>
                  <a:lnTo>
                    <a:pt x="20" y="73"/>
                  </a:lnTo>
                  <a:lnTo>
                    <a:pt x="21" y="68"/>
                  </a:lnTo>
                  <a:lnTo>
                    <a:pt x="22" y="75"/>
                  </a:lnTo>
                  <a:lnTo>
                    <a:pt x="24" y="73"/>
                  </a:lnTo>
                  <a:lnTo>
                    <a:pt x="25" y="73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29" y="66"/>
                  </a:lnTo>
                  <a:lnTo>
                    <a:pt x="30" y="60"/>
                  </a:lnTo>
                  <a:lnTo>
                    <a:pt x="32" y="70"/>
                  </a:lnTo>
                  <a:lnTo>
                    <a:pt x="33" y="75"/>
                  </a:lnTo>
                  <a:lnTo>
                    <a:pt x="34" y="68"/>
                  </a:lnTo>
                  <a:lnTo>
                    <a:pt x="36" y="72"/>
                  </a:lnTo>
                  <a:lnTo>
                    <a:pt x="37" y="77"/>
                  </a:lnTo>
                  <a:lnTo>
                    <a:pt x="38" y="75"/>
                  </a:lnTo>
                  <a:lnTo>
                    <a:pt x="39" y="66"/>
                  </a:lnTo>
                  <a:lnTo>
                    <a:pt x="41" y="68"/>
                  </a:lnTo>
                  <a:lnTo>
                    <a:pt x="42" y="73"/>
                  </a:lnTo>
                  <a:lnTo>
                    <a:pt x="43" y="70"/>
                  </a:lnTo>
                  <a:lnTo>
                    <a:pt x="45" y="75"/>
                  </a:lnTo>
                  <a:lnTo>
                    <a:pt x="46" y="70"/>
                  </a:lnTo>
                  <a:lnTo>
                    <a:pt x="47" y="70"/>
                  </a:lnTo>
                  <a:lnTo>
                    <a:pt x="49" y="85"/>
                  </a:lnTo>
                  <a:lnTo>
                    <a:pt x="50" y="83"/>
                  </a:lnTo>
                  <a:lnTo>
                    <a:pt x="51" y="75"/>
                  </a:lnTo>
                  <a:lnTo>
                    <a:pt x="53" y="72"/>
                  </a:lnTo>
                  <a:lnTo>
                    <a:pt x="54" y="81"/>
                  </a:lnTo>
                  <a:lnTo>
                    <a:pt x="55" y="49"/>
                  </a:lnTo>
                  <a:lnTo>
                    <a:pt x="57" y="72"/>
                  </a:lnTo>
                  <a:lnTo>
                    <a:pt x="58" y="39"/>
                  </a:lnTo>
                  <a:lnTo>
                    <a:pt x="59" y="66"/>
                  </a:lnTo>
                  <a:lnTo>
                    <a:pt x="61" y="43"/>
                  </a:lnTo>
                  <a:lnTo>
                    <a:pt x="62" y="72"/>
                  </a:lnTo>
                  <a:lnTo>
                    <a:pt x="63" y="77"/>
                  </a:lnTo>
                  <a:lnTo>
                    <a:pt x="65" y="41"/>
                  </a:lnTo>
                  <a:lnTo>
                    <a:pt x="66" y="58"/>
                  </a:lnTo>
                  <a:lnTo>
                    <a:pt x="67" y="64"/>
                  </a:lnTo>
                  <a:lnTo>
                    <a:pt x="68" y="38"/>
                  </a:lnTo>
                  <a:lnTo>
                    <a:pt x="70" y="66"/>
                  </a:lnTo>
                  <a:lnTo>
                    <a:pt x="71" y="56"/>
                  </a:lnTo>
                  <a:lnTo>
                    <a:pt x="72" y="47"/>
                  </a:lnTo>
                  <a:lnTo>
                    <a:pt x="74" y="19"/>
                  </a:lnTo>
                  <a:lnTo>
                    <a:pt x="75" y="38"/>
                  </a:lnTo>
                  <a:lnTo>
                    <a:pt x="76" y="41"/>
                  </a:lnTo>
                  <a:lnTo>
                    <a:pt x="78" y="43"/>
                  </a:lnTo>
                  <a:lnTo>
                    <a:pt x="79" y="30"/>
                  </a:lnTo>
                  <a:lnTo>
                    <a:pt x="80" y="26"/>
                  </a:lnTo>
                  <a:lnTo>
                    <a:pt x="82" y="32"/>
                  </a:lnTo>
                  <a:lnTo>
                    <a:pt x="83" y="19"/>
                  </a:lnTo>
                  <a:lnTo>
                    <a:pt x="84" y="34"/>
                  </a:lnTo>
                  <a:lnTo>
                    <a:pt x="86" y="28"/>
                  </a:lnTo>
                  <a:lnTo>
                    <a:pt x="87" y="47"/>
                  </a:lnTo>
                  <a:lnTo>
                    <a:pt x="88" y="36"/>
                  </a:lnTo>
                  <a:lnTo>
                    <a:pt x="90" y="43"/>
                  </a:lnTo>
                  <a:lnTo>
                    <a:pt x="91" y="22"/>
                  </a:lnTo>
                  <a:lnTo>
                    <a:pt x="92" y="41"/>
                  </a:lnTo>
                  <a:lnTo>
                    <a:pt x="94" y="58"/>
                  </a:lnTo>
                  <a:lnTo>
                    <a:pt x="95" y="17"/>
                  </a:lnTo>
                  <a:lnTo>
                    <a:pt x="96" y="32"/>
                  </a:lnTo>
                  <a:lnTo>
                    <a:pt x="98" y="36"/>
                  </a:lnTo>
                  <a:lnTo>
                    <a:pt x="99" y="0"/>
                  </a:lnTo>
                  <a:lnTo>
                    <a:pt x="100" y="41"/>
                  </a:lnTo>
                  <a:lnTo>
                    <a:pt x="102" y="34"/>
                  </a:lnTo>
                  <a:lnTo>
                    <a:pt x="103" y="11"/>
                  </a:lnTo>
                  <a:lnTo>
                    <a:pt x="104" y="30"/>
                  </a:lnTo>
                  <a:lnTo>
                    <a:pt x="106" y="28"/>
                  </a:lnTo>
                  <a:lnTo>
                    <a:pt x="107" y="30"/>
                  </a:lnTo>
                  <a:lnTo>
                    <a:pt x="108" y="38"/>
                  </a:lnTo>
                  <a:lnTo>
                    <a:pt x="110" y="47"/>
                  </a:lnTo>
                  <a:lnTo>
                    <a:pt x="111" y="49"/>
                  </a:lnTo>
                  <a:lnTo>
                    <a:pt x="112" y="28"/>
                  </a:lnTo>
                  <a:lnTo>
                    <a:pt x="114" y="24"/>
                  </a:lnTo>
                  <a:lnTo>
                    <a:pt x="115" y="28"/>
                  </a:lnTo>
                  <a:lnTo>
                    <a:pt x="116" y="41"/>
                  </a:lnTo>
                  <a:lnTo>
                    <a:pt x="118" y="45"/>
                  </a:lnTo>
                  <a:lnTo>
                    <a:pt x="119" y="36"/>
                  </a:lnTo>
                  <a:lnTo>
                    <a:pt x="120" y="51"/>
                  </a:lnTo>
                  <a:lnTo>
                    <a:pt x="122" y="55"/>
                  </a:lnTo>
                  <a:lnTo>
                    <a:pt x="123" y="53"/>
                  </a:lnTo>
                  <a:lnTo>
                    <a:pt x="124" y="53"/>
                  </a:lnTo>
                  <a:lnTo>
                    <a:pt x="126" y="66"/>
                  </a:lnTo>
                  <a:lnTo>
                    <a:pt x="127" y="64"/>
                  </a:lnTo>
                  <a:lnTo>
                    <a:pt x="128" y="68"/>
                  </a:lnTo>
                  <a:lnTo>
                    <a:pt x="130" y="55"/>
                  </a:lnTo>
                  <a:lnTo>
                    <a:pt x="131" y="62"/>
                  </a:lnTo>
                  <a:lnTo>
                    <a:pt x="132" y="53"/>
                  </a:lnTo>
                  <a:lnTo>
                    <a:pt x="134" y="73"/>
                  </a:lnTo>
                  <a:lnTo>
                    <a:pt x="135" y="73"/>
                  </a:lnTo>
                  <a:lnTo>
                    <a:pt x="136" y="68"/>
                  </a:lnTo>
                  <a:lnTo>
                    <a:pt x="138" y="81"/>
                  </a:lnTo>
                  <a:lnTo>
                    <a:pt x="139" y="68"/>
                  </a:lnTo>
                  <a:lnTo>
                    <a:pt x="140" y="77"/>
                  </a:lnTo>
                  <a:lnTo>
                    <a:pt x="142" y="85"/>
                  </a:lnTo>
                  <a:lnTo>
                    <a:pt x="143" y="77"/>
                  </a:lnTo>
                  <a:lnTo>
                    <a:pt x="144" y="75"/>
                  </a:lnTo>
                  <a:lnTo>
                    <a:pt x="146" y="72"/>
                  </a:lnTo>
                  <a:lnTo>
                    <a:pt x="147" y="56"/>
                  </a:lnTo>
                  <a:lnTo>
                    <a:pt x="148" y="83"/>
                  </a:lnTo>
                  <a:lnTo>
                    <a:pt x="150" y="92"/>
                  </a:lnTo>
                  <a:lnTo>
                    <a:pt x="151" y="73"/>
                  </a:lnTo>
                  <a:lnTo>
                    <a:pt x="152" y="73"/>
                  </a:lnTo>
                  <a:lnTo>
                    <a:pt x="154" y="77"/>
                  </a:lnTo>
                  <a:lnTo>
                    <a:pt x="155" y="79"/>
                  </a:lnTo>
                  <a:lnTo>
                    <a:pt x="157" y="73"/>
                  </a:lnTo>
                  <a:lnTo>
                    <a:pt x="158" y="87"/>
                  </a:lnTo>
                  <a:lnTo>
                    <a:pt x="159" y="68"/>
                  </a:lnTo>
                  <a:lnTo>
                    <a:pt x="161" y="81"/>
                  </a:lnTo>
                  <a:lnTo>
                    <a:pt x="162" y="90"/>
                  </a:lnTo>
                  <a:lnTo>
                    <a:pt x="163" y="85"/>
                  </a:lnTo>
                  <a:lnTo>
                    <a:pt x="165" y="89"/>
                  </a:lnTo>
                  <a:lnTo>
                    <a:pt x="166" y="85"/>
                  </a:lnTo>
                  <a:lnTo>
                    <a:pt x="167" y="87"/>
                  </a:lnTo>
                  <a:lnTo>
                    <a:pt x="169" y="92"/>
                  </a:lnTo>
                  <a:lnTo>
                    <a:pt x="170" y="92"/>
                  </a:lnTo>
                  <a:lnTo>
                    <a:pt x="171" y="72"/>
                  </a:lnTo>
                  <a:lnTo>
                    <a:pt x="173" y="87"/>
                  </a:lnTo>
                  <a:lnTo>
                    <a:pt x="174" y="90"/>
                  </a:lnTo>
                  <a:lnTo>
                    <a:pt x="175" y="79"/>
                  </a:lnTo>
                  <a:lnTo>
                    <a:pt x="177" y="79"/>
                  </a:lnTo>
                  <a:lnTo>
                    <a:pt x="178" y="85"/>
                  </a:lnTo>
                  <a:lnTo>
                    <a:pt x="179" y="90"/>
                  </a:lnTo>
                  <a:lnTo>
                    <a:pt x="181" y="83"/>
                  </a:lnTo>
                  <a:lnTo>
                    <a:pt x="182" y="90"/>
                  </a:lnTo>
                  <a:lnTo>
                    <a:pt x="183" y="85"/>
                  </a:lnTo>
                  <a:lnTo>
                    <a:pt x="185" y="85"/>
                  </a:lnTo>
                  <a:lnTo>
                    <a:pt x="186" y="92"/>
                  </a:lnTo>
                  <a:lnTo>
                    <a:pt x="187" y="87"/>
                  </a:lnTo>
                  <a:lnTo>
                    <a:pt x="189" y="96"/>
                  </a:lnTo>
                  <a:lnTo>
                    <a:pt x="190" y="92"/>
                  </a:lnTo>
                  <a:lnTo>
                    <a:pt x="192" y="85"/>
                  </a:lnTo>
                  <a:lnTo>
                    <a:pt x="193" y="83"/>
                  </a:lnTo>
                  <a:lnTo>
                    <a:pt x="194" y="83"/>
                  </a:lnTo>
                  <a:lnTo>
                    <a:pt x="196" y="73"/>
                  </a:lnTo>
                  <a:lnTo>
                    <a:pt x="197" y="81"/>
                  </a:lnTo>
                  <a:lnTo>
                    <a:pt x="198" y="89"/>
                  </a:lnTo>
                  <a:lnTo>
                    <a:pt x="200" y="81"/>
                  </a:lnTo>
                  <a:lnTo>
                    <a:pt x="201" y="72"/>
                  </a:lnTo>
                  <a:lnTo>
                    <a:pt x="202" y="85"/>
                  </a:lnTo>
                  <a:lnTo>
                    <a:pt x="204" y="94"/>
                  </a:lnTo>
                  <a:lnTo>
                    <a:pt x="205" y="96"/>
                  </a:lnTo>
                  <a:lnTo>
                    <a:pt x="206" y="90"/>
                  </a:lnTo>
                  <a:lnTo>
                    <a:pt x="208" y="92"/>
                  </a:lnTo>
                  <a:lnTo>
                    <a:pt x="209" y="92"/>
                  </a:lnTo>
                  <a:lnTo>
                    <a:pt x="211" y="85"/>
                  </a:lnTo>
                  <a:lnTo>
                    <a:pt x="212" y="81"/>
                  </a:lnTo>
                  <a:lnTo>
                    <a:pt x="213" y="96"/>
                  </a:lnTo>
                  <a:lnTo>
                    <a:pt x="215" y="90"/>
                  </a:lnTo>
                  <a:lnTo>
                    <a:pt x="216" y="79"/>
                  </a:lnTo>
                  <a:lnTo>
                    <a:pt x="217" y="75"/>
                  </a:lnTo>
                  <a:lnTo>
                    <a:pt x="219" y="85"/>
                  </a:lnTo>
                  <a:lnTo>
                    <a:pt x="220" y="83"/>
                  </a:lnTo>
                  <a:lnTo>
                    <a:pt x="221" y="87"/>
                  </a:lnTo>
                  <a:lnTo>
                    <a:pt x="223" y="77"/>
                  </a:lnTo>
                  <a:lnTo>
                    <a:pt x="224" y="85"/>
                  </a:lnTo>
                  <a:lnTo>
                    <a:pt x="225" y="89"/>
                  </a:lnTo>
                  <a:lnTo>
                    <a:pt x="227" y="77"/>
                  </a:lnTo>
                  <a:lnTo>
                    <a:pt x="228" y="75"/>
                  </a:lnTo>
                  <a:lnTo>
                    <a:pt x="230" y="75"/>
                  </a:lnTo>
                  <a:lnTo>
                    <a:pt x="231" y="75"/>
                  </a:lnTo>
                  <a:lnTo>
                    <a:pt x="232" y="75"/>
                  </a:lnTo>
                  <a:lnTo>
                    <a:pt x="234" y="79"/>
                  </a:lnTo>
                  <a:lnTo>
                    <a:pt x="235" y="87"/>
                  </a:lnTo>
                  <a:lnTo>
                    <a:pt x="236" y="85"/>
                  </a:lnTo>
                  <a:lnTo>
                    <a:pt x="238" y="94"/>
                  </a:lnTo>
                  <a:lnTo>
                    <a:pt x="239" y="70"/>
                  </a:lnTo>
                  <a:lnTo>
                    <a:pt x="240" y="73"/>
                  </a:lnTo>
                  <a:lnTo>
                    <a:pt x="242" y="87"/>
                  </a:lnTo>
                  <a:lnTo>
                    <a:pt x="243" y="92"/>
                  </a:lnTo>
                  <a:lnTo>
                    <a:pt x="245" y="83"/>
                  </a:lnTo>
                  <a:lnTo>
                    <a:pt x="246" y="92"/>
                  </a:lnTo>
                  <a:lnTo>
                    <a:pt x="247" y="90"/>
                  </a:lnTo>
                  <a:lnTo>
                    <a:pt x="249" y="85"/>
                  </a:lnTo>
                  <a:lnTo>
                    <a:pt x="250" y="73"/>
                  </a:lnTo>
                  <a:lnTo>
                    <a:pt x="251" y="87"/>
                  </a:lnTo>
                  <a:lnTo>
                    <a:pt x="253" y="92"/>
                  </a:lnTo>
                  <a:lnTo>
                    <a:pt x="254" y="72"/>
                  </a:lnTo>
                  <a:lnTo>
                    <a:pt x="255" y="87"/>
                  </a:lnTo>
                  <a:lnTo>
                    <a:pt x="257" y="73"/>
                  </a:lnTo>
                  <a:lnTo>
                    <a:pt x="258" y="85"/>
                  </a:lnTo>
                  <a:lnTo>
                    <a:pt x="260" y="83"/>
                  </a:lnTo>
                  <a:lnTo>
                    <a:pt x="261" y="85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67">
              <a:extLst>
                <a:ext uri="{FF2B5EF4-FFF2-40B4-BE49-F238E27FC236}">
                  <a16:creationId xmlns:a16="http://schemas.microsoft.com/office/drawing/2014/main" xmlns="" id="{F2518D4C-E179-4429-A233-44CB19389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1" y="1738"/>
              <a:ext cx="177" cy="88"/>
            </a:xfrm>
            <a:custGeom>
              <a:avLst/>
              <a:gdLst>
                <a:gd name="T0" fmla="*/ 4 w 273"/>
                <a:gd name="T1" fmla="*/ 121 h 136"/>
                <a:gd name="T2" fmla="*/ 9 w 273"/>
                <a:gd name="T3" fmla="*/ 113 h 136"/>
                <a:gd name="T4" fmla="*/ 15 w 273"/>
                <a:gd name="T5" fmla="*/ 117 h 136"/>
                <a:gd name="T6" fmla="*/ 20 w 273"/>
                <a:gd name="T7" fmla="*/ 110 h 136"/>
                <a:gd name="T8" fmla="*/ 26 w 273"/>
                <a:gd name="T9" fmla="*/ 113 h 136"/>
                <a:gd name="T10" fmla="*/ 31 w 273"/>
                <a:gd name="T11" fmla="*/ 117 h 136"/>
                <a:gd name="T12" fmla="*/ 37 w 273"/>
                <a:gd name="T13" fmla="*/ 117 h 136"/>
                <a:gd name="T14" fmla="*/ 42 w 273"/>
                <a:gd name="T15" fmla="*/ 100 h 136"/>
                <a:gd name="T16" fmla="*/ 48 w 273"/>
                <a:gd name="T17" fmla="*/ 93 h 136"/>
                <a:gd name="T18" fmla="*/ 54 w 273"/>
                <a:gd name="T19" fmla="*/ 76 h 136"/>
                <a:gd name="T20" fmla="*/ 59 w 273"/>
                <a:gd name="T21" fmla="*/ 76 h 136"/>
                <a:gd name="T22" fmla="*/ 65 w 273"/>
                <a:gd name="T23" fmla="*/ 62 h 136"/>
                <a:gd name="T24" fmla="*/ 70 w 273"/>
                <a:gd name="T25" fmla="*/ 74 h 136"/>
                <a:gd name="T26" fmla="*/ 76 w 273"/>
                <a:gd name="T27" fmla="*/ 25 h 136"/>
                <a:gd name="T28" fmla="*/ 81 w 273"/>
                <a:gd name="T29" fmla="*/ 4 h 136"/>
                <a:gd name="T30" fmla="*/ 87 w 273"/>
                <a:gd name="T31" fmla="*/ 12 h 136"/>
                <a:gd name="T32" fmla="*/ 92 w 273"/>
                <a:gd name="T33" fmla="*/ 32 h 136"/>
                <a:gd name="T34" fmla="*/ 98 w 273"/>
                <a:gd name="T35" fmla="*/ 10 h 136"/>
                <a:gd name="T36" fmla="*/ 103 w 273"/>
                <a:gd name="T37" fmla="*/ 27 h 136"/>
                <a:gd name="T38" fmla="*/ 109 w 273"/>
                <a:gd name="T39" fmla="*/ 47 h 136"/>
                <a:gd name="T40" fmla="*/ 115 w 273"/>
                <a:gd name="T41" fmla="*/ 47 h 136"/>
                <a:gd name="T42" fmla="*/ 120 w 273"/>
                <a:gd name="T43" fmla="*/ 51 h 136"/>
                <a:gd name="T44" fmla="*/ 126 w 273"/>
                <a:gd name="T45" fmla="*/ 96 h 136"/>
                <a:gd name="T46" fmla="*/ 131 w 273"/>
                <a:gd name="T47" fmla="*/ 106 h 136"/>
                <a:gd name="T48" fmla="*/ 137 w 273"/>
                <a:gd name="T49" fmla="*/ 93 h 136"/>
                <a:gd name="T50" fmla="*/ 143 w 273"/>
                <a:gd name="T51" fmla="*/ 102 h 136"/>
                <a:gd name="T52" fmla="*/ 148 w 273"/>
                <a:gd name="T53" fmla="*/ 113 h 136"/>
                <a:gd name="T54" fmla="*/ 154 w 273"/>
                <a:gd name="T55" fmla="*/ 117 h 136"/>
                <a:gd name="T56" fmla="*/ 159 w 273"/>
                <a:gd name="T57" fmla="*/ 117 h 136"/>
                <a:gd name="T58" fmla="*/ 165 w 273"/>
                <a:gd name="T59" fmla="*/ 108 h 136"/>
                <a:gd name="T60" fmla="*/ 171 w 273"/>
                <a:gd name="T61" fmla="*/ 123 h 136"/>
                <a:gd name="T62" fmla="*/ 176 w 273"/>
                <a:gd name="T63" fmla="*/ 117 h 136"/>
                <a:gd name="T64" fmla="*/ 182 w 273"/>
                <a:gd name="T65" fmla="*/ 117 h 136"/>
                <a:gd name="T66" fmla="*/ 187 w 273"/>
                <a:gd name="T67" fmla="*/ 117 h 136"/>
                <a:gd name="T68" fmla="*/ 193 w 273"/>
                <a:gd name="T69" fmla="*/ 115 h 136"/>
                <a:gd name="T70" fmla="*/ 199 w 273"/>
                <a:gd name="T71" fmla="*/ 113 h 136"/>
                <a:gd name="T72" fmla="*/ 204 w 273"/>
                <a:gd name="T73" fmla="*/ 123 h 136"/>
                <a:gd name="T74" fmla="*/ 210 w 273"/>
                <a:gd name="T75" fmla="*/ 115 h 136"/>
                <a:gd name="T76" fmla="*/ 216 w 273"/>
                <a:gd name="T77" fmla="*/ 125 h 136"/>
                <a:gd name="T78" fmla="*/ 221 w 273"/>
                <a:gd name="T79" fmla="*/ 113 h 136"/>
                <a:gd name="T80" fmla="*/ 227 w 273"/>
                <a:gd name="T81" fmla="*/ 110 h 136"/>
                <a:gd name="T82" fmla="*/ 233 w 273"/>
                <a:gd name="T83" fmla="*/ 125 h 136"/>
                <a:gd name="T84" fmla="*/ 238 w 273"/>
                <a:gd name="T85" fmla="*/ 121 h 136"/>
                <a:gd name="T86" fmla="*/ 244 w 273"/>
                <a:gd name="T87" fmla="*/ 113 h 136"/>
                <a:gd name="T88" fmla="*/ 250 w 273"/>
                <a:gd name="T89" fmla="*/ 125 h 136"/>
                <a:gd name="T90" fmla="*/ 256 w 273"/>
                <a:gd name="T91" fmla="*/ 121 h 136"/>
                <a:gd name="T92" fmla="*/ 261 w 273"/>
                <a:gd name="T93" fmla="*/ 115 h 136"/>
                <a:gd name="T94" fmla="*/ 267 w 273"/>
                <a:gd name="T95" fmla="*/ 123 h 136"/>
                <a:gd name="T96" fmla="*/ 273 w 273"/>
                <a:gd name="T97" fmla="*/ 11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3" h="136">
                  <a:moveTo>
                    <a:pt x="0" y="125"/>
                  </a:moveTo>
                  <a:lnTo>
                    <a:pt x="1" y="136"/>
                  </a:lnTo>
                  <a:lnTo>
                    <a:pt x="3" y="129"/>
                  </a:lnTo>
                  <a:lnTo>
                    <a:pt x="4" y="121"/>
                  </a:lnTo>
                  <a:lnTo>
                    <a:pt x="5" y="117"/>
                  </a:lnTo>
                  <a:lnTo>
                    <a:pt x="7" y="132"/>
                  </a:lnTo>
                  <a:lnTo>
                    <a:pt x="8" y="112"/>
                  </a:lnTo>
                  <a:lnTo>
                    <a:pt x="9" y="113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4" y="119"/>
                  </a:lnTo>
                  <a:lnTo>
                    <a:pt x="15" y="117"/>
                  </a:lnTo>
                  <a:lnTo>
                    <a:pt x="16" y="115"/>
                  </a:lnTo>
                  <a:lnTo>
                    <a:pt x="18" y="129"/>
                  </a:lnTo>
                  <a:lnTo>
                    <a:pt x="19" y="130"/>
                  </a:lnTo>
                  <a:lnTo>
                    <a:pt x="20" y="110"/>
                  </a:lnTo>
                  <a:lnTo>
                    <a:pt x="22" y="134"/>
                  </a:lnTo>
                  <a:lnTo>
                    <a:pt x="23" y="113"/>
                  </a:lnTo>
                  <a:lnTo>
                    <a:pt x="25" y="119"/>
                  </a:lnTo>
                  <a:lnTo>
                    <a:pt x="26" y="113"/>
                  </a:lnTo>
                  <a:lnTo>
                    <a:pt x="27" y="123"/>
                  </a:lnTo>
                  <a:lnTo>
                    <a:pt x="29" y="121"/>
                  </a:lnTo>
                  <a:lnTo>
                    <a:pt x="30" y="115"/>
                  </a:lnTo>
                  <a:lnTo>
                    <a:pt x="31" y="117"/>
                  </a:lnTo>
                  <a:lnTo>
                    <a:pt x="33" y="121"/>
                  </a:lnTo>
                  <a:lnTo>
                    <a:pt x="34" y="108"/>
                  </a:lnTo>
                  <a:lnTo>
                    <a:pt x="36" y="112"/>
                  </a:lnTo>
                  <a:lnTo>
                    <a:pt x="37" y="117"/>
                  </a:lnTo>
                  <a:lnTo>
                    <a:pt x="38" y="117"/>
                  </a:lnTo>
                  <a:lnTo>
                    <a:pt x="40" y="121"/>
                  </a:lnTo>
                  <a:lnTo>
                    <a:pt x="41" y="112"/>
                  </a:lnTo>
                  <a:lnTo>
                    <a:pt x="42" y="100"/>
                  </a:lnTo>
                  <a:lnTo>
                    <a:pt x="44" y="96"/>
                  </a:lnTo>
                  <a:lnTo>
                    <a:pt x="45" y="110"/>
                  </a:lnTo>
                  <a:lnTo>
                    <a:pt x="47" y="95"/>
                  </a:lnTo>
                  <a:lnTo>
                    <a:pt x="48" y="93"/>
                  </a:lnTo>
                  <a:lnTo>
                    <a:pt x="49" y="106"/>
                  </a:lnTo>
                  <a:lnTo>
                    <a:pt x="51" y="102"/>
                  </a:lnTo>
                  <a:lnTo>
                    <a:pt x="52" y="85"/>
                  </a:lnTo>
                  <a:lnTo>
                    <a:pt x="54" y="76"/>
                  </a:lnTo>
                  <a:lnTo>
                    <a:pt x="55" y="83"/>
                  </a:lnTo>
                  <a:lnTo>
                    <a:pt x="56" y="76"/>
                  </a:lnTo>
                  <a:lnTo>
                    <a:pt x="58" y="70"/>
                  </a:lnTo>
                  <a:lnTo>
                    <a:pt x="59" y="76"/>
                  </a:lnTo>
                  <a:lnTo>
                    <a:pt x="60" y="47"/>
                  </a:lnTo>
                  <a:lnTo>
                    <a:pt x="62" y="32"/>
                  </a:lnTo>
                  <a:lnTo>
                    <a:pt x="63" y="57"/>
                  </a:lnTo>
                  <a:lnTo>
                    <a:pt x="65" y="62"/>
                  </a:lnTo>
                  <a:lnTo>
                    <a:pt x="66" y="66"/>
                  </a:lnTo>
                  <a:lnTo>
                    <a:pt x="67" y="59"/>
                  </a:lnTo>
                  <a:lnTo>
                    <a:pt x="69" y="44"/>
                  </a:lnTo>
                  <a:lnTo>
                    <a:pt x="70" y="74"/>
                  </a:lnTo>
                  <a:lnTo>
                    <a:pt x="71" y="44"/>
                  </a:lnTo>
                  <a:lnTo>
                    <a:pt x="73" y="40"/>
                  </a:lnTo>
                  <a:lnTo>
                    <a:pt x="74" y="34"/>
                  </a:lnTo>
                  <a:lnTo>
                    <a:pt x="76" y="25"/>
                  </a:lnTo>
                  <a:lnTo>
                    <a:pt x="77" y="66"/>
                  </a:lnTo>
                  <a:lnTo>
                    <a:pt x="78" y="0"/>
                  </a:lnTo>
                  <a:lnTo>
                    <a:pt x="80" y="38"/>
                  </a:lnTo>
                  <a:lnTo>
                    <a:pt x="81" y="4"/>
                  </a:lnTo>
                  <a:lnTo>
                    <a:pt x="83" y="30"/>
                  </a:lnTo>
                  <a:lnTo>
                    <a:pt x="84" y="8"/>
                  </a:lnTo>
                  <a:lnTo>
                    <a:pt x="85" y="32"/>
                  </a:lnTo>
                  <a:lnTo>
                    <a:pt x="87" y="12"/>
                  </a:lnTo>
                  <a:lnTo>
                    <a:pt x="88" y="13"/>
                  </a:lnTo>
                  <a:lnTo>
                    <a:pt x="90" y="25"/>
                  </a:lnTo>
                  <a:lnTo>
                    <a:pt x="91" y="4"/>
                  </a:lnTo>
                  <a:lnTo>
                    <a:pt x="92" y="32"/>
                  </a:lnTo>
                  <a:lnTo>
                    <a:pt x="94" y="38"/>
                  </a:lnTo>
                  <a:lnTo>
                    <a:pt x="95" y="32"/>
                  </a:lnTo>
                  <a:lnTo>
                    <a:pt x="96" y="13"/>
                  </a:lnTo>
                  <a:lnTo>
                    <a:pt x="98" y="10"/>
                  </a:lnTo>
                  <a:lnTo>
                    <a:pt x="99" y="23"/>
                  </a:lnTo>
                  <a:lnTo>
                    <a:pt x="101" y="38"/>
                  </a:lnTo>
                  <a:lnTo>
                    <a:pt x="102" y="53"/>
                  </a:lnTo>
                  <a:lnTo>
                    <a:pt x="103" y="27"/>
                  </a:lnTo>
                  <a:lnTo>
                    <a:pt x="105" y="61"/>
                  </a:lnTo>
                  <a:lnTo>
                    <a:pt x="106" y="34"/>
                  </a:lnTo>
                  <a:lnTo>
                    <a:pt x="108" y="59"/>
                  </a:lnTo>
                  <a:lnTo>
                    <a:pt x="109" y="47"/>
                  </a:lnTo>
                  <a:lnTo>
                    <a:pt x="110" y="51"/>
                  </a:lnTo>
                  <a:lnTo>
                    <a:pt x="112" y="55"/>
                  </a:lnTo>
                  <a:lnTo>
                    <a:pt x="113" y="34"/>
                  </a:lnTo>
                  <a:lnTo>
                    <a:pt x="115" y="47"/>
                  </a:lnTo>
                  <a:lnTo>
                    <a:pt x="116" y="49"/>
                  </a:lnTo>
                  <a:lnTo>
                    <a:pt x="117" y="70"/>
                  </a:lnTo>
                  <a:lnTo>
                    <a:pt x="119" y="78"/>
                  </a:lnTo>
                  <a:lnTo>
                    <a:pt x="120" y="51"/>
                  </a:lnTo>
                  <a:lnTo>
                    <a:pt x="122" y="78"/>
                  </a:lnTo>
                  <a:lnTo>
                    <a:pt x="123" y="87"/>
                  </a:lnTo>
                  <a:lnTo>
                    <a:pt x="124" y="76"/>
                  </a:lnTo>
                  <a:lnTo>
                    <a:pt x="126" y="96"/>
                  </a:lnTo>
                  <a:lnTo>
                    <a:pt x="127" y="72"/>
                  </a:lnTo>
                  <a:lnTo>
                    <a:pt x="129" y="85"/>
                  </a:lnTo>
                  <a:lnTo>
                    <a:pt x="130" y="85"/>
                  </a:lnTo>
                  <a:lnTo>
                    <a:pt x="131" y="106"/>
                  </a:lnTo>
                  <a:lnTo>
                    <a:pt x="133" y="85"/>
                  </a:lnTo>
                  <a:lnTo>
                    <a:pt x="134" y="96"/>
                  </a:lnTo>
                  <a:lnTo>
                    <a:pt x="136" y="85"/>
                  </a:lnTo>
                  <a:lnTo>
                    <a:pt x="137" y="93"/>
                  </a:lnTo>
                  <a:lnTo>
                    <a:pt x="138" y="98"/>
                  </a:lnTo>
                  <a:lnTo>
                    <a:pt x="140" y="117"/>
                  </a:lnTo>
                  <a:lnTo>
                    <a:pt x="141" y="87"/>
                  </a:lnTo>
                  <a:lnTo>
                    <a:pt x="143" y="102"/>
                  </a:lnTo>
                  <a:lnTo>
                    <a:pt x="144" y="108"/>
                  </a:lnTo>
                  <a:lnTo>
                    <a:pt x="145" y="115"/>
                  </a:lnTo>
                  <a:lnTo>
                    <a:pt x="147" y="119"/>
                  </a:lnTo>
                  <a:lnTo>
                    <a:pt x="148" y="113"/>
                  </a:lnTo>
                  <a:lnTo>
                    <a:pt x="150" y="115"/>
                  </a:lnTo>
                  <a:lnTo>
                    <a:pt x="151" y="100"/>
                  </a:lnTo>
                  <a:lnTo>
                    <a:pt x="152" y="106"/>
                  </a:lnTo>
                  <a:lnTo>
                    <a:pt x="154" y="117"/>
                  </a:lnTo>
                  <a:lnTo>
                    <a:pt x="155" y="108"/>
                  </a:lnTo>
                  <a:lnTo>
                    <a:pt x="157" y="125"/>
                  </a:lnTo>
                  <a:lnTo>
                    <a:pt x="158" y="112"/>
                  </a:lnTo>
                  <a:lnTo>
                    <a:pt x="159" y="117"/>
                  </a:lnTo>
                  <a:lnTo>
                    <a:pt x="161" y="129"/>
                  </a:lnTo>
                  <a:lnTo>
                    <a:pt x="162" y="119"/>
                  </a:lnTo>
                  <a:lnTo>
                    <a:pt x="164" y="121"/>
                  </a:lnTo>
                  <a:lnTo>
                    <a:pt x="165" y="108"/>
                  </a:lnTo>
                  <a:lnTo>
                    <a:pt x="166" y="119"/>
                  </a:lnTo>
                  <a:lnTo>
                    <a:pt x="168" y="113"/>
                  </a:lnTo>
                  <a:lnTo>
                    <a:pt x="169" y="127"/>
                  </a:lnTo>
                  <a:lnTo>
                    <a:pt x="171" y="123"/>
                  </a:lnTo>
                  <a:lnTo>
                    <a:pt x="172" y="106"/>
                  </a:lnTo>
                  <a:lnTo>
                    <a:pt x="173" y="115"/>
                  </a:lnTo>
                  <a:lnTo>
                    <a:pt x="175" y="119"/>
                  </a:lnTo>
                  <a:lnTo>
                    <a:pt x="176" y="117"/>
                  </a:lnTo>
                  <a:lnTo>
                    <a:pt x="178" y="119"/>
                  </a:lnTo>
                  <a:lnTo>
                    <a:pt x="179" y="117"/>
                  </a:lnTo>
                  <a:lnTo>
                    <a:pt x="180" y="125"/>
                  </a:lnTo>
                  <a:lnTo>
                    <a:pt x="182" y="117"/>
                  </a:lnTo>
                  <a:lnTo>
                    <a:pt x="183" y="106"/>
                  </a:lnTo>
                  <a:lnTo>
                    <a:pt x="185" y="117"/>
                  </a:lnTo>
                  <a:lnTo>
                    <a:pt x="186" y="110"/>
                  </a:lnTo>
                  <a:lnTo>
                    <a:pt x="187" y="117"/>
                  </a:lnTo>
                  <a:lnTo>
                    <a:pt x="189" y="130"/>
                  </a:lnTo>
                  <a:lnTo>
                    <a:pt x="190" y="112"/>
                  </a:lnTo>
                  <a:lnTo>
                    <a:pt x="192" y="123"/>
                  </a:lnTo>
                  <a:lnTo>
                    <a:pt x="193" y="115"/>
                  </a:lnTo>
                  <a:lnTo>
                    <a:pt x="195" y="121"/>
                  </a:lnTo>
                  <a:lnTo>
                    <a:pt x="196" y="117"/>
                  </a:lnTo>
                  <a:lnTo>
                    <a:pt x="197" y="119"/>
                  </a:lnTo>
                  <a:lnTo>
                    <a:pt x="199" y="113"/>
                  </a:lnTo>
                  <a:lnTo>
                    <a:pt x="200" y="117"/>
                  </a:lnTo>
                  <a:lnTo>
                    <a:pt x="202" y="117"/>
                  </a:lnTo>
                  <a:lnTo>
                    <a:pt x="203" y="115"/>
                  </a:lnTo>
                  <a:lnTo>
                    <a:pt x="204" y="123"/>
                  </a:lnTo>
                  <a:lnTo>
                    <a:pt x="206" y="112"/>
                  </a:lnTo>
                  <a:lnTo>
                    <a:pt x="207" y="123"/>
                  </a:lnTo>
                  <a:lnTo>
                    <a:pt x="209" y="129"/>
                  </a:lnTo>
                  <a:lnTo>
                    <a:pt x="210" y="115"/>
                  </a:lnTo>
                  <a:lnTo>
                    <a:pt x="212" y="123"/>
                  </a:lnTo>
                  <a:lnTo>
                    <a:pt x="213" y="130"/>
                  </a:lnTo>
                  <a:lnTo>
                    <a:pt x="214" y="123"/>
                  </a:lnTo>
                  <a:lnTo>
                    <a:pt x="216" y="125"/>
                  </a:lnTo>
                  <a:lnTo>
                    <a:pt x="217" y="113"/>
                  </a:lnTo>
                  <a:lnTo>
                    <a:pt x="219" y="127"/>
                  </a:lnTo>
                  <a:lnTo>
                    <a:pt x="220" y="130"/>
                  </a:lnTo>
                  <a:lnTo>
                    <a:pt x="221" y="113"/>
                  </a:lnTo>
                  <a:lnTo>
                    <a:pt x="223" y="119"/>
                  </a:lnTo>
                  <a:lnTo>
                    <a:pt x="224" y="130"/>
                  </a:lnTo>
                  <a:lnTo>
                    <a:pt x="226" y="121"/>
                  </a:lnTo>
                  <a:lnTo>
                    <a:pt x="227" y="110"/>
                  </a:lnTo>
                  <a:lnTo>
                    <a:pt x="229" y="127"/>
                  </a:lnTo>
                  <a:lnTo>
                    <a:pt x="230" y="125"/>
                  </a:lnTo>
                  <a:lnTo>
                    <a:pt x="231" y="115"/>
                  </a:lnTo>
                  <a:lnTo>
                    <a:pt x="233" y="125"/>
                  </a:lnTo>
                  <a:lnTo>
                    <a:pt x="234" y="115"/>
                  </a:lnTo>
                  <a:lnTo>
                    <a:pt x="236" y="134"/>
                  </a:lnTo>
                  <a:lnTo>
                    <a:pt x="237" y="129"/>
                  </a:lnTo>
                  <a:lnTo>
                    <a:pt x="238" y="121"/>
                  </a:lnTo>
                  <a:lnTo>
                    <a:pt x="240" y="106"/>
                  </a:lnTo>
                  <a:lnTo>
                    <a:pt x="241" y="104"/>
                  </a:lnTo>
                  <a:lnTo>
                    <a:pt x="243" y="132"/>
                  </a:lnTo>
                  <a:lnTo>
                    <a:pt x="244" y="113"/>
                  </a:lnTo>
                  <a:lnTo>
                    <a:pt x="246" y="123"/>
                  </a:lnTo>
                  <a:lnTo>
                    <a:pt x="247" y="129"/>
                  </a:lnTo>
                  <a:lnTo>
                    <a:pt x="248" y="108"/>
                  </a:lnTo>
                  <a:lnTo>
                    <a:pt x="250" y="125"/>
                  </a:lnTo>
                  <a:lnTo>
                    <a:pt x="251" y="127"/>
                  </a:lnTo>
                  <a:lnTo>
                    <a:pt x="253" y="129"/>
                  </a:lnTo>
                  <a:lnTo>
                    <a:pt x="254" y="136"/>
                  </a:lnTo>
                  <a:lnTo>
                    <a:pt x="256" y="121"/>
                  </a:lnTo>
                  <a:lnTo>
                    <a:pt x="257" y="121"/>
                  </a:lnTo>
                  <a:lnTo>
                    <a:pt x="258" y="12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3" y="121"/>
                  </a:lnTo>
                  <a:lnTo>
                    <a:pt x="264" y="130"/>
                  </a:lnTo>
                  <a:lnTo>
                    <a:pt x="266" y="127"/>
                  </a:lnTo>
                  <a:lnTo>
                    <a:pt x="267" y="123"/>
                  </a:lnTo>
                  <a:lnTo>
                    <a:pt x="268" y="127"/>
                  </a:lnTo>
                  <a:lnTo>
                    <a:pt x="270" y="129"/>
                  </a:lnTo>
                  <a:lnTo>
                    <a:pt x="271" y="130"/>
                  </a:lnTo>
                  <a:lnTo>
                    <a:pt x="273" y="119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68">
              <a:extLst>
                <a:ext uri="{FF2B5EF4-FFF2-40B4-BE49-F238E27FC236}">
                  <a16:creationId xmlns:a16="http://schemas.microsoft.com/office/drawing/2014/main" xmlns="" id="{3BB63CEC-88E8-478C-B62B-4FAE45840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1793"/>
              <a:ext cx="186" cy="35"/>
            </a:xfrm>
            <a:custGeom>
              <a:avLst/>
              <a:gdLst>
                <a:gd name="T0" fmla="*/ 4 w 285"/>
                <a:gd name="T1" fmla="*/ 34 h 55"/>
                <a:gd name="T2" fmla="*/ 10 w 285"/>
                <a:gd name="T3" fmla="*/ 49 h 55"/>
                <a:gd name="T4" fmla="*/ 15 w 285"/>
                <a:gd name="T5" fmla="*/ 25 h 55"/>
                <a:gd name="T6" fmla="*/ 21 w 285"/>
                <a:gd name="T7" fmla="*/ 34 h 55"/>
                <a:gd name="T8" fmla="*/ 27 w 285"/>
                <a:gd name="T9" fmla="*/ 42 h 55"/>
                <a:gd name="T10" fmla="*/ 33 w 285"/>
                <a:gd name="T11" fmla="*/ 47 h 55"/>
                <a:gd name="T12" fmla="*/ 38 w 285"/>
                <a:gd name="T13" fmla="*/ 21 h 55"/>
                <a:gd name="T14" fmla="*/ 44 w 285"/>
                <a:gd name="T15" fmla="*/ 30 h 55"/>
                <a:gd name="T16" fmla="*/ 50 w 285"/>
                <a:gd name="T17" fmla="*/ 21 h 55"/>
                <a:gd name="T18" fmla="*/ 56 w 285"/>
                <a:gd name="T19" fmla="*/ 19 h 55"/>
                <a:gd name="T20" fmla="*/ 61 w 285"/>
                <a:gd name="T21" fmla="*/ 42 h 55"/>
                <a:gd name="T22" fmla="*/ 67 w 285"/>
                <a:gd name="T23" fmla="*/ 36 h 55"/>
                <a:gd name="T24" fmla="*/ 73 w 285"/>
                <a:gd name="T25" fmla="*/ 45 h 55"/>
                <a:gd name="T26" fmla="*/ 79 w 285"/>
                <a:gd name="T27" fmla="*/ 38 h 55"/>
                <a:gd name="T28" fmla="*/ 85 w 285"/>
                <a:gd name="T29" fmla="*/ 28 h 55"/>
                <a:gd name="T30" fmla="*/ 90 w 285"/>
                <a:gd name="T31" fmla="*/ 36 h 55"/>
                <a:gd name="T32" fmla="*/ 96 w 285"/>
                <a:gd name="T33" fmla="*/ 36 h 55"/>
                <a:gd name="T34" fmla="*/ 102 w 285"/>
                <a:gd name="T35" fmla="*/ 30 h 55"/>
                <a:gd name="T36" fmla="*/ 108 w 285"/>
                <a:gd name="T37" fmla="*/ 40 h 55"/>
                <a:gd name="T38" fmla="*/ 114 w 285"/>
                <a:gd name="T39" fmla="*/ 36 h 55"/>
                <a:gd name="T40" fmla="*/ 119 w 285"/>
                <a:gd name="T41" fmla="*/ 47 h 55"/>
                <a:gd name="T42" fmla="*/ 125 w 285"/>
                <a:gd name="T43" fmla="*/ 38 h 55"/>
                <a:gd name="T44" fmla="*/ 131 w 285"/>
                <a:gd name="T45" fmla="*/ 55 h 55"/>
                <a:gd name="T46" fmla="*/ 137 w 285"/>
                <a:gd name="T47" fmla="*/ 38 h 55"/>
                <a:gd name="T48" fmla="*/ 143 w 285"/>
                <a:gd name="T49" fmla="*/ 38 h 55"/>
                <a:gd name="T50" fmla="*/ 149 w 285"/>
                <a:gd name="T51" fmla="*/ 27 h 55"/>
                <a:gd name="T52" fmla="*/ 155 w 285"/>
                <a:gd name="T53" fmla="*/ 32 h 55"/>
                <a:gd name="T54" fmla="*/ 160 w 285"/>
                <a:gd name="T55" fmla="*/ 34 h 55"/>
                <a:gd name="T56" fmla="*/ 166 w 285"/>
                <a:gd name="T57" fmla="*/ 40 h 55"/>
                <a:gd name="T58" fmla="*/ 172 w 285"/>
                <a:gd name="T59" fmla="*/ 42 h 55"/>
                <a:gd name="T60" fmla="*/ 178 w 285"/>
                <a:gd name="T61" fmla="*/ 44 h 55"/>
                <a:gd name="T62" fmla="*/ 184 w 285"/>
                <a:gd name="T63" fmla="*/ 44 h 55"/>
                <a:gd name="T64" fmla="*/ 190 w 285"/>
                <a:gd name="T65" fmla="*/ 36 h 55"/>
                <a:gd name="T66" fmla="*/ 196 w 285"/>
                <a:gd name="T67" fmla="*/ 44 h 55"/>
                <a:gd name="T68" fmla="*/ 202 w 285"/>
                <a:gd name="T69" fmla="*/ 28 h 55"/>
                <a:gd name="T70" fmla="*/ 207 w 285"/>
                <a:gd name="T71" fmla="*/ 32 h 55"/>
                <a:gd name="T72" fmla="*/ 213 w 285"/>
                <a:gd name="T73" fmla="*/ 34 h 55"/>
                <a:gd name="T74" fmla="*/ 219 w 285"/>
                <a:gd name="T75" fmla="*/ 45 h 55"/>
                <a:gd name="T76" fmla="*/ 225 w 285"/>
                <a:gd name="T77" fmla="*/ 42 h 55"/>
                <a:gd name="T78" fmla="*/ 231 w 285"/>
                <a:gd name="T79" fmla="*/ 32 h 55"/>
                <a:gd name="T80" fmla="*/ 237 w 285"/>
                <a:gd name="T81" fmla="*/ 30 h 55"/>
                <a:gd name="T82" fmla="*/ 243 w 285"/>
                <a:gd name="T83" fmla="*/ 51 h 55"/>
                <a:gd name="T84" fmla="*/ 249 w 285"/>
                <a:gd name="T85" fmla="*/ 44 h 55"/>
                <a:gd name="T86" fmla="*/ 255 w 285"/>
                <a:gd name="T87" fmla="*/ 40 h 55"/>
                <a:gd name="T88" fmla="*/ 261 w 285"/>
                <a:gd name="T89" fmla="*/ 28 h 55"/>
                <a:gd name="T90" fmla="*/ 267 w 285"/>
                <a:gd name="T91" fmla="*/ 21 h 55"/>
                <a:gd name="T92" fmla="*/ 273 w 285"/>
                <a:gd name="T93" fmla="*/ 40 h 55"/>
                <a:gd name="T94" fmla="*/ 279 w 285"/>
                <a:gd name="T95" fmla="*/ 38 h 55"/>
                <a:gd name="T96" fmla="*/ 285 w 285"/>
                <a:gd name="T97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85" h="55">
                  <a:moveTo>
                    <a:pt x="0" y="34"/>
                  </a:moveTo>
                  <a:lnTo>
                    <a:pt x="1" y="49"/>
                  </a:lnTo>
                  <a:lnTo>
                    <a:pt x="3" y="34"/>
                  </a:lnTo>
                  <a:lnTo>
                    <a:pt x="4" y="34"/>
                  </a:lnTo>
                  <a:lnTo>
                    <a:pt x="5" y="34"/>
                  </a:lnTo>
                  <a:lnTo>
                    <a:pt x="7" y="28"/>
                  </a:lnTo>
                  <a:lnTo>
                    <a:pt x="8" y="38"/>
                  </a:lnTo>
                  <a:lnTo>
                    <a:pt x="10" y="49"/>
                  </a:lnTo>
                  <a:lnTo>
                    <a:pt x="11" y="28"/>
                  </a:lnTo>
                  <a:lnTo>
                    <a:pt x="13" y="30"/>
                  </a:lnTo>
                  <a:lnTo>
                    <a:pt x="14" y="36"/>
                  </a:lnTo>
                  <a:lnTo>
                    <a:pt x="15" y="25"/>
                  </a:lnTo>
                  <a:lnTo>
                    <a:pt x="17" y="55"/>
                  </a:lnTo>
                  <a:lnTo>
                    <a:pt x="18" y="40"/>
                  </a:lnTo>
                  <a:lnTo>
                    <a:pt x="20" y="32"/>
                  </a:lnTo>
                  <a:lnTo>
                    <a:pt x="21" y="34"/>
                  </a:lnTo>
                  <a:lnTo>
                    <a:pt x="23" y="3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7" y="42"/>
                  </a:lnTo>
                  <a:lnTo>
                    <a:pt x="28" y="36"/>
                  </a:lnTo>
                  <a:lnTo>
                    <a:pt x="30" y="42"/>
                  </a:lnTo>
                  <a:lnTo>
                    <a:pt x="31" y="30"/>
                  </a:lnTo>
                  <a:lnTo>
                    <a:pt x="33" y="47"/>
                  </a:lnTo>
                  <a:lnTo>
                    <a:pt x="34" y="40"/>
                  </a:lnTo>
                  <a:lnTo>
                    <a:pt x="36" y="38"/>
                  </a:lnTo>
                  <a:lnTo>
                    <a:pt x="37" y="42"/>
                  </a:lnTo>
                  <a:lnTo>
                    <a:pt x="38" y="21"/>
                  </a:lnTo>
                  <a:lnTo>
                    <a:pt x="40" y="38"/>
                  </a:lnTo>
                  <a:lnTo>
                    <a:pt x="41" y="42"/>
                  </a:lnTo>
                  <a:lnTo>
                    <a:pt x="43" y="40"/>
                  </a:lnTo>
                  <a:lnTo>
                    <a:pt x="44" y="30"/>
                  </a:lnTo>
                  <a:lnTo>
                    <a:pt x="46" y="19"/>
                  </a:lnTo>
                  <a:lnTo>
                    <a:pt x="47" y="19"/>
                  </a:lnTo>
                  <a:lnTo>
                    <a:pt x="49" y="40"/>
                  </a:lnTo>
                  <a:lnTo>
                    <a:pt x="50" y="21"/>
                  </a:lnTo>
                  <a:lnTo>
                    <a:pt x="51" y="32"/>
                  </a:lnTo>
                  <a:lnTo>
                    <a:pt x="53" y="28"/>
                  </a:lnTo>
                  <a:lnTo>
                    <a:pt x="54" y="25"/>
                  </a:lnTo>
                  <a:lnTo>
                    <a:pt x="56" y="19"/>
                  </a:lnTo>
                  <a:lnTo>
                    <a:pt x="57" y="40"/>
                  </a:lnTo>
                  <a:lnTo>
                    <a:pt x="59" y="25"/>
                  </a:lnTo>
                  <a:lnTo>
                    <a:pt x="60" y="25"/>
                  </a:lnTo>
                  <a:lnTo>
                    <a:pt x="61" y="42"/>
                  </a:lnTo>
                  <a:lnTo>
                    <a:pt x="63" y="38"/>
                  </a:lnTo>
                  <a:lnTo>
                    <a:pt x="64" y="34"/>
                  </a:lnTo>
                  <a:lnTo>
                    <a:pt x="66" y="36"/>
                  </a:lnTo>
                  <a:lnTo>
                    <a:pt x="67" y="36"/>
                  </a:lnTo>
                  <a:lnTo>
                    <a:pt x="69" y="23"/>
                  </a:lnTo>
                  <a:lnTo>
                    <a:pt x="70" y="30"/>
                  </a:lnTo>
                  <a:lnTo>
                    <a:pt x="72" y="19"/>
                  </a:lnTo>
                  <a:lnTo>
                    <a:pt x="73" y="45"/>
                  </a:lnTo>
                  <a:lnTo>
                    <a:pt x="74" y="47"/>
                  </a:lnTo>
                  <a:lnTo>
                    <a:pt x="76" y="40"/>
                  </a:lnTo>
                  <a:lnTo>
                    <a:pt x="77" y="40"/>
                  </a:lnTo>
                  <a:lnTo>
                    <a:pt x="79" y="38"/>
                  </a:lnTo>
                  <a:lnTo>
                    <a:pt x="80" y="45"/>
                  </a:lnTo>
                  <a:lnTo>
                    <a:pt x="82" y="44"/>
                  </a:lnTo>
                  <a:lnTo>
                    <a:pt x="83" y="40"/>
                  </a:lnTo>
                  <a:lnTo>
                    <a:pt x="85" y="28"/>
                  </a:lnTo>
                  <a:lnTo>
                    <a:pt x="86" y="45"/>
                  </a:lnTo>
                  <a:lnTo>
                    <a:pt x="88" y="47"/>
                  </a:lnTo>
                  <a:lnTo>
                    <a:pt x="89" y="47"/>
                  </a:lnTo>
                  <a:lnTo>
                    <a:pt x="90" y="36"/>
                  </a:lnTo>
                  <a:lnTo>
                    <a:pt x="92" y="44"/>
                  </a:lnTo>
                  <a:lnTo>
                    <a:pt x="93" y="45"/>
                  </a:lnTo>
                  <a:lnTo>
                    <a:pt x="95" y="42"/>
                  </a:lnTo>
                  <a:lnTo>
                    <a:pt x="96" y="36"/>
                  </a:lnTo>
                  <a:lnTo>
                    <a:pt x="98" y="47"/>
                  </a:lnTo>
                  <a:lnTo>
                    <a:pt x="99" y="45"/>
                  </a:lnTo>
                  <a:lnTo>
                    <a:pt x="101" y="38"/>
                  </a:lnTo>
                  <a:lnTo>
                    <a:pt x="102" y="30"/>
                  </a:lnTo>
                  <a:lnTo>
                    <a:pt x="103" y="32"/>
                  </a:lnTo>
                  <a:lnTo>
                    <a:pt x="105" y="36"/>
                  </a:lnTo>
                  <a:lnTo>
                    <a:pt x="106" y="32"/>
                  </a:lnTo>
                  <a:lnTo>
                    <a:pt x="108" y="40"/>
                  </a:lnTo>
                  <a:lnTo>
                    <a:pt x="109" y="36"/>
                  </a:lnTo>
                  <a:lnTo>
                    <a:pt x="111" y="44"/>
                  </a:lnTo>
                  <a:lnTo>
                    <a:pt x="112" y="38"/>
                  </a:lnTo>
                  <a:lnTo>
                    <a:pt x="114" y="36"/>
                  </a:lnTo>
                  <a:lnTo>
                    <a:pt x="115" y="36"/>
                  </a:lnTo>
                  <a:lnTo>
                    <a:pt x="117" y="51"/>
                  </a:lnTo>
                  <a:lnTo>
                    <a:pt x="118" y="36"/>
                  </a:lnTo>
                  <a:lnTo>
                    <a:pt x="119" y="47"/>
                  </a:lnTo>
                  <a:lnTo>
                    <a:pt x="121" y="40"/>
                  </a:lnTo>
                  <a:lnTo>
                    <a:pt x="122" y="45"/>
                  </a:lnTo>
                  <a:lnTo>
                    <a:pt x="124" y="34"/>
                  </a:lnTo>
                  <a:lnTo>
                    <a:pt x="125" y="38"/>
                  </a:lnTo>
                  <a:lnTo>
                    <a:pt x="127" y="44"/>
                  </a:lnTo>
                  <a:lnTo>
                    <a:pt x="128" y="38"/>
                  </a:lnTo>
                  <a:lnTo>
                    <a:pt x="130" y="42"/>
                  </a:lnTo>
                  <a:lnTo>
                    <a:pt x="131" y="55"/>
                  </a:lnTo>
                  <a:lnTo>
                    <a:pt x="133" y="34"/>
                  </a:lnTo>
                  <a:lnTo>
                    <a:pt x="134" y="36"/>
                  </a:lnTo>
                  <a:lnTo>
                    <a:pt x="136" y="42"/>
                  </a:lnTo>
                  <a:lnTo>
                    <a:pt x="137" y="38"/>
                  </a:lnTo>
                  <a:lnTo>
                    <a:pt x="138" y="49"/>
                  </a:lnTo>
                  <a:lnTo>
                    <a:pt x="140" y="42"/>
                  </a:lnTo>
                  <a:lnTo>
                    <a:pt x="141" y="38"/>
                  </a:lnTo>
                  <a:lnTo>
                    <a:pt x="143" y="38"/>
                  </a:lnTo>
                  <a:lnTo>
                    <a:pt x="144" y="36"/>
                  </a:lnTo>
                  <a:lnTo>
                    <a:pt x="146" y="32"/>
                  </a:lnTo>
                  <a:lnTo>
                    <a:pt x="147" y="38"/>
                  </a:lnTo>
                  <a:lnTo>
                    <a:pt x="149" y="27"/>
                  </a:lnTo>
                  <a:lnTo>
                    <a:pt x="150" y="45"/>
                  </a:lnTo>
                  <a:lnTo>
                    <a:pt x="152" y="44"/>
                  </a:lnTo>
                  <a:lnTo>
                    <a:pt x="153" y="42"/>
                  </a:lnTo>
                  <a:lnTo>
                    <a:pt x="155" y="32"/>
                  </a:lnTo>
                  <a:lnTo>
                    <a:pt x="156" y="36"/>
                  </a:lnTo>
                  <a:lnTo>
                    <a:pt x="157" y="49"/>
                  </a:lnTo>
                  <a:lnTo>
                    <a:pt x="159" y="25"/>
                  </a:lnTo>
                  <a:lnTo>
                    <a:pt x="160" y="34"/>
                  </a:lnTo>
                  <a:lnTo>
                    <a:pt x="162" y="53"/>
                  </a:lnTo>
                  <a:lnTo>
                    <a:pt x="163" y="42"/>
                  </a:lnTo>
                  <a:lnTo>
                    <a:pt x="165" y="47"/>
                  </a:lnTo>
                  <a:lnTo>
                    <a:pt x="166" y="40"/>
                  </a:lnTo>
                  <a:lnTo>
                    <a:pt x="168" y="34"/>
                  </a:lnTo>
                  <a:lnTo>
                    <a:pt x="169" y="25"/>
                  </a:lnTo>
                  <a:lnTo>
                    <a:pt x="171" y="38"/>
                  </a:lnTo>
                  <a:lnTo>
                    <a:pt x="172" y="42"/>
                  </a:lnTo>
                  <a:lnTo>
                    <a:pt x="174" y="34"/>
                  </a:lnTo>
                  <a:lnTo>
                    <a:pt x="175" y="42"/>
                  </a:lnTo>
                  <a:lnTo>
                    <a:pt x="177" y="32"/>
                  </a:lnTo>
                  <a:lnTo>
                    <a:pt x="178" y="44"/>
                  </a:lnTo>
                  <a:lnTo>
                    <a:pt x="179" y="45"/>
                  </a:lnTo>
                  <a:lnTo>
                    <a:pt x="181" y="32"/>
                  </a:lnTo>
                  <a:lnTo>
                    <a:pt x="182" y="55"/>
                  </a:lnTo>
                  <a:lnTo>
                    <a:pt x="184" y="44"/>
                  </a:lnTo>
                  <a:lnTo>
                    <a:pt x="185" y="27"/>
                  </a:lnTo>
                  <a:lnTo>
                    <a:pt x="187" y="32"/>
                  </a:lnTo>
                  <a:lnTo>
                    <a:pt x="188" y="40"/>
                  </a:lnTo>
                  <a:lnTo>
                    <a:pt x="190" y="36"/>
                  </a:lnTo>
                  <a:lnTo>
                    <a:pt x="191" y="38"/>
                  </a:lnTo>
                  <a:lnTo>
                    <a:pt x="193" y="34"/>
                  </a:lnTo>
                  <a:lnTo>
                    <a:pt x="194" y="30"/>
                  </a:lnTo>
                  <a:lnTo>
                    <a:pt x="196" y="44"/>
                  </a:lnTo>
                  <a:lnTo>
                    <a:pt x="197" y="42"/>
                  </a:lnTo>
                  <a:lnTo>
                    <a:pt x="199" y="23"/>
                  </a:lnTo>
                  <a:lnTo>
                    <a:pt x="200" y="36"/>
                  </a:lnTo>
                  <a:lnTo>
                    <a:pt x="202" y="28"/>
                  </a:lnTo>
                  <a:lnTo>
                    <a:pt x="203" y="38"/>
                  </a:lnTo>
                  <a:lnTo>
                    <a:pt x="204" y="49"/>
                  </a:lnTo>
                  <a:lnTo>
                    <a:pt x="206" y="34"/>
                  </a:lnTo>
                  <a:lnTo>
                    <a:pt x="207" y="32"/>
                  </a:lnTo>
                  <a:lnTo>
                    <a:pt x="209" y="45"/>
                  </a:lnTo>
                  <a:lnTo>
                    <a:pt x="210" y="42"/>
                  </a:lnTo>
                  <a:lnTo>
                    <a:pt x="212" y="42"/>
                  </a:lnTo>
                  <a:lnTo>
                    <a:pt x="213" y="34"/>
                  </a:lnTo>
                  <a:lnTo>
                    <a:pt x="215" y="45"/>
                  </a:lnTo>
                  <a:lnTo>
                    <a:pt x="216" y="40"/>
                  </a:lnTo>
                  <a:lnTo>
                    <a:pt x="218" y="27"/>
                  </a:lnTo>
                  <a:lnTo>
                    <a:pt x="219" y="45"/>
                  </a:lnTo>
                  <a:lnTo>
                    <a:pt x="221" y="42"/>
                  </a:lnTo>
                  <a:lnTo>
                    <a:pt x="222" y="32"/>
                  </a:lnTo>
                  <a:lnTo>
                    <a:pt x="224" y="42"/>
                  </a:lnTo>
                  <a:lnTo>
                    <a:pt x="225" y="42"/>
                  </a:lnTo>
                  <a:lnTo>
                    <a:pt x="227" y="49"/>
                  </a:lnTo>
                  <a:lnTo>
                    <a:pt x="228" y="40"/>
                  </a:lnTo>
                  <a:lnTo>
                    <a:pt x="230" y="47"/>
                  </a:lnTo>
                  <a:lnTo>
                    <a:pt x="231" y="32"/>
                  </a:lnTo>
                  <a:lnTo>
                    <a:pt x="233" y="30"/>
                  </a:lnTo>
                  <a:lnTo>
                    <a:pt x="234" y="44"/>
                  </a:lnTo>
                  <a:lnTo>
                    <a:pt x="235" y="28"/>
                  </a:lnTo>
                  <a:lnTo>
                    <a:pt x="237" y="30"/>
                  </a:lnTo>
                  <a:lnTo>
                    <a:pt x="238" y="34"/>
                  </a:lnTo>
                  <a:lnTo>
                    <a:pt x="240" y="45"/>
                  </a:lnTo>
                  <a:lnTo>
                    <a:pt x="241" y="42"/>
                  </a:lnTo>
                  <a:lnTo>
                    <a:pt x="243" y="51"/>
                  </a:lnTo>
                  <a:lnTo>
                    <a:pt x="244" y="47"/>
                  </a:lnTo>
                  <a:lnTo>
                    <a:pt x="246" y="40"/>
                  </a:lnTo>
                  <a:lnTo>
                    <a:pt x="247" y="44"/>
                  </a:lnTo>
                  <a:lnTo>
                    <a:pt x="249" y="44"/>
                  </a:lnTo>
                  <a:lnTo>
                    <a:pt x="250" y="44"/>
                  </a:lnTo>
                  <a:lnTo>
                    <a:pt x="252" y="47"/>
                  </a:lnTo>
                  <a:lnTo>
                    <a:pt x="253" y="40"/>
                  </a:lnTo>
                  <a:lnTo>
                    <a:pt x="255" y="40"/>
                  </a:lnTo>
                  <a:lnTo>
                    <a:pt x="256" y="32"/>
                  </a:lnTo>
                  <a:lnTo>
                    <a:pt x="258" y="49"/>
                  </a:lnTo>
                  <a:lnTo>
                    <a:pt x="259" y="51"/>
                  </a:lnTo>
                  <a:lnTo>
                    <a:pt x="261" y="28"/>
                  </a:lnTo>
                  <a:lnTo>
                    <a:pt x="262" y="40"/>
                  </a:lnTo>
                  <a:lnTo>
                    <a:pt x="264" y="30"/>
                  </a:lnTo>
                  <a:lnTo>
                    <a:pt x="265" y="32"/>
                  </a:lnTo>
                  <a:lnTo>
                    <a:pt x="267" y="21"/>
                  </a:lnTo>
                  <a:lnTo>
                    <a:pt x="268" y="25"/>
                  </a:lnTo>
                  <a:lnTo>
                    <a:pt x="270" y="23"/>
                  </a:lnTo>
                  <a:lnTo>
                    <a:pt x="271" y="19"/>
                  </a:lnTo>
                  <a:lnTo>
                    <a:pt x="273" y="40"/>
                  </a:lnTo>
                  <a:lnTo>
                    <a:pt x="274" y="11"/>
                  </a:lnTo>
                  <a:lnTo>
                    <a:pt x="276" y="30"/>
                  </a:lnTo>
                  <a:lnTo>
                    <a:pt x="277" y="34"/>
                  </a:lnTo>
                  <a:lnTo>
                    <a:pt x="279" y="38"/>
                  </a:lnTo>
                  <a:lnTo>
                    <a:pt x="280" y="27"/>
                  </a:lnTo>
                  <a:lnTo>
                    <a:pt x="282" y="0"/>
                  </a:lnTo>
                  <a:lnTo>
                    <a:pt x="283" y="21"/>
                  </a:lnTo>
                  <a:lnTo>
                    <a:pt x="285" y="28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69">
              <a:extLst>
                <a:ext uri="{FF2B5EF4-FFF2-40B4-BE49-F238E27FC236}">
                  <a16:creationId xmlns:a16="http://schemas.microsoft.com/office/drawing/2014/main" xmlns="" id="{4D10163A-9A1A-4C2A-8629-3FF637F97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" y="1382"/>
              <a:ext cx="192" cy="448"/>
            </a:xfrm>
            <a:custGeom>
              <a:avLst/>
              <a:gdLst>
                <a:gd name="T0" fmla="*/ 4 w 296"/>
                <a:gd name="T1" fmla="*/ 655 h 691"/>
                <a:gd name="T2" fmla="*/ 10 w 296"/>
                <a:gd name="T3" fmla="*/ 645 h 691"/>
                <a:gd name="T4" fmla="*/ 16 w 296"/>
                <a:gd name="T5" fmla="*/ 596 h 691"/>
                <a:gd name="T6" fmla="*/ 22 w 296"/>
                <a:gd name="T7" fmla="*/ 591 h 691"/>
                <a:gd name="T8" fmla="*/ 28 w 296"/>
                <a:gd name="T9" fmla="*/ 553 h 691"/>
                <a:gd name="T10" fmla="*/ 34 w 296"/>
                <a:gd name="T11" fmla="*/ 451 h 691"/>
                <a:gd name="T12" fmla="*/ 40 w 296"/>
                <a:gd name="T13" fmla="*/ 466 h 691"/>
                <a:gd name="T14" fmla="*/ 46 w 296"/>
                <a:gd name="T15" fmla="*/ 517 h 691"/>
                <a:gd name="T16" fmla="*/ 52 w 296"/>
                <a:gd name="T17" fmla="*/ 491 h 691"/>
                <a:gd name="T18" fmla="*/ 58 w 296"/>
                <a:gd name="T19" fmla="*/ 457 h 691"/>
                <a:gd name="T20" fmla="*/ 64 w 296"/>
                <a:gd name="T21" fmla="*/ 351 h 691"/>
                <a:gd name="T22" fmla="*/ 70 w 296"/>
                <a:gd name="T23" fmla="*/ 192 h 691"/>
                <a:gd name="T24" fmla="*/ 76 w 296"/>
                <a:gd name="T25" fmla="*/ 15 h 691"/>
                <a:gd name="T26" fmla="*/ 82 w 296"/>
                <a:gd name="T27" fmla="*/ 192 h 691"/>
                <a:gd name="T28" fmla="*/ 88 w 296"/>
                <a:gd name="T29" fmla="*/ 400 h 691"/>
                <a:gd name="T30" fmla="*/ 94 w 296"/>
                <a:gd name="T31" fmla="*/ 536 h 691"/>
                <a:gd name="T32" fmla="*/ 100 w 296"/>
                <a:gd name="T33" fmla="*/ 568 h 691"/>
                <a:gd name="T34" fmla="*/ 106 w 296"/>
                <a:gd name="T35" fmla="*/ 628 h 691"/>
                <a:gd name="T36" fmla="*/ 112 w 296"/>
                <a:gd name="T37" fmla="*/ 653 h 691"/>
                <a:gd name="T38" fmla="*/ 118 w 296"/>
                <a:gd name="T39" fmla="*/ 657 h 691"/>
                <a:gd name="T40" fmla="*/ 124 w 296"/>
                <a:gd name="T41" fmla="*/ 659 h 691"/>
                <a:gd name="T42" fmla="*/ 130 w 296"/>
                <a:gd name="T43" fmla="*/ 657 h 691"/>
                <a:gd name="T44" fmla="*/ 137 w 296"/>
                <a:gd name="T45" fmla="*/ 687 h 691"/>
                <a:gd name="T46" fmla="*/ 143 w 296"/>
                <a:gd name="T47" fmla="*/ 674 h 691"/>
                <a:gd name="T48" fmla="*/ 149 w 296"/>
                <a:gd name="T49" fmla="*/ 674 h 691"/>
                <a:gd name="T50" fmla="*/ 155 w 296"/>
                <a:gd name="T51" fmla="*/ 672 h 691"/>
                <a:gd name="T52" fmla="*/ 161 w 296"/>
                <a:gd name="T53" fmla="*/ 672 h 691"/>
                <a:gd name="T54" fmla="*/ 167 w 296"/>
                <a:gd name="T55" fmla="*/ 666 h 691"/>
                <a:gd name="T56" fmla="*/ 173 w 296"/>
                <a:gd name="T57" fmla="*/ 664 h 691"/>
                <a:gd name="T58" fmla="*/ 179 w 296"/>
                <a:gd name="T59" fmla="*/ 670 h 691"/>
                <a:gd name="T60" fmla="*/ 185 w 296"/>
                <a:gd name="T61" fmla="*/ 666 h 691"/>
                <a:gd name="T62" fmla="*/ 192 w 296"/>
                <a:gd name="T63" fmla="*/ 664 h 691"/>
                <a:gd name="T64" fmla="*/ 198 w 296"/>
                <a:gd name="T65" fmla="*/ 668 h 691"/>
                <a:gd name="T66" fmla="*/ 204 w 296"/>
                <a:gd name="T67" fmla="*/ 668 h 691"/>
                <a:gd name="T68" fmla="*/ 210 w 296"/>
                <a:gd name="T69" fmla="*/ 672 h 691"/>
                <a:gd name="T70" fmla="*/ 216 w 296"/>
                <a:gd name="T71" fmla="*/ 674 h 691"/>
                <a:gd name="T72" fmla="*/ 222 w 296"/>
                <a:gd name="T73" fmla="*/ 668 h 691"/>
                <a:gd name="T74" fmla="*/ 228 w 296"/>
                <a:gd name="T75" fmla="*/ 681 h 691"/>
                <a:gd name="T76" fmla="*/ 235 w 296"/>
                <a:gd name="T77" fmla="*/ 672 h 691"/>
                <a:gd name="T78" fmla="*/ 241 w 296"/>
                <a:gd name="T79" fmla="*/ 676 h 691"/>
                <a:gd name="T80" fmla="*/ 247 w 296"/>
                <a:gd name="T81" fmla="*/ 678 h 691"/>
                <a:gd name="T82" fmla="*/ 253 w 296"/>
                <a:gd name="T83" fmla="*/ 678 h 691"/>
                <a:gd name="T84" fmla="*/ 259 w 296"/>
                <a:gd name="T85" fmla="*/ 666 h 691"/>
                <a:gd name="T86" fmla="*/ 265 w 296"/>
                <a:gd name="T87" fmla="*/ 674 h 691"/>
                <a:gd name="T88" fmla="*/ 272 w 296"/>
                <a:gd name="T89" fmla="*/ 661 h 691"/>
                <a:gd name="T90" fmla="*/ 278 w 296"/>
                <a:gd name="T91" fmla="*/ 676 h 691"/>
                <a:gd name="T92" fmla="*/ 284 w 296"/>
                <a:gd name="T93" fmla="*/ 659 h 691"/>
                <a:gd name="T94" fmla="*/ 290 w 296"/>
                <a:gd name="T95" fmla="*/ 670 h 691"/>
                <a:gd name="T96" fmla="*/ 296 w 296"/>
                <a:gd name="T97" fmla="*/ 666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6" h="691">
                  <a:moveTo>
                    <a:pt x="0" y="662"/>
                  </a:moveTo>
                  <a:lnTo>
                    <a:pt x="1" y="649"/>
                  </a:lnTo>
                  <a:lnTo>
                    <a:pt x="3" y="644"/>
                  </a:lnTo>
                  <a:lnTo>
                    <a:pt x="4" y="655"/>
                  </a:lnTo>
                  <a:lnTo>
                    <a:pt x="6" y="651"/>
                  </a:lnTo>
                  <a:lnTo>
                    <a:pt x="7" y="630"/>
                  </a:lnTo>
                  <a:lnTo>
                    <a:pt x="8" y="644"/>
                  </a:lnTo>
                  <a:lnTo>
                    <a:pt x="10" y="645"/>
                  </a:lnTo>
                  <a:lnTo>
                    <a:pt x="11" y="623"/>
                  </a:lnTo>
                  <a:lnTo>
                    <a:pt x="13" y="644"/>
                  </a:lnTo>
                  <a:lnTo>
                    <a:pt x="14" y="630"/>
                  </a:lnTo>
                  <a:lnTo>
                    <a:pt x="16" y="596"/>
                  </a:lnTo>
                  <a:lnTo>
                    <a:pt x="17" y="623"/>
                  </a:lnTo>
                  <a:lnTo>
                    <a:pt x="19" y="617"/>
                  </a:lnTo>
                  <a:lnTo>
                    <a:pt x="20" y="630"/>
                  </a:lnTo>
                  <a:lnTo>
                    <a:pt x="22" y="591"/>
                  </a:lnTo>
                  <a:lnTo>
                    <a:pt x="23" y="579"/>
                  </a:lnTo>
                  <a:lnTo>
                    <a:pt x="25" y="572"/>
                  </a:lnTo>
                  <a:lnTo>
                    <a:pt x="26" y="549"/>
                  </a:lnTo>
                  <a:lnTo>
                    <a:pt x="28" y="553"/>
                  </a:lnTo>
                  <a:lnTo>
                    <a:pt x="29" y="523"/>
                  </a:lnTo>
                  <a:lnTo>
                    <a:pt x="31" y="523"/>
                  </a:lnTo>
                  <a:lnTo>
                    <a:pt x="32" y="506"/>
                  </a:lnTo>
                  <a:lnTo>
                    <a:pt x="34" y="451"/>
                  </a:lnTo>
                  <a:lnTo>
                    <a:pt x="35" y="474"/>
                  </a:lnTo>
                  <a:lnTo>
                    <a:pt x="37" y="485"/>
                  </a:lnTo>
                  <a:lnTo>
                    <a:pt x="38" y="453"/>
                  </a:lnTo>
                  <a:lnTo>
                    <a:pt x="40" y="466"/>
                  </a:lnTo>
                  <a:lnTo>
                    <a:pt x="41" y="519"/>
                  </a:lnTo>
                  <a:lnTo>
                    <a:pt x="43" y="474"/>
                  </a:lnTo>
                  <a:lnTo>
                    <a:pt x="44" y="477"/>
                  </a:lnTo>
                  <a:lnTo>
                    <a:pt x="46" y="517"/>
                  </a:lnTo>
                  <a:lnTo>
                    <a:pt x="47" y="504"/>
                  </a:lnTo>
                  <a:lnTo>
                    <a:pt x="49" y="477"/>
                  </a:lnTo>
                  <a:lnTo>
                    <a:pt x="50" y="515"/>
                  </a:lnTo>
                  <a:lnTo>
                    <a:pt x="52" y="491"/>
                  </a:lnTo>
                  <a:lnTo>
                    <a:pt x="53" y="479"/>
                  </a:lnTo>
                  <a:lnTo>
                    <a:pt x="55" y="496"/>
                  </a:lnTo>
                  <a:lnTo>
                    <a:pt x="56" y="459"/>
                  </a:lnTo>
                  <a:lnTo>
                    <a:pt x="58" y="457"/>
                  </a:lnTo>
                  <a:lnTo>
                    <a:pt x="59" y="428"/>
                  </a:lnTo>
                  <a:lnTo>
                    <a:pt x="61" y="434"/>
                  </a:lnTo>
                  <a:lnTo>
                    <a:pt x="62" y="351"/>
                  </a:lnTo>
                  <a:lnTo>
                    <a:pt x="64" y="351"/>
                  </a:lnTo>
                  <a:lnTo>
                    <a:pt x="65" y="279"/>
                  </a:lnTo>
                  <a:lnTo>
                    <a:pt x="67" y="185"/>
                  </a:lnTo>
                  <a:lnTo>
                    <a:pt x="68" y="206"/>
                  </a:lnTo>
                  <a:lnTo>
                    <a:pt x="70" y="192"/>
                  </a:lnTo>
                  <a:lnTo>
                    <a:pt x="71" y="53"/>
                  </a:lnTo>
                  <a:lnTo>
                    <a:pt x="73" y="4"/>
                  </a:lnTo>
                  <a:lnTo>
                    <a:pt x="75" y="26"/>
                  </a:lnTo>
                  <a:lnTo>
                    <a:pt x="76" y="15"/>
                  </a:lnTo>
                  <a:lnTo>
                    <a:pt x="78" y="4"/>
                  </a:lnTo>
                  <a:lnTo>
                    <a:pt x="79" y="0"/>
                  </a:lnTo>
                  <a:lnTo>
                    <a:pt x="81" y="174"/>
                  </a:lnTo>
                  <a:lnTo>
                    <a:pt x="82" y="192"/>
                  </a:lnTo>
                  <a:lnTo>
                    <a:pt x="84" y="281"/>
                  </a:lnTo>
                  <a:lnTo>
                    <a:pt x="85" y="319"/>
                  </a:lnTo>
                  <a:lnTo>
                    <a:pt x="87" y="387"/>
                  </a:lnTo>
                  <a:lnTo>
                    <a:pt x="88" y="400"/>
                  </a:lnTo>
                  <a:lnTo>
                    <a:pt x="90" y="493"/>
                  </a:lnTo>
                  <a:lnTo>
                    <a:pt x="91" y="493"/>
                  </a:lnTo>
                  <a:lnTo>
                    <a:pt x="93" y="472"/>
                  </a:lnTo>
                  <a:lnTo>
                    <a:pt x="94" y="536"/>
                  </a:lnTo>
                  <a:lnTo>
                    <a:pt x="96" y="525"/>
                  </a:lnTo>
                  <a:lnTo>
                    <a:pt x="97" y="547"/>
                  </a:lnTo>
                  <a:lnTo>
                    <a:pt x="99" y="585"/>
                  </a:lnTo>
                  <a:lnTo>
                    <a:pt x="100" y="568"/>
                  </a:lnTo>
                  <a:lnTo>
                    <a:pt x="102" y="593"/>
                  </a:lnTo>
                  <a:lnTo>
                    <a:pt x="103" y="610"/>
                  </a:lnTo>
                  <a:lnTo>
                    <a:pt x="105" y="625"/>
                  </a:lnTo>
                  <a:lnTo>
                    <a:pt x="106" y="628"/>
                  </a:lnTo>
                  <a:lnTo>
                    <a:pt x="108" y="628"/>
                  </a:lnTo>
                  <a:lnTo>
                    <a:pt x="109" y="651"/>
                  </a:lnTo>
                  <a:lnTo>
                    <a:pt x="111" y="655"/>
                  </a:lnTo>
                  <a:lnTo>
                    <a:pt x="112" y="653"/>
                  </a:lnTo>
                  <a:lnTo>
                    <a:pt x="114" y="662"/>
                  </a:lnTo>
                  <a:lnTo>
                    <a:pt x="115" y="647"/>
                  </a:lnTo>
                  <a:lnTo>
                    <a:pt x="117" y="670"/>
                  </a:lnTo>
                  <a:lnTo>
                    <a:pt x="118" y="657"/>
                  </a:lnTo>
                  <a:lnTo>
                    <a:pt x="120" y="664"/>
                  </a:lnTo>
                  <a:lnTo>
                    <a:pt x="121" y="655"/>
                  </a:lnTo>
                  <a:lnTo>
                    <a:pt x="123" y="666"/>
                  </a:lnTo>
                  <a:lnTo>
                    <a:pt x="124" y="659"/>
                  </a:lnTo>
                  <a:lnTo>
                    <a:pt x="126" y="661"/>
                  </a:lnTo>
                  <a:lnTo>
                    <a:pt x="127" y="679"/>
                  </a:lnTo>
                  <a:lnTo>
                    <a:pt x="129" y="691"/>
                  </a:lnTo>
                  <a:lnTo>
                    <a:pt x="130" y="657"/>
                  </a:lnTo>
                  <a:lnTo>
                    <a:pt x="132" y="661"/>
                  </a:lnTo>
                  <a:lnTo>
                    <a:pt x="134" y="662"/>
                  </a:lnTo>
                  <a:lnTo>
                    <a:pt x="135" y="676"/>
                  </a:lnTo>
                  <a:lnTo>
                    <a:pt x="137" y="687"/>
                  </a:lnTo>
                  <a:lnTo>
                    <a:pt x="138" y="681"/>
                  </a:lnTo>
                  <a:lnTo>
                    <a:pt x="140" y="668"/>
                  </a:lnTo>
                  <a:lnTo>
                    <a:pt x="141" y="676"/>
                  </a:lnTo>
                  <a:lnTo>
                    <a:pt x="143" y="674"/>
                  </a:lnTo>
                  <a:lnTo>
                    <a:pt x="144" y="678"/>
                  </a:lnTo>
                  <a:lnTo>
                    <a:pt x="146" y="672"/>
                  </a:lnTo>
                  <a:lnTo>
                    <a:pt x="147" y="683"/>
                  </a:lnTo>
                  <a:lnTo>
                    <a:pt x="149" y="674"/>
                  </a:lnTo>
                  <a:lnTo>
                    <a:pt x="150" y="678"/>
                  </a:lnTo>
                  <a:lnTo>
                    <a:pt x="152" y="674"/>
                  </a:lnTo>
                  <a:lnTo>
                    <a:pt x="153" y="674"/>
                  </a:lnTo>
                  <a:lnTo>
                    <a:pt x="155" y="672"/>
                  </a:lnTo>
                  <a:lnTo>
                    <a:pt x="156" y="676"/>
                  </a:lnTo>
                  <a:lnTo>
                    <a:pt x="158" y="666"/>
                  </a:lnTo>
                  <a:lnTo>
                    <a:pt x="159" y="672"/>
                  </a:lnTo>
                  <a:lnTo>
                    <a:pt x="161" y="672"/>
                  </a:lnTo>
                  <a:lnTo>
                    <a:pt x="162" y="676"/>
                  </a:lnTo>
                  <a:lnTo>
                    <a:pt x="164" y="653"/>
                  </a:lnTo>
                  <a:lnTo>
                    <a:pt x="166" y="659"/>
                  </a:lnTo>
                  <a:lnTo>
                    <a:pt x="167" y="666"/>
                  </a:lnTo>
                  <a:lnTo>
                    <a:pt x="169" y="674"/>
                  </a:lnTo>
                  <a:lnTo>
                    <a:pt x="170" y="681"/>
                  </a:lnTo>
                  <a:lnTo>
                    <a:pt x="172" y="679"/>
                  </a:lnTo>
                  <a:lnTo>
                    <a:pt x="173" y="664"/>
                  </a:lnTo>
                  <a:lnTo>
                    <a:pt x="175" y="678"/>
                  </a:lnTo>
                  <a:lnTo>
                    <a:pt x="176" y="685"/>
                  </a:lnTo>
                  <a:lnTo>
                    <a:pt x="178" y="678"/>
                  </a:lnTo>
                  <a:lnTo>
                    <a:pt x="179" y="670"/>
                  </a:lnTo>
                  <a:lnTo>
                    <a:pt x="181" y="674"/>
                  </a:lnTo>
                  <a:lnTo>
                    <a:pt x="182" y="666"/>
                  </a:lnTo>
                  <a:lnTo>
                    <a:pt x="184" y="674"/>
                  </a:lnTo>
                  <a:lnTo>
                    <a:pt x="185" y="666"/>
                  </a:lnTo>
                  <a:lnTo>
                    <a:pt x="187" y="666"/>
                  </a:lnTo>
                  <a:lnTo>
                    <a:pt x="188" y="670"/>
                  </a:lnTo>
                  <a:lnTo>
                    <a:pt x="190" y="676"/>
                  </a:lnTo>
                  <a:lnTo>
                    <a:pt x="192" y="664"/>
                  </a:lnTo>
                  <a:lnTo>
                    <a:pt x="193" y="662"/>
                  </a:lnTo>
                  <a:lnTo>
                    <a:pt x="195" y="655"/>
                  </a:lnTo>
                  <a:lnTo>
                    <a:pt x="196" y="674"/>
                  </a:lnTo>
                  <a:lnTo>
                    <a:pt x="198" y="668"/>
                  </a:lnTo>
                  <a:lnTo>
                    <a:pt x="199" y="691"/>
                  </a:lnTo>
                  <a:lnTo>
                    <a:pt x="201" y="676"/>
                  </a:lnTo>
                  <a:lnTo>
                    <a:pt x="202" y="678"/>
                  </a:lnTo>
                  <a:lnTo>
                    <a:pt x="204" y="668"/>
                  </a:lnTo>
                  <a:lnTo>
                    <a:pt x="205" y="666"/>
                  </a:lnTo>
                  <a:lnTo>
                    <a:pt x="207" y="664"/>
                  </a:lnTo>
                  <a:lnTo>
                    <a:pt x="208" y="672"/>
                  </a:lnTo>
                  <a:lnTo>
                    <a:pt x="210" y="672"/>
                  </a:lnTo>
                  <a:lnTo>
                    <a:pt x="211" y="681"/>
                  </a:lnTo>
                  <a:lnTo>
                    <a:pt x="213" y="683"/>
                  </a:lnTo>
                  <a:lnTo>
                    <a:pt x="215" y="670"/>
                  </a:lnTo>
                  <a:lnTo>
                    <a:pt x="216" y="674"/>
                  </a:lnTo>
                  <a:lnTo>
                    <a:pt x="218" y="649"/>
                  </a:lnTo>
                  <a:lnTo>
                    <a:pt x="219" y="678"/>
                  </a:lnTo>
                  <a:lnTo>
                    <a:pt x="221" y="661"/>
                  </a:lnTo>
                  <a:lnTo>
                    <a:pt x="222" y="668"/>
                  </a:lnTo>
                  <a:lnTo>
                    <a:pt x="224" y="674"/>
                  </a:lnTo>
                  <a:lnTo>
                    <a:pt x="225" y="662"/>
                  </a:lnTo>
                  <a:lnTo>
                    <a:pt x="227" y="670"/>
                  </a:lnTo>
                  <a:lnTo>
                    <a:pt x="228" y="681"/>
                  </a:lnTo>
                  <a:lnTo>
                    <a:pt x="230" y="674"/>
                  </a:lnTo>
                  <a:lnTo>
                    <a:pt x="231" y="679"/>
                  </a:lnTo>
                  <a:lnTo>
                    <a:pt x="233" y="679"/>
                  </a:lnTo>
                  <a:lnTo>
                    <a:pt x="235" y="672"/>
                  </a:lnTo>
                  <a:lnTo>
                    <a:pt x="236" y="662"/>
                  </a:lnTo>
                  <a:lnTo>
                    <a:pt x="238" y="679"/>
                  </a:lnTo>
                  <a:lnTo>
                    <a:pt x="239" y="681"/>
                  </a:lnTo>
                  <a:lnTo>
                    <a:pt x="241" y="676"/>
                  </a:lnTo>
                  <a:lnTo>
                    <a:pt x="242" y="679"/>
                  </a:lnTo>
                  <a:lnTo>
                    <a:pt x="244" y="674"/>
                  </a:lnTo>
                  <a:lnTo>
                    <a:pt x="245" y="672"/>
                  </a:lnTo>
                  <a:lnTo>
                    <a:pt x="247" y="678"/>
                  </a:lnTo>
                  <a:lnTo>
                    <a:pt x="248" y="676"/>
                  </a:lnTo>
                  <a:lnTo>
                    <a:pt x="250" y="662"/>
                  </a:lnTo>
                  <a:lnTo>
                    <a:pt x="251" y="672"/>
                  </a:lnTo>
                  <a:lnTo>
                    <a:pt x="253" y="678"/>
                  </a:lnTo>
                  <a:lnTo>
                    <a:pt x="255" y="674"/>
                  </a:lnTo>
                  <a:lnTo>
                    <a:pt x="256" y="664"/>
                  </a:lnTo>
                  <a:lnTo>
                    <a:pt x="258" y="664"/>
                  </a:lnTo>
                  <a:lnTo>
                    <a:pt x="259" y="666"/>
                  </a:lnTo>
                  <a:lnTo>
                    <a:pt x="261" y="670"/>
                  </a:lnTo>
                  <a:lnTo>
                    <a:pt x="262" y="676"/>
                  </a:lnTo>
                  <a:lnTo>
                    <a:pt x="264" y="678"/>
                  </a:lnTo>
                  <a:lnTo>
                    <a:pt x="265" y="674"/>
                  </a:lnTo>
                  <a:lnTo>
                    <a:pt x="267" y="670"/>
                  </a:lnTo>
                  <a:lnTo>
                    <a:pt x="268" y="678"/>
                  </a:lnTo>
                  <a:lnTo>
                    <a:pt x="270" y="674"/>
                  </a:lnTo>
                  <a:lnTo>
                    <a:pt x="272" y="661"/>
                  </a:lnTo>
                  <a:lnTo>
                    <a:pt x="273" y="666"/>
                  </a:lnTo>
                  <a:lnTo>
                    <a:pt x="275" y="666"/>
                  </a:lnTo>
                  <a:lnTo>
                    <a:pt x="276" y="672"/>
                  </a:lnTo>
                  <a:lnTo>
                    <a:pt x="278" y="676"/>
                  </a:lnTo>
                  <a:lnTo>
                    <a:pt x="279" y="679"/>
                  </a:lnTo>
                  <a:lnTo>
                    <a:pt x="281" y="676"/>
                  </a:lnTo>
                  <a:lnTo>
                    <a:pt x="282" y="676"/>
                  </a:lnTo>
                  <a:lnTo>
                    <a:pt x="284" y="659"/>
                  </a:lnTo>
                  <a:lnTo>
                    <a:pt x="286" y="685"/>
                  </a:lnTo>
                  <a:lnTo>
                    <a:pt x="287" y="674"/>
                  </a:lnTo>
                  <a:lnTo>
                    <a:pt x="289" y="683"/>
                  </a:lnTo>
                  <a:lnTo>
                    <a:pt x="290" y="670"/>
                  </a:lnTo>
                  <a:lnTo>
                    <a:pt x="292" y="670"/>
                  </a:lnTo>
                  <a:lnTo>
                    <a:pt x="293" y="676"/>
                  </a:lnTo>
                  <a:lnTo>
                    <a:pt x="295" y="681"/>
                  </a:lnTo>
                  <a:lnTo>
                    <a:pt x="296" y="66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70">
              <a:extLst>
                <a:ext uri="{FF2B5EF4-FFF2-40B4-BE49-F238E27FC236}">
                  <a16:creationId xmlns:a16="http://schemas.microsoft.com/office/drawing/2014/main" xmlns="" id="{54597D29-61C5-49CF-A985-77972A253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" y="1803"/>
              <a:ext cx="201" cy="25"/>
            </a:xfrm>
            <a:custGeom>
              <a:avLst/>
              <a:gdLst>
                <a:gd name="T0" fmla="*/ 5 w 309"/>
                <a:gd name="T1" fmla="*/ 29 h 40"/>
                <a:gd name="T2" fmla="*/ 11 w 309"/>
                <a:gd name="T3" fmla="*/ 25 h 40"/>
                <a:gd name="T4" fmla="*/ 17 w 309"/>
                <a:gd name="T5" fmla="*/ 23 h 40"/>
                <a:gd name="T6" fmla="*/ 24 w 309"/>
                <a:gd name="T7" fmla="*/ 36 h 40"/>
                <a:gd name="T8" fmla="*/ 30 w 309"/>
                <a:gd name="T9" fmla="*/ 34 h 40"/>
                <a:gd name="T10" fmla="*/ 36 w 309"/>
                <a:gd name="T11" fmla="*/ 25 h 40"/>
                <a:gd name="T12" fmla="*/ 42 w 309"/>
                <a:gd name="T13" fmla="*/ 27 h 40"/>
                <a:gd name="T14" fmla="*/ 49 w 309"/>
                <a:gd name="T15" fmla="*/ 32 h 40"/>
                <a:gd name="T16" fmla="*/ 55 w 309"/>
                <a:gd name="T17" fmla="*/ 23 h 40"/>
                <a:gd name="T18" fmla="*/ 61 w 309"/>
                <a:gd name="T19" fmla="*/ 21 h 40"/>
                <a:gd name="T20" fmla="*/ 67 w 309"/>
                <a:gd name="T21" fmla="*/ 29 h 40"/>
                <a:gd name="T22" fmla="*/ 74 w 309"/>
                <a:gd name="T23" fmla="*/ 19 h 40"/>
                <a:gd name="T24" fmla="*/ 80 w 309"/>
                <a:gd name="T25" fmla="*/ 29 h 40"/>
                <a:gd name="T26" fmla="*/ 86 w 309"/>
                <a:gd name="T27" fmla="*/ 30 h 40"/>
                <a:gd name="T28" fmla="*/ 93 w 309"/>
                <a:gd name="T29" fmla="*/ 29 h 40"/>
                <a:gd name="T30" fmla="*/ 99 w 309"/>
                <a:gd name="T31" fmla="*/ 25 h 40"/>
                <a:gd name="T32" fmla="*/ 105 w 309"/>
                <a:gd name="T33" fmla="*/ 15 h 40"/>
                <a:gd name="T34" fmla="*/ 111 w 309"/>
                <a:gd name="T35" fmla="*/ 27 h 40"/>
                <a:gd name="T36" fmla="*/ 118 w 309"/>
                <a:gd name="T37" fmla="*/ 29 h 40"/>
                <a:gd name="T38" fmla="*/ 124 w 309"/>
                <a:gd name="T39" fmla="*/ 34 h 40"/>
                <a:gd name="T40" fmla="*/ 130 w 309"/>
                <a:gd name="T41" fmla="*/ 17 h 40"/>
                <a:gd name="T42" fmla="*/ 137 w 309"/>
                <a:gd name="T43" fmla="*/ 23 h 40"/>
                <a:gd name="T44" fmla="*/ 143 w 309"/>
                <a:gd name="T45" fmla="*/ 27 h 40"/>
                <a:gd name="T46" fmla="*/ 149 w 309"/>
                <a:gd name="T47" fmla="*/ 23 h 40"/>
                <a:gd name="T48" fmla="*/ 156 w 309"/>
                <a:gd name="T49" fmla="*/ 38 h 40"/>
                <a:gd name="T50" fmla="*/ 162 w 309"/>
                <a:gd name="T51" fmla="*/ 25 h 40"/>
                <a:gd name="T52" fmla="*/ 168 w 309"/>
                <a:gd name="T53" fmla="*/ 29 h 40"/>
                <a:gd name="T54" fmla="*/ 175 w 309"/>
                <a:gd name="T55" fmla="*/ 23 h 40"/>
                <a:gd name="T56" fmla="*/ 181 w 309"/>
                <a:gd name="T57" fmla="*/ 34 h 40"/>
                <a:gd name="T58" fmla="*/ 187 w 309"/>
                <a:gd name="T59" fmla="*/ 27 h 40"/>
                <a:gd name="T60" fmla="*/ 194 w 309"/>
                <a:gd name="T61" fmla="*/ 36 h 40"/>
                <a:gd name="T62" fmla="*/ 200 w 309"/>
                <a:gd name="T63" fmla="*/ 19 h 40"/>
                <a:gd name="T64" fmla="*/ 207 w 309"/>
                <a:gd name="T65" fmla="*/ 32 h 40"/>
                <a:gd name="T66" fmla="*/ 213 w 309"/>
                <a:gd name="T67" fmla="*/ 27 h 40"/>
                <a:gd name="T68" fmla="*/ 219 w 309"/>
                <a:gd name="T69" fmla="*/ 23 h 40"/>
                <a:gd name="T70" fmla="*/ 226 w 309"/>
                <a:gd name="T71" fmla="*/ 38 h 40"/>
                <a:gd name="T72" fmla="*/ 232 w 309"/>
                <a:gd name="T73" fmla="*/ 25 h 40"/>
                <a:gd name="T74" fmla="*/ 239 w 309"/>
                <a:gd name="T75" fmla="*/ 29 h 40"/>
                <a:gd name="T76" fmla="*/ 245 w 309"/>
                <a:gd name="T77" fmla="*/ 32 h 40"/>
                <a:gd name="T78" fmla="*/ 251 w 309"/>
                <a:gd name="T79" fmla="*/ 30 h 40"/>
                <a:gd name="T80" fmla="*/ 258 w 309"/>
                <a:gd name="T81" fmla="*/ 36 h 40"/>
                <a:gd name="T82" fmla="*/ 264 w 309"/>
                <a:gd name="T83" fmla="*/ 32 h 40"/>
                <a:gd name="T84" fmla="*/ 271 w 309"/>
                <a:gd name="T85" fmla="*/ 27 h 40"/>
                <a:gd name="T86" fmla="*/ 277 w 309"/>
                <a:gd name="T87" fmla="*/ 25 h 40"/>
                <a:gd name="T88" fmla="*/ 283 w 309"/>
                <a:gd name="T89" fmla="*/ 30 h 40"/>
                <a:gd name="T90" fmla="*/ 290 w 309"/>
                <a:gd name="T91" fmla="*/ 32 h 40"/>
                <a:gd name="T92" fmla="*/ 296 w 309"/>
                <a:gd name="T93" fmla="*/ 21 h 40"/>
                <a:gd name="T94" fmla="*/ 303 w 309"/>
                <a:gd name="T95" fmla="*/ 34 h 40"/>
                <a:gd name="T96" fmla="*/ 309 w 309"/>
                <a:gd name="T97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9" h="40">
                  <a:moveTo>
                    <a:pt x="0" y="17"/>
                  </a:moveTo>
                  <a:lnTo>
                    <a:pt x="2" y="21"/>
                  </a:lnTo>
                  <a:lnTo>
                    <a:pt x="3" y="19"/>
                  </a:lnTo>
                  <a:lnTo>
                    <a:pt x="5" y="29"/>
                  </a:lnTo>
                  <a:lnTo>
                    <a:pt x="7" y="21"/>
                  </a:lnTo>
                  <a:lnTo>
                    <a:pt x="8" y="23"/>
                  </a:lnTo>
                  <a:lnTo>
                    <a:pt x="10" y="23"/>
                  </a:lnTo>
                  <a:lnTo>
                    <a:pt x="11" y="25"/>
                  </a:lnTo>
                  <a:lnTo>
                    <a:pt x="13" y="0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7" y="23"/>
                  </a:lnTo>
                  <a:lnTo>
                    <a:pt x="19" y="19"/>
                  </a:lnTo>
                  <a:lnTo>
                    <a:pt x="21" y="23"/>
                  </a:lnTo>
                  <a:lnTo>
                    <a:pt x="22" y="30"/>
                  </a:lnTo>
                  <a:lnTo>
                    <a:pt x="24" y="36"/>
                  </a:lnTo>
                  <a:lnTo>
                    <a:pt x="25" y="25"/>
                  </a:lnTo>
                  <a:lnTo>
                    <a:pt x="27" y="30"/>
                  </a:lnTo>
                  <a:lnTo>
                    <a:pt x="28" y="25"/>
                  </a:lnTo>
                  <a:lnTo>
                    <a:pt x="30" y="34"/>
                  </a:lnTo>
                  <a:lnTo>
                    <a:pt x="32" y="21"/>
                  </a:lnTo>
                  <a:lnTo>
                    <a:pt x="33" y="32"/>
                  </a:lnTo>
                  <a:lnTo>
                    <a:pt x="35" y="27"/>
                  </a:lnTo>
                  <a:lnTo>
                    <a:pt x="36" y="25"/>
                  </a:lnTo>
                  <a:lnTo>
                    <a:pt x="38" y="30"/>
                  </a:lnTo>
                  <a:lnTo>
                    <a:pt x="39" y="17"/>
                  </a:lnTo>
                  <a:lnTo>
                    <a:pt x="41" y="30"/>
                  </a:lnTo>
                  <a:lnTo>
                    <a:pt x="42" y="27"/>
                  </a:lnTo>
                  <a:lnTo>
                    <a:pt x="44" y="34"/>
                  </a:lnTo>
                  <a:lnTo>
                    <a:pt x="46" y="21"/>
                  </a:lnTo>
                  <a:lnTo>
                    <a:pt x="47" y="25"/>
                  </a:lnTo>
                  <a:lnTo>
                    <a:pt x="49" y="32"/>
                  </a:lnTo>
                  <a:lnTo>
                    <a:pt x="50" y="32"/>
                  </a:lnTo>
                  <a:lnTo>
                    <a:pt x="52" y="21"/>
                  </a:lnTo>
                  <a:lnTo>
                    <a:pt x="53" y="21"/>
                  </a:lnTo>
                  <a:lnTo>
                    <a:pt x="55" y="23"/>
                  </a:lnTo>
                  <a:lnTo>
                    <a:pt x="56" y="34"/>
                  </a:lnTo>
                  <a:lnTo>
                    <a:pt x="58" y="19"/>
                  </a:lnTo>
                  <a:lnTo>
                    <a:pt x="60" y="29"/>
                  </a:lnTo>
                  <a:lnTo>
                    <a:pt x="61" y="21"/>
                  </a:lnTo>
                  <a:lnTo>
                    <a:pt x="63" y="15"/>
                  </a:lnTo>
                  <a:lnTo>
                    <a:pt x="64" y="27"/>
                  </a:lnTo>
                  <a:lnTo>
                    <a:pt x="66" y="21"/>
                  </a:lnTo>
                  <a:lnTo>
                    <a:pt x="67" y="29"/>
                  </a:lnTo>
                  <a:lnTo>
                    <a:pt x="69" y="27"/>
                  </a:lnTo>
                  <a:lnTo>
                    <a:pt x="71" y="25"/>
                  </a:lnTo>
                  <a:lnTo>
                    <a:pt x="72" y="19"/>
                  </a:lnTo>
                  <a:lnTo>
                    <a:pt x="74" y="19"/>
                  </a:lnTo>
                  <a:lnTo>
                    <a:pt x="75" y="30"/>
                  </a:lnTo>
                  <a:lnTo>
                    <a:pt x="77" y="36"/>
                  </a:lnTo>
                  <a:lnTo>
                    <a:pt x="78" y="19"/>
                  </a:lnTo>
                  <a:lnTo>
                    <a:pt x="80" y="29"/>
                  </a:lnTo>
                  <a:lnTo>
                    <a:pt x="82" y="29"/>
                  </a:lnTo>
                  <a:lnTo>
                    <a:pt x="83" y="29"/>
                  </a:lnTo>
                  <a:lnTo>
                    <a:pt x="85" y="19"/>
                  </a:lnTo>
                  <a:lnTo>
                    <a:pt x="86" y="30"/>
                  </a:lnTo>
                  <a:lnTo>
                    <a:pt x="88" y="29"/>
                  </a:lnTo>
                  <a:lnTo>
                    <a:pt x="89" y="25"/>
                  </a:lnTo>
                  <a:lnTo>
                    <a:pt x="91" y="30"/>
                  </a:lnTo>
                  <a:lnTo>
                    <a:pt x="93" y="29"/>
                  </a:lnTo>
                  <a:lnTo>
                    <a:pt x="94" y="19"/>
                  </a:lnTo>
                  <a:lnTo>
                    <a:pt x="96" y="29"/>
                  </a:lnTo>
                  <a:lnTo>
                    <a:pt x="97" y="30"/>
                  </a:lnTo>
                  <a:lnTo>
                    <a:pt x="99" y="25"/>
                  </a:lnTo>
                  <a:lnTo>
                    <a:pt x="100" y="29"/>
                  </a:lnTo>
                  <a:lnTo>
                    <a:pt x="102" y="29"/>
                  </a:lnTo>
                  <a:lnTo>
                    <a:pt x="104" y="30"/>
                  </a:lnTo>
                  <a:lnTo>
                    <a:pt x="105" y="15"/>
                  </a:lnTo>
                  <a:lnTo>
                    <a:pt x="107" y="10"/>
                  </a:lnTo>
                  <a:lnTo>
                    <a:pt x="108" y="29"/>
                  </a:lnTo>
                  <a:lnTo>
                    <a:pt x="110" y="27"/>
                  </a:lnTo>
                  <a:lnTo>
                    <a:pt x="111" y="27"/>
                  </a:lnTo>
                  <a:lnTo>
                    <a:pt x="113" y="32"/>
                  </a:lnTo>
                  <a:lnTo>
                    <a:pt x="115" y="23"/>
                  </a:lnTo>
                  <a:lnTo>
                    <a:pt x="116" y="23"/>
                  </a:lnTo>
                  <a:lnTo>
                    <a:pt x="118" y="29"/>
                  </a:lnTo>
                  <a:lnTo>
                    <a:pt x="119" y="30"/>
                  </a:lnTo>
                  <a:lnTo>
                    <a:pt x="121" y="25"/>
                  </a:lnTo>
                  <a:lnTo>
                    <a:pt x="122" y="29"/>
                  </a:lnTo>
                  <a:lnTo>
                    <a:pt x="124" y="34"/>
                  </a:lnTo>
                  <a:lnTo>
                    <a:pt x="126" y="25"/>
                  </a:lnTo>
                  <a:lnTo>
                    <a:pt x="127" y="17"/>
                  </a:lnTo>
                  <a:lnTo>
                    <a:pt x="129" y="25"/>
                  </a:lnTo>
                  <a:lnTo>
                    <a:pt x="130" y="17"/>
                  </a:lnTo>
                  <a:lnTo>
                    <a:pt x="132" y="38"/>
                  </a:lnTo>
                  <a:lnTo>
                    <a:pt x="134" y="36"/>
                  </a:lnTo>
                  <a:lnTo>
                    <a:pt x="135" y="29"/>
                  </a:lnTo>
                  <a:lnTo>
                    <a:pt x="137" y="23"/>
                  </a:lnTo>
                  <a:lnTo>
                    <a:pt x="138" y="12"/>
                  </a:lnTo>
                  <a:lnTo>
                    <a:pt x="140" y="40"/>
                  </a:lnTo>
                  <a:lnTo>
                    <a:pt x="141" y="34"/>
                  </a:lnTo>
                  <a:lnTo>
                    <a:pt x="143" y="27"/>
                  </a:lnTo>
                  <a:lnTo>
                    <a:pt x="145" y="13"/>
                  </a:lnTo>
                  <a:lnTo>
                    <a:pt x="146" y="34"/>
                  </a:lnTo>
                  <a:lnTo>
                    <a:pt x="148" y="34"/>
                  </a:lnTo>
                  <a:lnTo>
                    <a:pt x="149" y="23"/>
                  </a:lnTo>
                  <a:lnTo>
                    <a:pt x="151" y="29"/>
                  </a:lnTo>
                  <a:lnTo>
                    <a:pt x="153" y="25"/>
                  </a:lnTo>
                  <a:lnTo>
                    <a:pt x="154" y="25"/>
                  </a:lnTo>
                  <a:lnTo>
                    <a:pt x="156" y="38"/>
                  </a:lnTo>
                  <a:lnTo>
                    <a:pt x="157" y="32"/>
                  </a:lnTo>
                  <a:lnTo>
                    <a:pt x="159" y="30"/>
                  </a:lnTo>
                  <a:lnTo>
                    <a:pt x="160" y="27"/>
                  </a:lnTo>
                  <a:lnTo>
                    <a:pt x="162" y="25"/>
                  </a:lnTo>
                  <a:lnTo>
                    <a:pt x="164" y="27"/>
                  </a:lnTo>
                  <a:lnTo>
                    <a:pt x="165" y="29"/>
                  </a:lnTo>
                  <a:lnTo>
                    <a:pt x="167" y="30"/>
                  </a:lnTo>
                  <a:lnTo>
                    <a:pt x="168" y="29"/>
                  </a:lnTo>
                  <a:lnTo>
                    <a:pt x="170" y="23"/>
                  </a:lnTo>
                  <a:lnTo>
                    <a:pt x="172" y="36"/>
                  </a:lnTo>
                  <a:lnTo>
                    <a:pt x="173" y="21"/>
                  </a:lnTo>
                  <a:lnTo>
                    <a:pt x="175" y="23"/>
                  </a:lnTo>
                  <a:lnTo>
                    <a:pt x="176" y="27"/>
                  </a:lnTo>
                  <a:lnTo>
                    <a:pt x="178" y="30"/>
                  </a:lnTo>
                  <a:lnTo>
                    <a:pt x="179" y="29"/>
                  </a:lnTo>
                  <a:lnTo>
                    <a:pt x="181" y="34"/>
                  </a:lnTo>
                  <a:lnTo>
                    <a:pt x="183" y="19"/>
                  </a:lnTo>
                  <a:lnTo>
                    <a:pt x="184" y="19"/>
                  </a:lnTo>
                  <a:lnTo>
                    <a:pt x="186" y="21"/>
                  </a:lnTo>
                  <a:lnTo>
                    <a:pt x="187" y="27"/>
                  </a:lnTo>
                  <a:lnTo>
                    <a:pt x="189" y="27"/>
                  </a:lnTo>
                  <a:lnTo>
                    <a:pt x="191" y="30"/>
                  </a:lnTo>
                  <a:lnTo>
                    <a:pt x="192" y="36"/>
                  </a:lnTo>
                  <a:lnTo>
                    <a:pt x="194" y="36"/>
                  </a:lnTo>
                  <a:lnTo>
                    <a:pt x="195" y="30"/>
                  </a:lnTo>
                  <a:lnTo>
                    <a:pt x="197" y="29"/>
                  </a:lnTo>
                  <a:lnTo>
                    <a:pt x="199" y="12"/>
                  </a:lnTo>
                  <a:lnTo>
                    <a:pt x="200" y="19"/>
                  </a:lnTo>
                  <a:lnTo>
                    <a:pt x="202" y="21"/>
                  </a:lnTo>
                  <a:lnTo>
                    <a:pt x="203" y="19"/>
                  </a:lnTo>
                  <a:lnTo>
                    <a:pt x="205" y="30"/>
                  </a:lnTo>
                  <a:lnTo>
                    <a:pt x="207" y="32"/>
                  </a:lnTo>
                  <a:lnTo>
                    <a:pt x="208" y="23"/>
                  </a:lnTo>
                  <a:lnTo>
                    <a:pt x="210" y="32"/>
                  </a:lnTo>
                  <a:lnTo>
                    <a:pt x="211" y="27"/>
                  </a:lnTo>
                  <a:lnTo>
                    <a:pt x="213" y="27"/>
                  </a:lnTo>
                  <a:lnTo>
                    <a:pt x="215" y="30"/>
                  </a:lnTo>
                  <a:lnTo>
                    <a:pt x="216" y="40"/>
                  </a:lnTo>
                  <a:lnTo>
                    <a:pt x="218" y="23"/>
                  </a:lnTo>
                  <a:lnTo>
                    <a:pt x="219" y="23"/>
                  </a:lnTo>
                  <a:lnTo>
                    <a:pt x="221" y="29"/>
                  </a:lnTo>
                  <a:lnTo>
                    <a:pt x="223" y="36"/>
                  </a:lnTo>
                  <a:lnTo>
                    <a:pt x="224" y="29"/>
                  </a:lnTo>
                  <a:lnTo>
                    <a:pt x="226" y="38"/>
                  </a:lnTo>
                  <a:lnTo>
                    <a:pt x="227" y="15"/>
                  </a:lnTo>
                  <a:lnTo>
                    <a:pt x="229" y="21"/>
                  </a:lnTo>
                  <a:lnTo>
                    <a:pt x="231" y="25"/>
                  </a:lnTo>
                  <a:lnTo>
                    <a:pt x="232" y="25"/>
                  </a:lnTo>
                  <a:lnTo>
                    <a:pt x="234" y="25"/>
                  </a:lnTo>
                  <a:lnTo>
                    <a:pt x="235" y="27"/>
                  </a:lnTo>
                  <a:lnTo>
                    <a:pt x="237" y="27"/>
                  </a:lnTo>
                  <a:lnTo>
                    <a:pt x="239" y="29"/>
                  </a:lnTo>
                  <a:lnTo>
                    <a:pt x="240" y="25"/>
                  </a:lnTo>
                  <a:lnTo>
                    <a:pt x="242" y="23"/>
                  </a:lnTo>
                  <a:lnTo>
                    <a:pt x="243" y="25"/>
                  </a:lnTo>
                  <a:lnTo>
                    <a:pt x="245" y="32"/>
                  </a:lnTo>
                  <a:lnTo>
                    <a:pt x="247" y="32"/>
                  </a:lnTo>
                  <a:lnTo>
                    <a:pt x="248" y="40"/>
                  </a:lnTo>
                  <a:lnTo>
                    <a:pt x="250" y="27"/>
                  </a:lnTo>
                  <a:lnTo>
                    <a:pt x="251" y="30"/>
                  </a:lnTo>
                  <a:lnTo>
                    <a:pt x="253" y="10"/>
                  </a:lnTo>
                  <a:lnTo>
                    <a:pt x="255" y="15"/>
                  </a:lnTo>
                  <a:lnTo>
                    <a:pt x="256" y="27"/>
                  </a:lnTo>
                  <a:lnTo>
                    <a:pt x="258" y="36"/>
                  </a:lnTo>
                  <a:lnTo>
                    <a:pt x="259" y="29"/>
                  </a:lnTo>
                  <a:lnTo>
                    <a:pt x="261" y="25"/>
                  </a:lnTo>
                  <a:lnTo>
                    <a:pt x="263" y="4"/>
                  </a:lnTo>
                  <a:lnTo>
                    <a:pt x="264" y="32"/>
                  </a:lnTo>
                  <a:lnTo>
                    <a:pt x="266" y="38"/>
                  </a:lnTo>
                  <a:lnTo>
                    <a:pt x="267" y="38"/>
                  </a:lnTo>
                  <a:lnTo>
                    <a:pt x="269" y="23"/>
                  </a:lnTo>
                  <a:lnTo>
                    <a:pt x="271" y="27"/>
                  </a:lnTo>
                  <a:lnTo>
                    <a:pt x="272" y="21"/>
                  </a:lnTo>
                  <a:lnTo>
                    <a:pt x="274" y="27"/>
                  </a:lnTo>
                  <a:lnTo>
                    <a:pt x="275" y="23"/>
                  </a:lnTo>
                  <a:lnTo>
                    <a:pt x="277" y="25"/>
                  </a:lnTo>
                  <a:lnTo>
                    <a:pt x="279" y="27"/>
                  </a:lnTo>
                  <a:lnTo>
                    <a:pt x="280" y="27"/>
                  </a:lnTo>
                  <a:lnTo>
                    <a:pt x="282" y="27"/>
                  </a:lnTo>
                  <a:lnTo>
                    <a:pt x="283" y="30"/>
                  </a:lnTo>
                  <a:lnTo>
                    <a:pt x="285" y="40"/>
                  </a:lnTo>
                  <a:lnTo>
                    <a:pt x="287" y="23"/>
                  </a:lnTo>
                  <a:lnTo>
                    <a:pt x="288" y="27"/>
                  </a:lnTo>
                  <a:lnTo>
                    <a:pt x="290" y="32"/>
                  </a:lnTo>
                  <a:lnTo>
                    <a:pt x="291" y="32"/>
                  </a:lnTo>
                  <a:lnTo>
                    <a:pt x="293" y="29"/>
                  </a:lnTo>
                  <a:lnTo>
                    <a:pt x="295" y="13"/>
                  </a:lnTo>
                  <a:lnTo>
                    <a:pt x="296" y="21"/>
                  </a:lnTo>
                  <a:lnTo>
                    <a:pt x="298" y="21"/>
                  </a:lnTo>
                  <a:lnTo>
                    <a:pt x="300" y="21"/>
                  </a:lnTo>
                  <a:lnTo>
                    <a:pt x="301" y="29"/>
                  </a:lnTo>
                  <a:lnTo>
                    <a:pt x="303" y="34"/>
                  </a:lnTo>
                  <a:lnTo>
                    <a:pt x="304" y="17"/>
                  </a:lnTo>
                  <a:lnTo>
                    <a:pt x="306" y="29"/>
                  </a:lnTo>
                  <a:lnTo>
                    <a:pt x="308" y="15"/>
                  </a:lnTo>
                  <a:lnTo>
                    <a:pt x="309" y="2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71">
              <a:extLst>
                <a:ext uri="{FF2B5EF4-FFF2-40B4-BE49-F238E27FC236}">
                  <a16:creationId xmlns:a16="http://schemas.microsoft.com/office/drawing/2014/main" xmlns="" id="{A71F283B-55EE-405C-9073-43B28312D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" y="1806"/>
              <a:ext cx="208" cy="24"/>
            </a:xfrm>
            <a:custGeom>
              <a:avLst/>
              <a:gdLst>
                <a:gd name="T0" fmla="*/ 5 w 321"/>
                <a:gd name="T1" fmla="*/ 19 h 36"/>
                <a:gd name="T2" fmla="*/ 12 w 321"/>
                <a:gd name="T3" fmla="*/ 28 h 36"/>
                <a:gd name="T4" fmla="*/ 18 w 321"/>
                <a:gd name="T5" fmla="*/ 23 h 36"/>
                <a:gd name="T6" fmla="*/ 24 w 321"/>
                <a:gd name="T7" fmla="*/ 30 h 36"/>
                <a:gd name="T8" fmla="*/ 31 w 321"/>
                <a:gd name="T9" fmla="*/ 15 h 36"/>
                <a:gd name="T10" fmla="*/ 37 w 321"/>
                <a:gd name="T11" fmla="*/ 15 h 36"/>
                <a:gd name="T12" fmla="*/ 44 w 321"/>
                <a:gd name="T13" fmla="*/ 24 h 36"/>
                <a:gd name="T14" fmla="*/ 50 w 321"/>
                <a:gd name="T15" fmla="*/ 19 h 36"/>
                <a:gd name="T16" fmla="*/ 57 w 321"/>
                <a:gd name="T17" fmla="*/ 21 h 36"/>
                <a:gd name="T18" fmla="*/ 63 w 321"/>
                <a:gd name="T19" fmla="*/ 15 h 36"/>
                <a:gd name="T20" fmla="*/ 70 w 321"/>
                <a:gd name="T21" fmla="*/ 30 h 36"/>
                <a:gd name="T22" fmla="*/ 76 w 321"/>
                <a:gd name="T23" fmla="*/ 17 h 36"/>
                <a:gd name="T24" fmla="*/ 83 w 321"/>
                <a:gd name="T25" fmla="*/ 23 h 36"/>
                <a:gd name="T26" fmla="*/ 90 w 321"/>
                <a:gd name="T27" fmla="*/ 15 h 36"/>
                <a:gd name="T28" fmla="*/ 96 w 321"/>
                <a:gd name="T29" fmla="*/ 21 h 36"/>
                <a:gd name="T30" fmla="*/ 103 w 321"/>
                <a:gd name="T31" fmla="*/ 21 h 36"/>
                <a:gd name="T32" fmla="*/ 109 w 321"/>
                <a:gd name="T33" fmla="*/ 17 h 36"/>
                <a:gd name="T34" fmla="*/ 116 w 321"/>
                <a:gd name="T35" fmla="*/ 21 h 36"/>
                <a:gd name="T36" fmla="*/ 122 w 321"/>
                <a:gd name="T37" fmla="*/ 17 h 36"/>
                <a:gd name="T38" fmla="*/ 129 w 321"/>
                <a:gd name="T39" fmla="*/ 23 h 36"/>
                <a:gd name="T40" fmla="*/ 135 w 321"/>
                <a:gd name="T41" fmla="*/ 15 h 36"/>
                <a:gd name="T42" fmla="*/ 142 w 321"/>
                <a:gd name="T43" fmla="*/ 28 h 36"/>
                <a:gd name="T44" fmla="*/ 148 w 321"/>
                <a:gd name="T45" fmla="*/ 19 h 36"/>
                <a:gd name="T46" fmla="*/ 155 w 321"/>
                <a:gd name="T47" fmla="*/ 23 h 36"/>
                <a:gd name="T48" fmla="*/ 162 w 321"/>
                <a:gd name="T49" fmla="*/ 17 h 36"/>
                <a:gd name="T50" fmla="*/ 168 w 321"/>
                <a:gd name="T51" fmla="*/ 24 h 36"/>
                <a:gd name="T52" fmla="*/ 175 w 321"/>
                <a:gd name="T53" fmla="*/ 21 h 36"/>
                <a:gd name="T54" fmla="*/ 181 w 321"/>
                <a:gd name="T55" fmla="*/ 15 h 36"/>
                <a:gd name="T56" fmla="*/ 188 w 321"/>
                <a:gd name="T57" fmla="*/ 30 h 36"/>
                <a:gd name="T58" fmla="*/ 195 w 321"/>
                <a:gd name="T59" fmla="*/ 0 h 36"/>
                <a:gd name="T60" fmla="*/ 201 w 321"/>
                <a:gd name="T61" fmla="*/ 17 h 36"/>
                <a:gd name="T62" fmla="*/ 208 w 321"/>
                <a:gd name="T63" fmla="*/ 26 h 36"/>
                <a:gd name="T64" fmla="*/ 214 w 321"/>
                <a:gd name="T65" fmla="*/ 19 h 36"/>
                <a:gd name="T66" fmla="*/ 221 w 321"/>
                <a:gd name="T67" fmla="*/ 23 h 36"/>
                <a:gd name="T68" fmla="*/ 228 w 321"/>
                <a:gd name="T69" fmla="*/ 19 h 36"/>
                <a:gd name="T70" fmla="*/ 234 w 321"/>
                <a:gd name="T71" fmla="*/ 19 h 36"/>
                <a:gd name="T72" fmla="*/ 241 w 321"/>
                <a:gd name="T73" fmla="*/ 23 h 36"/>
                <a:gd name="T74" fmla="*/ 248 w 321"/>
                <a:gd name="T75" fmla="*/ 32 h 36"/>
                <a:gd name="T76" fmla="*/ 254 w 321"/>
                <a:gd name="T77" fmla="*/ 24 h 36"/>
                <a:gd name="T78" fmla="*/ 261 w 321"/>
                <a:gd name="T79" fmla="*/ 17 h 36"/>
                <a:gd name="T80" fmla="*/ 268 w 321"/>
                <a:gd name="T81" fmla="*/ 9 h 36"/>
                <a:gd name="T82" fmla="*/ 274 w 321"/>
                <a:gd name="T83" fmla="*/ 11 h 36"/>
                <a:gd name="T84" fmla="*/ 281 w 321"/>
                <a:gd name="T85" fmla="*/ 23 h 36"/>
                <a:gd name="T86" fmla="*/ 288 w 321"/>
                <a:gd name="T87" fmla="*/ 17 h 36"/>
                <a:gd name="T88" fmla="*/ 294 w 321"/>
                <a:gd name="T89" fmla="*/ 24 h 36"/>
                <a:gd name="T90" fmla="*/ 301 w 321"/>
                <a:gd name="T91" fmla="*/ 24 h 36"/>
                <a:gd name="T92" fmla="*/ 308 w 321"/>
                <a:gd name="T93" fmla="*/ 19 h 36"/>
                <a:gd name="T94" fmla="*/ 314 w 321"/>
                <a:gd name="T95" fmla="*/ 24 h 36"/>
                <a:gd name="T96" fmla="*/ 321 w 321"/>
                <a:gd name="T97" fmla="*/ 2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1" h="36">
                  <a:moveTo>
                    <a:pt x="0" y="21"/>
                  </a:moveTo>
                  <a:lnTo>
                    <a:pt x="2" y="17"/>
                  </a:lnTo>
                  <a:lnTo>
                    <a:pt x="3" y="24"/>
                  </a:lnTo>
                  <a:lnTo>
                    <a:pt x="5" y="19"/>
                  </a:lnTo>
                  <a:lnTo>
                    <a:pt x="7" y="32"/>
                  </a:lnTo>
                  <a:lnTo>
                    <a:pt x="8" y="23"/>
                  </a:lnTo>
                  <a:lnTo>
                    <a:pt x="10" y="24"/>
                  </a:lnTo>
                  <a:lnTo>
                    <a:pt x="12" y="28"/>
                  </a:lnTo>
                  <a:lnTo>
                    <a:pt x="13" y="15"/>
                  </a:lnTo>
                  <a:lnTo>
                    <a:pt x="15" y="26"/>
                  </a:lnTo>
                  <a:lnTo>
                    <a:pt x="16" y="17"/>
                  </a:lnTo>
                  <a:lnTo>
                    <a:pt x="18" y="23"/>
                  </a:lnTo>
                  <a:lnTo>
                    <a:pt x="20" y="4"/>
                  </a:lnTo>
                  <a:lnTo>
                    <a:pt x="21" y="19"/>
                  </a:lnTo>
                  <a:lnTo>
                    <a:pt x="23" y="23"/>
                  </a:lnTo>
                  <a:lnTo>
                    <a:pt x="24" y="30"/>
                  </a:lnTo>
                  <a:lnTo>
                    <a:pt x="26" y="34"/>
                  </a:lnTo>
                  <a:lnTo>
                    <a:pt x="28" y="30"/>
                  </a:lnTo>
                  <a:lnTo>
                    <a:pt x="29" y="4"/>
                  </a:lnTo>
                  <a:lnTo>
                    <a:pt x="31" y="15"/>
                  </a:lnTo>
                  <a:lnTo>
                    <a:pt x="33" y="21"/>
                  </a:lnTo>
                  <a:lnTo>
                    <a:pt x="34" y="19"/>
                  </a:lnTo>
                  <a:lnTo>
                    <a:pt x="36" y="21"/>
                  </a:lnTo>
                  <a:lnTo>
                    <a:pt x="37" y="15"/>
                  </a:lnTo>
                  <a:lnTo>
                    <a:pt x="39" y="7"/>
                  </a:lnTo>
                  <a:lnTo>
                    <a:pt x="41" y="24"/>
                  </a:lnTo>
                  <a:lnTo>
                    <a:pt x="42" y="21"/>
                  </a:lnTo>
                  <a:lnTo>
                    <a:pt x="44" y="24"/>
                  </a:lnTo>
                  <a:lnTo>
                    <a:pt x="46" y="13"/>
                  </a:lnTo>
                  <a:lnTo>
                    <a:pt x="47" y="15"/>
                  </a:lnTo>
                  <a:lnTo>
                    <a:pt x="49" y="32"/>
                  </a:lnTo>
                  <a:lnTo>
                    <a:pt x="50" y="19"/>
                  </a:lnTo>
                  <a:lnTo>
                    <a:pt x="52" y="9"/>
                  </a:lnTo>
                  <a:lnTo>
                    <a:pt x="54" y="19"/>
                  </a:lnTo>
                  <a:lnTo>
                    <a:pt x="55" y="23"/>
                  </a:lnTo>
                  <a:lnTo>
                    <a:pt x="57" y="21"/>
                  </a:lnTo>
                  <a:lnTo>
                    <a:pt x="59" y="26"/>
                  </a:lnTo>
                  <a:lnTo>
                    <a:pt x="60" y="28"/>
                  </a:lnTo>
                  <a:lnTo>
                    <a:pt x="62" y="21"/>
                  </a:lnTo>
                  <a:lnTo>
                    <a:pt x="63" y="15"/>
                  </a:lnTo>
                  <a:lnTo>
                    <a:pt x="65" y="34"/>
                  </a:lnTo>
                  <a:lnTo>
                    <a:pt x="67" y="11"/>
                  </a:lnTo>
                  <a:lnTo>
                    <a:pt x="68" y="9"/>
                  </a:lnTo>
                  <a:lnTo>
                    <a:pt x="70" y="30"/>
                  </a:lnTo>
                  <a:lnTo>
                    <a:pt x="72" y="28"/>
                  </a:lnTo>
                  <a:lnTo>
                    <a:pt x="73" y="21"/>
                  </a:lnTo>
                  <a:lnTo>
                    <a:pt x="75" y="24"/>
                  </a:lnTo>
                  <a:lnTo>
                    <a:pt x="76" y="17"/>
                  </a:lnTo>
                  <a:lnTo>
                    <a:pt x="78" y="24"/>
                  </a:lnTo>
                  <a:lnTo>
                    <a:pt x="80" y="21"/>
                  </a:lnTo>
                  <a:lnTo>
                    <a:pt x="81" y="24"/>
                  </a:lnTo>
                  <a:lnTo>
                    <a:pt x="83" y="23"/>
                  </a:lnTo>
                  <a:lnTo>
                    <a:pt x="85" y="19"/>
                  </a:lnTo>
                  <a:lnTo>
                    <a:pt x="86" y="28"/>
                  </a:lnTo>
                  <a:lnTo>
                    <a:pt x="88" y="36"/>
                  </a:lnTo>
                  <a:lnTo>
                    <a:pt x="90" y="15"/>
                  </a:lnTo>
                  <a:lnTo>
                    <a:pt x="91" y="17"/>
                  </a:lnTo>
                  <a:lnTo>
                    <a:pt x="93" y="15"/>
                  </a:lnTo>
                  <a:lnTo>
                    <a:pt x="94" y="17"/>
                  </a:lnTo>
                  <a:lnTo>
                    <a:pt x="96" y="21"/>
                  </a:lnTo>
                  <a:lnTo>
                    <a:pt x="98" y="19"/>
                  </a:lnTo>
                  <a:lnTo>
                    <a:pt x="99" y="17"/>
                  </a:lnTo>
                  <a:lnTo>
                    <a:pt x="101" y="21"/>
                  </a:lnTo>
                  <a:lnTo>
                    <a:pt x="103" y="21"/>
                  </a:lnTo>
                  <a:lnTo>
                    <a:pt x="104" y="2"/>
                  </a:lnTo>
                  <a:lnTo>
                    <a:pt x="106" y="21"/>
                  </a:lnTo>
                  <a:lnTo>
                    <a:pt x="108" y="21"/>
                  </a:lnTo>
                  <a:lnTo>
                    <a:pt x="109" y="17"/>
                  </a:lnTo>
                  <a:lnTo>
                    <a:pt x="111" y="23"/>
                  </a:lnTo>
                  <a:lnTo>
                    <a:pt x="112" y="23"/>
                  </a:lnTo>
                  <a:lnTo>
                    <a:pt x="114" y="26"/>
                  </a:lnTo>
                  <a:lnTo>
                    <a:pt x="116" y="21"/>
                  </a:lnTo>
                  <a:lnTo>
                    <a:pt x="117" y="23"/>
                  </a:lnTo>
                  <a:lnTo>
                    <a:pt x="119" y="34"/>
                  </a:lnTo>
                  <a:lnTo>
                    <a:pt x="121" y="13"/>
                  </a:lnTo>
                  <a:lnTo>
                    <a:pt x="122" y="17"/>
                  </a:lnTo>
                  <a:lnTo>
                    <a:pt x="124" y="13"/>
                  </a:lnTo>
                  <a:lnTo>
                    <a:pt x="126" y="9"/>
                  </a:lnTo>
                  <a:lnTo>
                    <a:pt x="127" y="23"/>
                  </a:lnTo>
                  <a:lnTo>
                    <a:pt x="129" y="23"/>
                  </a:lnTo>
                  <a:lnTo>
                    <a:pt x="130" y="21"/>
                  </a:lnTo>
                  <a:lnTo>
                    <a:pt x="132" y="32"/>
                  </a:lnTo>
                  <a:lnTo>
                    <a:pt x="134" y="28"/>
                  </a:lnTo>
                  <a:lnTo>
                    <a:pt x="135" y="15"/>
                  </a:lnTo>
                  <a:lnTo>
                    <a:pt x="137" y="15"/>
                  </a:lnTo>
                  <a:lnTo>
                    <a:pt x="139" y="23"/>
                  </a:lnTo>
                  <a:lnTo>
                    <a:pt x="140" y="23"/>
                  </a:lnTo>
                  <a:lnTo>
                    <a:pt x="142" y="28"/>
                  </a:lnTo>
                  <a:lnTo>
                    <a:pt x="144" y="21"/>
                  </a:lnTo>
                  <a:lnTo>
                    <a:pt x="145" y="24"/>
                  </a:lnTo>
                  <a:lnTo>
                    <a:pt x="147" y="11"/>
                  </a:lnTo>
                  <a:lnTo>
                    <a:pt x="148" y="19"/>
                  </a:lnTo>
                  <a:lnTo>
                    <a:pt x="150" y="19"/>
                  </a:lnTo>
                  <a:lnTo>
                    <a:pt x="152" y="26"/>
                  </a:lnTo>
                  <a:lnTo>
                    <a:pt x="153" y="15"/>
                  </a:lnTo>
                  <a:lnTo>
                    <a:pt x="155" y="23"/>
                  </a:lnTo>
                  <a:lnTo>
                    <a:pt x="157" y="26"/>
                  </a:lnTo>
                  <a:lnTo>
                    <a:pt x="158" y="19"/>
                  </a:lnTo>
                  <a:lnTo>
                    <a:pt x="160" y="24"/>
                  </a:lnTo>
                  <a:lnTo>
                    <a:pt x="162" y="17"/>
                  </a:lnTo>
                  <a:lnTo>
                    <a:pt x="163" y="32"/>
                  </a:lnTo>
                  <a:lnTo>
                    <a:pt x="165" y="23"/>
                  </a:lnTo>
                  <a:lnTo>
                    <a:pt x="167" y="23"/>
                  </a:lnTo>
                  <a:lnTo>
                    <a:pt x="168" y="24"/>
                  </a:lnTo>
                  <a:lnTo>
                    <a:pt x="170" y="26"/>
                  </a:lnTo>
                  <a:lnTo>
                    <a:pt x="172" y="15"/>
                  </a:lnTo>
                  <a:lnTo>
                    <a:pt x="173" y="24"/>
                  </a:lnTo>
                  <a:lnTo>
                    <a:pt x="175" y="21"/>
                  </a:lnTo>
                  <a:lnTo>
                    <a:pt x="176" y="34"/>
                  </a:lnTo>
                  <a:lnTo>
                    <a:pt x="178" y="24"/>
                  </a:lnTo>
                  <a:lnTo>
                    <a:pt x="180" y="32"/>
                  </a:lnTo>
                  <a:lnTo>
                    <a:pt x="181" y="15"/>
                  </a:lnTo>
                  <a:lnTo>
                    <a:pt x="183" y="32"/>
                  </a:lnTo>
                  <a:lnTo>
                    <a:pt x="185" y="13"/>
                  </a:lnTo>
                  <a:lnTo>
                    <a:pt x="186" y="24"/>
                  </a:lnTo>
                  <a:lnTo>
                    <a:pt x="188" y="30"/>
                  </a:lnTo>
                  <a:lnTo>
                    <a:pt x="190" y="30"/>
                  </a:lnTo>
                  <a:lnTo>
                    <a:pt x="191" y="23"/>
                  </a:lnTo>
                  <a:lnTo>
                    <a:pt x="193" y="23"/>
                  </a:lnTo>
                  <a:lnTo>
                    <a:pt x="195" y="0"/>
                  </a:lnTo>
                  <a:lnTo>
                    <a:pt x="196" y="23"/>
                  </a:lnTo>
                  <a:lnTo>
                    <a:pt x="198" y="21"/>
                  </a:lnTo>
                  <a:lnTo>
                    <a:pt x="200" y="24"/>
                  </a:lnTo>
                  <a:lnTo>
                    <a:pt x="201" y="17"/>
                  </a:lnTo>
                  <a:lnTo>
                    <a:pt x="203" y="15"/>
                  </a:lnTo>
                  <a:lnTo>
                    <a:pt x="205" y="24"/>
                  </a:lnTo>
                  <a:lnTo>
                    <a:pt x="206" y="19"/>
                  </a:lnTo>
                  <a:lnTo>
                    <a:pt x="208" y="26"/>
                  </a:lnTo>
                  <a:lnTo>
                    <a:pt x="210" y="26"/>
                  </a:lnTo>
                  <a:lnTo>
                    <a:pt x="211" y="30"/>
                  </a:lnTo>
                  <a:lnTo>
                    <a:pt x="213" y="24"/>
                  </a:lnTo>
                  <a:lnTo>
                    <a:pt x="214" y="19"/>
                  </a:lnTo>
                  <a:lnTo>
                    <a:pt x="216" y="17"/>
                  </a:lnTo>
                  <a:lnTo>
                    <a:pt x="218" y="15"/>
                  </a:lnTo>
                  <a:lnTo>
                    <a:pt x="219" y="17"/>
                  </a:lnTo>
                  <a:lnTo>
                    <a:pt x="221" y="23"/>
                  </a:lnTo>
                  <a:lnTo>
                    <a:pt x="223" y="28"/>
                  </a:lnTo>
                  <a:lnTo>
                    <a:pt x="224" y="23"/>
                  </a:lnTo>
                  <a:lnTo>
                    <a:pt x="226" y="26"/>
                  </a:lnTo>
                  <a:lnTo>
                    <a:pt x="228" y="19"/>
                  </a:lnTo>
                  <a:lnTo>
                    <a:pt x="229" y="21"/>
                  </a:lnTo>
                  <a:lnTo>
                    <a:pt x="231" y="15"/>
                  </a:lnTo>
                  <a:lnTo>
                    <a:pt x="233" y="28"/>
                  </a:lnTo>
                  <a:lnTo>
                    <a:pt x="234" y="19"/>
                  </a:lnTo>
                  <a:lnTo>
                    <a:pt x="236" y="23"/>
                  </a:lnTo>
                  <a:lnTo>
                    <a:pt x="238" y="24"/>
                  </a:lnTo>
                  <a:lnTo>
                    <a:pt x="239" y="24"/>
                  </a:lnTo>
                  <a:lnTo>
                    <a:pt x="241" y="23"/>
                  </a:lnTo>
                  <a:lnTo>
                    <a:pt x="243" y="19"/>
                  </a:lnTo>
                  <a:lnTo>
                    <a:pt x="244" y="11"/>
                  </a:lnTo>
                  <a:lnTo>
                    <a:pt x="246" y="23"/>
                  </a:lnTo>
                  <a:lnTo>
                    <a:pt x="248" y="32"/>
                  </a:lnTo>
                  <a:lnTo>
                    <a:pt x="249" y="23"/>
                  </a:lnTo>
                  <a:lnTo>
                    <a:pt x="251" y="13"/>
                  </a:lnTo>
                  <a:lnTo>
                    <a:pt x="253" y="9"/>
                  </a:lnTo>
                  <a:lnTo>
                    <a:pt x="254" y="24"/>
                  </a:lnTo>
                  <a:lnTo>
                    <a:pt x="256" y="21"/>
                  </a:lnTo>
                  <a:lnTo>
                    <a:pt x="258" y="13"/>
                  </a:lnTo>
                  <a:lnTo>
                    <a:pt x="259" y="30"/>
                  </a:lnTo>
                  <a:lnTo>
                    <a:pt x="261" y="17"/>
                  </a:lnTo>
                  <a:lnTo>
                    <a:pt x="263" y="24"/>
                  </a:lnTo>
                  <a:lnTo>
                    <a:pt x="264" y="17"/>
                  </a:lnTo>
                  <a:lnTo>
                    <a:pt x="266" y="23"/>
                  </a:lnTo>
                  <a:lnTo>
                    <a:pt x="268" y="9"/>
                  </a:lnTo>
                  <a:lnTo>
                    <a:pt x="269" y="19"/>
                  </a:lnTo>
                  <a:lnTo>
                    <a:pt x="271" y="30"/>
                  </a:lnTo>
                  <a:lnTo>
                    <a:pt x="273" y="21"/>
                  </a:lnTo>
                  <a:lnTo>
                    <a:pt x="274" y="11"/>
                  </a:lnTo>
                  <a:lnTo>
                    <a:pt x="276" y="17"/>
                  </a:lnTo>
                  <a:lnTo>
                    <a:pt x="278" y="26"/>
                  </a:lnTo>
                  <a:lnTo>
                    <a:pt x="279" y="15"/>
                  </a:lnTo>
                  <a:lnTo>
                    <a:pt x="281" y="23"/>
                  </a:lnTo>
                  <a:lnTo>
                    <a:pt x="283" y="23"/>
                  </a:lnTo>
                  <a:lnTo>
                    <a:pt x="284" y="17"/>
                  </a:lnTo>
                  <a:lnTo>
                    <a:pt x="286" y="26"/>
                  </a:lnTo>
                  <a:lnTo>
                    <a:pt x="288" y="17"/>
                  </a:lnTo>
                  <a:lnTo>
                    <a:pt x="289" y="23"/>
                  </a:lnTo>
                  <a:lnTo>
                    <a:pt x="291" y="24"/>
                  </a:lnTo>
                  <a:lnTo>
                    <a:pt x="293" y="23"/>
                  </a:lnTo>
                  <a:lnTo>
                    <a:pt x="294" y="24"/>
                  </a:lnTo>
                  <a:lnTo>
                    <a:pt x="296" y="19"/>
                  </a:lnTo>
                  <a:lnTo>
                    <a:pt x="298" y="11"/>
                  </a:lnTo>
                  <a:lnTo>
                    <a:pt x="299" y="21"/>
                  </a:lnTo>
                  <a:lnTo>
                    <a:pt x="301" y="24"/>
                  </a:lnTo>
                  <a:lnTo>
                    <a:pt x="303" y="21"/>
                  </a:lnTo>
                  <a:lnTo>
                    <a:pt x="304" y="11"/>
                  </a:lnTo>
                  <a:lnTo>
                    <a:pt x="306" y="13"/>
                  </a:lnTo>
                  <a:lnTo>
                    <a:pt x="308" y="19"/>
                  </a:lnTo>
                  <a:lnTo>
                    <a:pt x="309" y="26"/>
                  </a:lnTo>
                  <a:lnTo>
                    <a:pt x="311" y="15"/>
                  </a:lnTo>
                  <a:lnTo>
                    <a:pt x="313" y="26"/>
                  </a:lnTo>
                  <a:lnTo>
                    <a:pt x="314" y="24"/>
                  </a:lnTo>
                  <a:lnTo>
                    <a:pt x="316" y="9"/>
                  </a:lnTo>
                  <a:lnTo>
                    <a:pt x="318" y="23"/>
                  </a:lnTo>
                  <a:lnTo>
                    <a:pt x="319" y="11"/>
                  </a:lnTo>
                  <a:lnTo>
                    <a:pt x="321" y="26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72">
              <a:extLst>
                <a:ext uri="{FF2B5EF4-FFF2-40B4-BE49-F238E27FC236}">
                  <a16:creationId xmlns:a16="http://schemas.microsoft.com/office/drawing/2014/main" xmlns="" id="{0FEC18D4-2E37-48FF-8133-7982DBCC3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5" y="1803"/>
              <a:ext cx="143" cy="28"/>
            </a:xfrm>
            <a:custGeom>
              <a:avLst/>
              <a:gdLst>
                <a:gd name="T0" fmla="*/ 3 w 219"/>
                <a:gd name="T1" fmla="*/ 25 h 44"/>
                <a:gd name="T2" fmla="*/ 9 w 219"/>
                <a:gd name="T3" fmla="*/ 36 h 44"/>
                <a:gd name="T4" fmla="*/ 14 w 219"/>
                <a:gd name="T5" fmla="*/ 23 h 44"/>
                <a:gd name="T6" fmla="*/ 19 w 219"/>
                <a:gd name="T7" fmla="*/ 32 h 44"/>
                <a:gd name="T8" fmla="*/ 24 w 219"/>
                <a:gd name="T9" fmla="*/ 29 h 44"/>
                <a:gd name="T10" fmla="*/ 29 w 219"/>
                <a:gd name="T11" fmla="*/ 27 h 44"/>
                <a:gd name="T12" fmla="*/ 34 w 219"/>
                <a:gd name="T13" fmla="*/ 32 h 44"/>
                <a:gd name="T14" fmla="*/ 39 w 219"/>
                <a:gd name="T15" fmla="*/ 25 h 44"/>
                <a:gd name="T16" fmla="*/ 44 w 219"/>
                <a:gd name="T17" fmla="*/ 30 h 44"/>
                <a:gd name="T18" fmla="*/ 49 w 219"/>
                <a:gd name="T19" fmla="*/ 15 h 44"/>
                <a:gd name="T20" fmla="*/ 54 w 219"/>
                <a:gd name="T21" fmla="*/ 29 h 44"/>
                <a:gd name="T22" fmla="*/ 59 w 219"/>
                <a:gd name="T23" fmla="*/ 13 h 44"/>
                <a:gd name="T24" fmla="*/ 64 w 219"/>
                <a:gd name="T25" fmla="*/ 23 h 44"/>
                <a:gd name="T26" fmla="*/ 69 w 219"/>
                <a:gd name="T27" fmla="*/ 36 h 44"/>
                <a:gd name="T28" fmla="*/ 74 w 219"/>
                <a:gd name="T29" fmla="*/ 29 h 44"/>
                <a:gd name="T30" fmla="*/ 79 w 219"/>
                <a:gd name="T31" fmla="*/ 29 h 44"/>
                <a:gd name="T32" fmla="*/ 84 w 219"/>
                <a:gd name="T33" fmla="*/ 25 h 44"/>
                <a:gd name="T34" fmla="*/ 89 w 219"/>
                <a:gd name="T35" fmla="*/ 27 h 44"/>
                <a:gd name="T36" fmla="*/ 94 w 219"/>
                <a:gd name="T37" fmla="*/ 27 h 44"/>
                <a:gd name="T38" fmla="*/ 100 w 219"/>
                <a:gd name="T39" fmla="*/ 29 h 44"/>
                <a:gd name="T40" fmla="*/ 105 w 219"/>
                <a:gd name="T41" fmla="*/ 17 h 44"/>
                <a:gd name="T42" fmla="*/ 110 w 219"/>
                <a:gd name="T43" fmla="*/ 23 h 44"/>
                <a:gd name="T44" fmla="*/ 115 w 219"/>
                <a:gd name="T45" fmla="*/ 29 h 44"/>
                <a:gd name="T46" fmla="*/ 120 w 219"/>
                <a:gd name="T47" fmla="*/ 23 h 44"/>
                <a:gd name="T48" fmla="*/ 125 w 219"/>
                <a:gd name="T49" fmla="*/ 27 h 44"/>
                <a:gd name="T50" fmla="*/ 130 w 219"/>
                <a:gd name="T51" fmla="*/ 25 h 44"/>
                <a:gd name="T52" fmla="*/ 135 w 219"/>
                <a:gd name="T53" fmla="*/ 30 h 44"/>
                <a:gd name="T54" fmla="*/ 140 w 219"/>
                <a:gd name="T55" fmla="*/ 34 h 44"/>
                <a:gd name="T56" fmla="*/ 145 w 219"/>
                <a:gd name="T57" fmla="*/ 32 h 44"/>
                <a:gd name="T58" fmla="*/ 151 w 219"/>
                <a:gd name="T59" fmla="*/ 23 h 44"/>
                <a:gd name="T60" fmla="*/ 156 w 219"/>
                <a:gd name="T61" fmla="*/ 32 h 44"/>
                <a:gd name="T62" fmla="*/ 161 w 219"/>
                <a:gd name="T63" fmla="*/ 27 h 44"/>
                <a:gd name="T64" fmla="*/ 166 w 219"/>
                <a:gd name="T65" fmla="*/ 27 h 44"/>
                <a:gd name="T66" fmla="*/ 171 w 219"/>
                <a:gd name="T67" fmla="*/ 36 h 44"/>
                <a:gd name="T68" fmla="*/ 176 w 219"/>
                <a:gd name="T69" fmla="*/ 21 h 44"/>
                <a:gd name="T70" fmla="*/ 181 w 219"/>
                <a:gd name="T71" fmla="*/ 36 h 44"/>
                <a:gd name="T72" fmla="*/ 186 w 219"/>
                <a:gd name="T73" fmla="*/ 23 h 44"/>
                <a:gd name="T74" fmla="*/ 192 w 219"/>
                <a:gd name="T75" fmla="*/ 32 h 44"/>
                <a:gd name="T76" fmla="*/ 197 w 219"/>
                <a:gd name="T77" fmla="*/ 17 h 44"/>
                <a:gd name="T78" fmla="*/ 202 w 219"/>
                <a:gd name="T79" fmla="*/ 23 h 44"/>
                <a:gd name="T80" fmla="*/ 207 w 219"/>
                <a:gd name="T81" fmla="*/ 40 h 44"/>
                <a:gd name="T82" fmla="*/ 212 w 219"/>
                <a:gd name="T83" fmla="*/ 30 h 44"/>
                <a:gd name="T84" fmla="*/ 217 w 219"/>
                <a:gd name="T85" fmla="*/ 3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9" h="44">
                  <a:moveTo>
                    <a:pt x="0" y="32"/>
                  </a:moveTo>
                  <a:lnTo>
                    <a:pt x="2" y="27"/>
                  </a:lnTo>
                  <a:lnTo>
                    <a:pt x="3" y="25"/>
                  </a:lnTo>
                  <a:lnTo>
                    <a:pt x="5" y="17"/>
                  </a:lnTo>
                  <a:lnTo>
                    <a:pt x="7" y="29"/>
                  </a:lnTo>
                  <a:lnTo>
                    <a:pt x="9" y="36"/>
                  </a:lnTo>
                  <a:lnTo>
                    <a:pt x="10" y="21"/>
                  </a:lnTo>
                  <a:lnTo>
                    <a:pt x="12" y="29"/>
                  </a:lnTo>
                  <a:lnTo>
                    <a:pt x="14" y="23"/>
                  </a:lnTo>
                  <a:lnTo>
                    <a:pt x="15" y="32"/>
                  </a:lnTo>
                  <a:lnTo>
                    <a:pt x="17" y="27"/>
                  </a:lnTo>
                  <a:lnTo>
                    <a:pt x="19" y="32"/>
                  </a:lnTo>
                  <a:lnTo>
                    <a:pt x="20" y="36"/>
                  </a:lnTo>
                  <a:lnTo>
                    <a:pt x="22" y="30"/>
                  </a:lnTo>
                  <a:lnTo>
                    <a:pt x="24" y="29"/>
                  </a:lnTo>
                  <a:lnTo>
                    <a:pt x="25" y="23"/>
                  </a:lnTo>
                  <a:lnTo>
                    <a:pt x="27" y="29"/>
                  </a:lnTo>
                  <a:lnTo>
                    <a:pt x="29" y="27"/>
                  </a:lnTo>
                  <a:lnTo>
                    <a:pt x="30" y="29"/>
                  </a:lnTo>
                  <a:lnTo>
                    <a:pt x="32" y="15"/>
                  </a:lnTo>
                  <a:lnTo>
                    <a:pt x="34" y="32"/>
                  </a:lnTo>
                  <a:lnTo>
                    <a:pt x="35" y="30"/>
                  </a:lnTo>
                  <a:lnTo>
                    <a:pt x="37" y="19"/>
                  </a:lnTo>
                  <a:lnTo>
                    <a:pt x="39" y="25"/>
                  </a:lnTo>
                  <a:lnTo>
                    <a:pt x="40" y="19"/>
                  </a:lnTo>
                  <a:lnTo>
                    <a:pt x="42" y="32"/>
                  </a:lnTo>
                  <a:lnTo>
                    <a:pt x="44" y="30"/>
                  </a:lnTo>
                  <a:lnTo>
                    <a:pt x="45" y="25"/>
                  </a:lnTo>
                  <a:lnTo>
                    <a:pt x="47" y="32"/>
                  </a:lnTo>
                  <a:lnTo>
                    <a:pt x="49" y="15"/>
                  </a:lnTo>
                  <a:lnTo>
                    <a:pt x="51" y="21"/>
                  </a:lnTo>
                  <a:lnTo>
                    <a:pt x="52" y="27"/>
                  </a:lnTo>
                  <a:lnTo>
                    <a:pt x="54" y="29"/>
                  </a:lnTo>
                  <a:lnTo>
                    <a:pt x="56" y="32"/>
                  </a:lnTo>
                  <a:lnTo>
                    <a:pt x="57" y="25"/>
                  </a:lnTo>
                  <a:lnTo>
                    <a:pt x="59" y="13"/>
                  </a:lnTo>
                  <a:lnTo>
                    <a:pt x="61" y="27"/>
                  </a:lnTo>
                  <a:lnTo>
                    <a:pt x="62" y="10"/>
                  </a:lnTo>
                  <a:lnTo>
                    <a:pt x="64" y="23"/>
                  </a:lnTo>
                  <a:lnTo>
                    <a:pt x="66" y="34"/>
                  </a:lnTo>
                  <a:lnTo>
                    <a:pt x="67" y="27"/>
                  </a:lnTo>
                  <a:lnTo>
                    <a:pt x="69" y="36"/>
                  </a:lnTo>
                  <a:lnTo>
                    <a:pt x="71" y="32"/>
                  </a:lnTo>
                  <a:lnTo>
                    <a:pt x="72" y="34"/>
                  </a:lnTo>
                  <a:lnTo>
                    <a:pt x="74" y="29"/>
                  </a:lnTo>
                  <a:lnTo>
                    <a:pt x="76" y="27"/>
                  </a:lnTo>
                  <a:lnTo>
                    <a:pt x="78" y="38"/>
                  </a:lnTo>
                  <a:lnTo>
                    <a:pt x="79" y="29"/>
                  </a:lnTo>
                  <a:lnTo>
                    <a:pt x="81" y="25"/>
                  </a:lnTo>
                  <a:lnTo>
                    <a:pt x="83" y="27"/>
                  </a:lnTo>
                  <a:lnTo>
                    <a:pt x="84" y="25"/>
                  </a:lnTo>
                  <a:lnTo>
                    <a:pt x="86" y="30"/>
                  </a:lnTo>
                  <a:lnTo>
                    <a:pt x="88" y="10"/>
                  </a:lnTo>
                  <a:lnTo>
                    <a:pt x="89" y="27"/>
                  </a:lnTo>
                  <a:lnTo>
                    <a:pt x="91" y="27"/>
                  </a:lnTo>
                  <a:lnTo>
                    <a:pt x="93" y="27"/>
                  </a:lnTo>
                  <a:lnTo>
                    <a:pt x="94" y="27"/>
                  </a:lnTo>
                  <a:lnTo>
                    <a:pt x="96" y="30"/>
                  </a:lnTo>
                  <a:lnTo>
                    <a:pt x="98" y="34"/>
                  </a:lnTo>
                  <a:lnTo>
                    <a:pt x="100" y="29"/>
                  </a:lnTo>
                  <a:lnTo>
                    <a:pt x="101" y="21"/>
                  </a:lnTo>
                  <a:lnTo>
                    <a:pt x="103" y="40"/>
                  </a:lnTo>
                  <a:lnTo>
                    <a:pt x="105" y="17"/>
                  </a:lnTo>
                  <a:lnTo>
                    <a:pt x="106" y="29"/>
                  </a:lnTo>
                  <a:lnTo>
                    <a:pt x="108" y="23"/>
                  </a:lnTo>
                  <a:lnTo>
                    <a:pt x="110" y="23"/>
                  </a:lnTo>
                  <a:lnTo>
                    <a:pt x="111" y="34"/>
                  </a:lnTo>
                  <a:lnTo>
                    <a:pt x="113" y="32"/>
                  </a:lnTo>
                  <a:lnTo>
                    <a:pt x="115" y="29"/>
                  </a:lnTo>
                  <a:lnTo>
                    <a:pt x="117" y="34"/>
                  </a:lnTo>
                  <a:lnTo>
                    <a:pt x="118" y="23"/>
                  </a:lnTo>
                  <a:lnTo>
                    <a:pt x="120" y="23"/>
                  </a:lnTo>
                  <a:lnTo>
                    <a:pt x="122" y="29"/>
                  </a:lnTo>
                  <a:lnTo>
                    <a:pt x="123" y="40"/>
                  </a:lnTo>
                  <a:lnTo>
                    <a:pt x="125" y="27"/>
                  </a:lnTo>
                  <a:lnTo>
                    <a:pt x="127" y="30"/>
                  </a:lnTo>
                  <a:lnTo>
                    <a:pt x="128" y="29"/>
                  </a:lnTo>
                  <a:lnTo>
                    <a:pt x="130" y="25"/>
                  </a:lnTo>
                  <a:lnTo>
                    <a:pt x="132" y="23"/>
                  </a:lnTo>
                  <a:lnTo>
                    <a:pt x="134" y="30"/>
                  </a:lnTo>
                  <a:lnTo>
                    <a:pt x="135" y="30"/>
                  </a:lnTo>
                  <a:lnTo>
                    <a:pt x="137" y="27"/>
                  </a:lnTo>
                  <a:lnTo>
                    <a:pt x="139" y="23"/>
                  </a:lnTo>
                  <a:lnTo>
                    <a:pt x="140" y="34"/>
                  </a:lnTo>
                  <a:lnTo>
                    <a:pt x="142" y="32"/>
                  </a:lnTo>
                  <a:lnTo>
                    <a:pt x="144" y="27"/>
                  </a:lnTo>
                  <a:lnTo>
                    <a:pt x="145" y="32"/>
                  </a:lnTo>
                  <a:lnTo>
                    <a:pt x="147" y="27"/>
                  </a:lnTo>
                  <a:lnTo>
                    <a:pt x="149" y="29"/>
                  </a:lnTo>
                  <a:lnTo>
                    <a:pt x="151" y="23"/>
                  </a:lnTo>
                  <a:lnTo>
                    <a:pt x="152" y="29"/>
                  </a:lnTo>
                  <a:lnTo>
                    <a:pt x="154" y="30"/>
                  </a:lnTo>
                  <a:lnTo>
                    <a:pt x="156" y="32"/>
                  </a:lnTo>
                  <a:lnTo>
                    <a:pt x="157" y="21"/>
                  </a:lnTo>
                  <a:lnTo>
                    <a:pt x="159" y="29"/>
                  </a:lnTo>
                  <a:lnTo>
                    <a:pt x="161" y="27"/>
                  </a:lnTo>
                  <a:lnTo>
                    <a:pt x="163" y="32"/>
                  </a:lnTo>
                  <a:lnTo>
                    <a:pt x="164" y="25"/>
                  </a:lnTo>
                  <a:lnTo>
                    <a:pt x="166" y="27"/>
                  </a:lnTo>
                  <a:lnTo>
                    <a:pt x="168" y="30"/>
                  </a:lnTo>
                  <a:lnTo>
                    <a:pt x="169" y="34"/>
                  </a:lnTo>
                  <a:lnTo>
                    <a:pt x="171" y="36"/>
                  </a:lnTo>
                  <a:lnTo>
                    <a:pt x="173" y="25"/>
                  </a:lnTo>
                  <a:lnTo>
                    <a:pt x="174" y="25"/>
                  </a:lnTo>
                  <a:lnTo>
                    <a:pt x="176" y="21"/>
                  </a:lnTo>
                  <a:lnTo>
                    <a:pt x="178" y="23"/>
                  </a:lnTo>
                  <a:lnTo>
                    <a:pt x="180" y="30"/>
                  </a:lnTo>
                  <a:lnTo>
                    <a:pt x="181" y="36"/>
                  </a:lnTo>
                  <a:lnTo>
                    <a:pt x="183" y="23"/>
                  </a:lnTo>
                  <a:lnTo>
                    <a:pt x="185" y="36"/>
                  </a:lnTo>
                  <a:lnTo>
                    <a:pt x="186" y="23"/>
                  </a:lnTo>
                  <a:lnTo>
                    <a:pt x="188" y="44"/>
                  </a:lnTo>
                  <a:lnTo>
                    <a:pt x="190" y="19"/>
                  </a:lnTo>
                  <a:lnTo>
                    <a:pt x="192" y="32"/>
                  </a:lnTo>
                  <a:lnTo>
                    <a:pt x="193" y="23"/>
                  </a:lnTo>
                  <a:lnTo>
                    <a:pt x="195" y="30"/>
                  </a:lnTo>
                  <a:lnTo>
                    <a:pt x="197" y="17"/>
                  </a:lnTo>
                  <a:lnTo>
                    <a:pt x="198" y="32"/>
                  </a:lnTo>
                  <a:lnTo>
                    <a:pt x="200" y="30"/>
                  </a:lnTo>
                  <a:lnTo>
                    <a:pt x="202" y="23"/>
                  </a:lnTo>
                  <a:lnTo>
                    <a:pt x="204" y="25"/>
                  </a:lnTo>
                  <a:lnTo>
                    <a:pt x="205" y="29"/>
                  </a:lnTo>
                  <a:lnTo>
                    <a:pt x="207" y="40"/>
                  </a:lnTo>
                  <a:lnTo>
                    <a:pt x="209" y="17"/>
                  </a:lnTo>
                  <a:lnTo>
                    <a:pt x="210" y="27"/>
                  </a:lnTo>
                  <a:lnTo>
                    <a:pt x="212" y="30"/>
                  </a:lnTo>
                  <a:lnTo>
                    <a:pt x="214" y="36"/>
                  </a:lnTo>
                  <a:lnTo>
                    <a:pt x="216" y="32"/>
                  </a:lnTo>
                  <a:lnTo>
                    <a:pt x="217" y="30"/>
                  </a:lnTo>
                  <a:lnTo>
                    <a:pt x="219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Rectangle 173">
              <a:extLst>
                <a:ext uri="{FF2B5EF4-FFF2-40B4-BE49-F238E27FC236}">
                  <a16:creationId xmlns:a16="http://schemas.microsoft.com/office/drawing/2014/main" xmlns="" id="{27FF2C19-0633-4699-9F8C-4D85DD09E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2" y="1095"/>
              <a:ext cx="569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Line 174">
              <a:extLst>
                <a:ext uri="{FF2B5EF4-FFF2-40B4-BE49-F238E27FC236}">
                  <a16:creationId xmlns:a16="http://schemas.microsoft.com/office/drawing/2014/main" xmlns="" id="{AD630FB0-6111-4E97-AF52-14EBA1020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60" y="1133"/>
              <a:ext cx="120" cy="0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Rectangle 175">
              <a:extLst>
                <a:ext uri="{FF2B5EF4-FFF2-40B4-BE49-F238E27FC236}">
                  <a16:creationId xmlns:a16="http://schemas.microsoft.com/office/drawing/2014/main" xmlns="" id="{F2D0D795-D0AA-4CDF-A853-E9D8374BA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1066"/>
              <a:ext cx="67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Phenanthrene</a:t>
              </a:r>
              <a:endPara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5" name="Rectangle 176">
              <a:extLst>
                <a:ext uri="{FF2B5EF4-FFF2-40B4-BE49-F238E27FC236}">
                  <a16:creationId xmlns:a16="http://schemas.microsoft.com/office/drawing/2014/main" xmlns="" id="{DCA8D093-4770-4848-A2D4-69C64AE6F4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2" y="1936"/>
              <a:ext cx="1106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Line 177">
              <a:extLst>
                <a:ext uri="{FF2B5EF4-FFF2-40B4-BE49-F238E27FC236}">
                  <a16:creationId xmlns:a16="http://schemas.microsoft.com/office/drawing/2014/main" xmlns="" id="{D17CA05A-A14A-40DB-8A73-55E40BA9B7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85" y="1988"/>
              <a:ext cx="121" cy="0"/>
            </a:xfrm>
            <a:prstGeom prst="line">
              <a:avLst/>
            </a:prstGeom>
            <a:noFill/>
            <a:ln w="79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Rectangle 178">
              <a:extLst>
                <a:ext uri="{FF2B5EF4-FFF2-40B4-BE49-F238E27FC236}">
                  <a16:creationId xmlns:a16="http://schemas.microsoft.com/office/drawing/2014/main" xmlns="" id="{DDE9A160-DD5B-4DA8-91EC-FB7F7DB8E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3" y="1936"/>
              <a:ext cx="5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8" name="Rectangle 179">
              <a:extLst>
                <a:ext uri="{FF2B5EF4-FFF2-40B4-BE49-F238E27FC236}">
                  <a16:creationId xmlns:a16="http://schemas.microsoft.com/office/drawing/2014/main" xmlns="" id="{6EC25BB2-9EB4-4368-90B4-50D91F1E3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7" y="1922"/>
              <a:ext cx="151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2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4H-cyclopenta[def]phenanthrene</a:t>
              </a:r>
              <a:endPara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9" name="Rectangle 180">
              <a:extLst>
                <a:ext uri="{FF2B5EF4-FFF2-40B4-BE49-F238E27FC236}">
                  <a16:creationId xmlns:a16="http://schemas.microsoft.com/office/drawing/2014/main" xmlns="" id="{B3A5976E-C003-4AF6-9D57-05469F549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" y="1224"/>
              <a:ext cx="106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81">
              <a:extLst>
                <a:ext uri="{FF2B5EF4-FFF2-40B4-BE49-F238E27FC236}">
                  <a16:creationId xmlns:a16="http://schemas.microsoft.com/office/drawing/2014/main" xmlns="" id="{F5B1F54F-8BA9-42DC-9147-E1C28E6A5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" y="1245"/>
              <a:ext cx="12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[P]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1" name="Rectangle 182">
              <a:extLst>
                <a:ext uri="{FF2B5EF4-FFF2-40B4-BE49-F238E27FC236}">
                  <a16:creationId xmlns:a16="http://schemas.microsoft.com/office/drawing/2014/main" xmlns="" id="{3593ECDF-CBD6-48A6-8A69-DB7EAA42D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0" y="1225"/>
              <a:ext cx="4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+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2" name="Rectangle 183">
              <a:extLst>
                <a:ext uri="{FF2B5EF4-FFF2-40B4-BE49-F238E27FC236}">
                  <a16:creationId xmlns:a16="http://schemas.microsoft.com/office/drawing/2014/main" xmlns="" id="{F5A76C99-D71A-4EB8-BCD8-123DC41FFB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" y="2488"/>
              <a:ext cx="200" cy="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Rectangle 184">
              <a:extLst>
                <a:ext uri="{FF2B5EF4-FFF2-40B4-BE49-F238E27FC236}">
                  <a16:creationId xmlns:a16="http://schemas.microsoft.com/office/drawing/2014/main" xmlns="" id="{4ED23605-8B62-4FB9-8129-65265F74E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" y="2509"/>
              <a:ext cx="22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[P-26]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4" name="Rectangle 185">
              <a:extLst>
                <a:ext uri="{FF2B5EF4-FFF2-40B4-BE49-F238E27FC236}">
                  <a16:creationId xmlns:a16="http://schemas.microsoft.com/office/drawing/2014/main" xmlns="" id="{31AD2675-BE73-42FE-98A0-7DCD2B12F1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0" y="2488"/>
              <a:ext cx="4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+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5" name="Rectangle 186">
              <a:extLst>
                <a:ext uri="{FF2B5EF4-FFF2-40B4-BE49-F238E27FC236}">
                  <a16:creationId xmlns:a16="http://schemas.microsoft.com/office/drawing/2014/main" xmlns="" id="{07A72BFB-02C7-4D08-B11F-92B9AAC0B9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854"/>
              <a:ext cx="133" cy="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87">
              <a:extLst>
                <a:ext uri="{FF2B5EF4-FFF2-40B4-BE49-F238E27FC236}">
                  <a16:creationId xmlns:a16="http://schemas.microsoft.com/office/drawing/2014/main" xmlns="" id="{FE824C9A-72A1-4BFC-8BFD-F9031AEE1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8" y="1875"/>
              <a:ext cx="12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[P]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7" name="Rectangle 188">
              <a:extLst>
                <a:ext uri="{FF2B5EF4-FFF2-40B4-BE49-F238E27FC236}">
                  <a16:creationId xmlns:a16="http://schemas.microsoft.com/office/drawing/2014/main" xmlns="" id="{3A56ED5F-065F-4462-9D50-740E9707D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8" y="1855"/>
              <a:ext cx="77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++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112" name="Rectangle 189">
              <a:extLst>
                <a:ext uri="{FF2B5EF4-FFF2-40B4-BE49-F238E27FC236}">
                  <a16:creationId xmlns:a16="http://schemas.microsoft.com/office/drawing/2014/main" xmlns="" id="{679D8D38-89CB-4E22-B9F2-038F65D21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" y="1000"/>
              <a:ext cx="133" cy="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13" name="Rectangle 190">
              <a:extLst>
                <a:ext uri="{FF2B5EF4-FFF2-40B4-BE49-F238E27FC236}">
                  <a16:creationId xmlns:a16="http://schemas.microsoft.com/office/drawing/2014/main" xmlns="" id="{D5364005-D2B7-4BEA-BE53-401E8A553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" y="1021"/>
              <a:ext cx="12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[P]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114" name="Rectangle 191">
              <a:extLst>
                <a:ext uri="{FF2B5EF4-FFF2-40B4-BE49-F238E27FC236}">
                  <a16:creationId xmlns:a16="http://schemas.microsoft.com/office/drawing/2014/main" xmlns="" id="{C2B99EB2-3428-4663-8C52-1964E9340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" y="1000"/>
              <a:ext cx="77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++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117" name="Rectangle 192">
              <a:extLst>
                <a:ext uri="{FF2B5EF4-FFF2-40B4-BE49-F238E27FC236}">
                  <a16:creationId xmlns:a16="http://schemas.microsoft.com/office/drawing/2014/main" xmlns="" id="{FEF0BAA4-558A-45E6-AFD0-E35F0D0F1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8" y="1584"/>
              <a:ext cx="201" cy="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118" name="Rectangle 193">
              <a:extLst>
                <a:ext uri="{FF2B5EF4-FFF2-40B4-BE49-F238E27FC236}">
                  <a16:creationId xmlns:a16="http://schemas.microsoft.com/office/drawing/2014/main" xmlns="" id="{C7E67BDC-737D-47AD-B296-1306792EA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8" y="1605"/>
              <a:ext cx="224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8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[P-26]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0119" name="Rectangle 194">
              <a:extLst>
                <a:ext uri="{FF2B5EF4-FFF2-40B4-BE49-F238E27FC236}">
                  <a16:creationId xmlns:a16="http://schemas.microsoft.com/office/drawing/2014/main" xmlns="" id="{B2EBAAFE-8847-43F0-A876-E69803175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1585"/>
              <a:ext cx="49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6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+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6E816E-5118-45D0-8871-453A8B8C2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00" y="1903384"/>
            <a:ext cx="34367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hangingPunct="0"/>
            <a:r>
              <a:rPr lang="en-GB" altLang="zh-CN" sz="1600" b="1" dirty="0">
                <a:solidFill>
                  <a:srgbClr val="1067EA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TOF-Mass spectrum at </a:t>
            </a:r>
            <a:r>
              <a:rPr lang="en-GB" altLang="zh-CN" sz="1600" b="1" dirty="0" err="1">
                <a:solidFill>
                  <a:srgbClr val="1067EA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hv</a:t>
            </a:r>
            <a:r>
              <a:rPr lang="en-GB" altLang="zh-CN" sz="1600" b="1" dirty="0">
                <a:solidFill>
                  <a:srgbClr val="1067EA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= 60 eV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xmlns="" id="{B262BE6D-DFDB-4BE0-8393-9653120C2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993" y="1332622"/>
            <a:ext cx="426441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phenanthrene </a:t>
            </a:r>
            <a:r>
              <a:rPr kumimoji="0" lang="en-GB" altLang="zh-CN" sz="1600" b="1" i="0" u="none" strike="noStrike" cap="none" normalizeH="0" baseline="0" dirty="0">
                <a:ln>
                  <a:noFill/>
                </a:ln>
                <a:solidFill>
                  <a:srgbClr val="1067EA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and</a:t>
            </a:r>
            <a:r>
              <a:rPr kumimoji="0" lang="en-GB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sz="1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cyclopentaphenantrene</a:t>
            </a:r>
            <a:endParaRPr kumimoji="0" lang="en-GB" altLang="zh-CN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4CECCAE-2776-4B8E-89A2-45710385D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4785" y="18381"/>
            <a:ext cx="1433465" cy="3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18781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numero diapositiva 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FCF11F4C-3C83-4FCA-8798-97CF7A5F20CB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12</a:t>
            </a:fld>
            <a:endParaRPr lang="it-IT">
              <a:latin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874F01-FE13-4B18-82B8-E6B1F82AF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841" y="0"/>
            <a:ext cx="5658092" cy="3852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FDEEF5-1F84-4092-BAE2-4285209ED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4550"/>
            <a:ext cx="3486150" cy="4743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7587D3-0CAA-4396-9E8D-9709BFAAA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151" y="3852129"/>
            <a:ext cx="2008884" cy="28709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1F3AFCA-4DE4-4AC2-A1DD-36763691E0C3}"/>
              </a:ext>
            </a:extLst>
          </p:cNvPr>
          <p:cNvSpPr/>
          <p:nvPr/>
        </p:nvSpPr>
        <p:spPr>
          <a:xfrm>
            <a:off x="6233038" y="5586179"/>
            <a:ext cx="335308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G. </a:t>
            </a:r>
            <a:r>
              <a:rPr lang="en-US" sz="1400" dirty="0" err="1">
                <a:solidFill>
                  <a:schemeClr val="tx1"/>
                </a:solidFill>
              </a:rPr>
              <a:t>Fronzoni</a:t>
            </a:r>
            <a:r>
              <a:rPr lang="en-US" sz="1400" dirty="0">
                <a:solidFill>
                  <a:schemeClr val="tx1"/>
                </a:solidFill>
              </a:rPr>
              <a:t> 2014, JCP </a:t>
            </a:r>
            <a:r>
              <a:rPr lang="en-US" sz="1400" b="1" dirty="0">
                <a:solidFill>
                  <a:schemeClr val="tx1"/>
                </a:solidFill>
              </a:rPr>
              <a:t>141</a:t>
            </a:r>
            <a:r>
              <a:rPr lang="en-US" sz="1400" dirty="0">
                <a:solidFill>
                  <a:schemeClr val="tx1"/>
                </a:solidFill>
              </a:rPr>
              <a:t>, 44313</a:t>
            </a:r>
            <a:endParaRPr lang="en-US" sz="1400" dirty="0"/>
          </a:p>
          <a:p>
            <a:r>
              <a:rPr lang="en-US" sz="1400" dirty="0">
                <a:solidFill>
                  <a:srgbClr val="000000"/>
                </a:solidFill>
              </a:rPr>
              <a:t>A. </a:t>
            </a:r>
            <a:r>
              <a:rPr lang="en-US" sz="1400" dirty="0" err="1">
                <a:solidFill>
                  <a:srgbClr val="000000"/>
                </a:solidFill>
              </a:rPr>
              <a:t>Acocella</a:t>
            </a:r>
            <a:r>
              <a:rPr lang="en-US" sz="1400" dirty="0">
                <a:solidFill>
                  <a:srgbClr val="000000"/>
                </a:solidFill>
              </a:rPr>
              <a:t> 2016, PCCP </a:t>
            </a:r>
            <a:r>
              <a:rPr lang="en-US" sz="1400" b="1" dirty="0">
                <a:solidFill>
                  <a:srgbClr val="000000"/>
                </a:solidFill>
              </a:rPr>
              <a:t>18</a:t>
            </a:r>
            <a:r>
              <a:rPr lang="en-US" sz="1400" dirty="0">
                <a:solidFill>
                  <a:srgbClr val="000000"/>
                </a:solidFill>
              </a:rPr>
              <a:t>, 13604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02C3EE3-5AFC-4313-B215-17CC933A9F1B}"/>
              </a:ext>
            </a:extLst>
          </p:cNvPr>
          <p:cNvSpPr txBox="1"/>
          <p:nvPr/>
        </p:nvSpPr>
        <p:spPr>
          <a:xfrm>
            <a:off x="0" y="1048902"/>
            <a:ext cx="4062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Clear differences  appear  in C1s  </a:t>
            </a:r>
          </a:p>
          <a:p>
            <a:r>
              <a:rPr lang="en-US" sz="1600" dirty="0">
                <a:solidFill>
                  <a:schemeClr val="tx1"/>
                </a:solidFill>
              </a:rPr>
              <a:t>X-ray Absorption Near Edge spectroscopy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4E215C-B655-416A-8514-AEAE697443D1}"/>
              </a:ext>
            </a:extLst>
          </p:cNvPr>
          <p:cNvSpPr txBox="1"/>
          <p:nvPr/>
        </p:nvSpPr>
        <p:spPr>
          <a:xfrm>
            <a:off x="5833641" y="4385872"/>
            <a:ext cx="3752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/>
                </a:solidFill>
              </a:rPr>
              <a:t>Vibronic</a:t>
            </a:r>
            <a:r>
              <a:rPr lang="en-US" sz="1600" dirty="0">
                <a:solidFill>
                  <a:schemeClr val="tx1"/>
                </a:solidFill>
              </a:rPr>
              <a:t> structure must be taken into account for correct modeling of XANES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3F2495F-B960-4793-89F6-E219183AC568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2234" y="4296615"/>
            <a:ext cx="3042950" cy="220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-61721" y="2338648"/>
            <a:ext cx="53329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solidFill>
                  <a:schemeClr val="tx1"/>
                </a:solidFill>
                <a:latin typeface="Comic Sans MS" pitchFamily="66" charset="0"/>
              </a:rPr>
              <a:t>Motivation: tailor nanostructured materials through fine control of  building blocks </a:t>
            </a:r>
            <a:r>
              <a:rPr lang="it-IT" sz="2000" b="0" dirty="0">
                <a:solidFill>
                  <a:schemeClr val="tx1"/>
                </a:solidFill>
                <a:latin typeface="Comic Sans MS" pitchFamily="66" charset="0"/>
              </a:rPr>
              <a:t>properties during the synthesis</a:t>
            </a:r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9428" y="2047172"/>
            <a:ext cx="3192671" cy="476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0" y="3449731"/>
            <a:ext cx="60983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000" b="0" dirty="0" err="1" smtClean="0">
                <a:solidFill>
                  <a:schemeClr val="tx1"/>
                </a:solidFill>
                <a:latin typeface="Comic Sans MS" pitchFamily="66" charset="0"/>
              </a:rPr>
              <a:t>Clusters</a:t>
            </a:r>
            <a:r>
              <a:rPr lang="it-IT" sz="2000" b="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000" b="0" dirty="0">
                <a:solidFill>
                  <a:schemeClr val="tx1"/>
                </a:solidFill>
                <a:latin typeface="Comic Sans MS" pitchFamily="66" charset="0"/>
              </a:rPr>
              <a:t>of titanium, titanium oxide, carbon and magnesium </a:t>
            </a:r>
            <a:r>
              <a:rPr lang="it-IT" sz="2000" b="0" dirty="0" err="1">
                <a:solidFill>
                  <a:schemeClr val="tx1"/>
                </a:solidFill>
                <a:latin typeface="Comic Sans MS" pitchFamily="66" charset="0"/>
              </a:rPr>
              <a:t>have</a:t>
            </a:r>
            <a:r>
              <a:rPr lang="it-IT" sz="2000" b="0" dirty="0">
                <a:solidFill>
                  <a:schemeClr val="tx1"/>
                </a:solidFill>
                <a:latin typeface="Comic Sans MS" pitchFamily="66" charset="0"/>
              </a:rPr>
              <a:t>  </a:t>
            </a:r>
            <a:r>
              <a:rPr lang="it-IT" sz="2000" b="0" dirty="0" err="1">
                <a:solidFill>
                  <a:schemeClr val="tx1"/>
                </a:solidFill>
                <a:latin typeface="Comic Sans MS" pitchFamily="66" charset="0"/>
              </a:rPr>
              <a:t>been</a:t>
            </a:r>
            <a:r>
              <a:rPr lang="it-IT" sz="20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000" b="0" dirty="0" err="1">
                <a:solidFill>
                  <a:schemeClr val="tx1"/>
                </a:solidFill>
                <a:latin typeface="Comic Sans MS" pitchFamily="66" charset="0"/>
              </a:rPr>
              <a:t>investigated</a:t>
            </a:r>
            <a:r>
              <a:rPr lang="it-IT" sz="2000" b="0" dirty="0">
                <a:solidFill>
                  <a:schemeClr val="tx1"/>
                </a:solidFill>
                <a:latin typeface="Comic Sans MS" pitchFamily="66" charset="0"/>
              </a:rPr>
              <a:t>  </a:t>
            </a:r>
            <a:r>
              <a:rPr lang="it-IT" sz="2000" b="0" dirty="0" err="1" smtClean="0">
                <a:solidFill>
                  <a:schemeClr val="tx1"/>
                </a:solidFill>
                <a:latin typeface="Comic Sans MS" pitchFamily="66" charset="0"/>
              </a:rPr>
              <a:t>by</a:t>
            </a:r>
            <a:r>
              <a:rPr lang="it-IT" sz="2000" b="0" dirty="0" smtClean="0">
                <a:solidFill>
                  <a:schemeClr val="tx1"/>
                </a:solidFill>
                <a:latin typeface="Comic Sans MS" pitchFamily="66" charset="0"/>
              </a:rPr>
              <a:t> XAS</a:t>
            </a:r>
            <a:endParaRPr lang="it-IT" sz="2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7207139" y="764775"/>
            <a:ext cx="26866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en-US" altLang="zh-CN" sz="180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P. </a:t>
            </a:r>
            <a:r>
              <a:rPr lang="en-US" altLang="zh-CN" sz="1800" dirty="0" err="1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Piseri</a:t>
            </a:r>
            <a:r>
              <a:rPr lang="en-US" altLang="zh-CN" sz="180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, P. </a:t>
            </a:r>
            <a:r>
              <a:rPr lang="en-US" altLang="zh-CN" sz="1800" dirty="0" err="1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Milani</a:t>
            </a:r>
            <a:r>
              <a:rPr lang="en-US" altLang="zh-CN" sz="180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, et al.  </a:t>
            </a:r>
          </a:p>
          <a:p>
            <a:pPr algn="ctr" eaLnBrk="1" hangingPunct="1">
              <a:spcBef>
                <a:spcPts val="0"/>
              </a:spcBef>
            </a:pPr>
            <a:r>
              <a:rPr lang="en-US" altLang="zh-CN" sz="180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CIMAINA &amp; </a:t>
            </a:r>
            <a:r>
              <a:rPr lang="en-US" altLang="zh-CN" sz="1800" dirty="0" err="1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UniMi</a:t>
            </a:r>
            <a:endParaRPr lang="en-US" altLang="zh-CN" sz="1800" dirty="0">
              <a:solidFill>
                <a:schemeClr val="tx1"/>
              </a:solidFill>
              <a:latin typeface="Comic Sans MS" pitchFamily="66" charset="0"/>
              <a:ea typeface="宋体" pitchFamily="2" charset="-122"/>
            </a:endParaRPr>
          </a:p>
          <a:p>
            <a:pPr algn="ctr" eaLnBrk="1" hangingPunct="1">
              <a:spcBef>
                <a:spcPts val="0"/>
              </a:spcBef>
            </a:pPr>
            <a:r>
              <a:rPr lang="en-US" altLang="zh-CN" sz="1800" dirty="0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and </a:t>
            </a:r>
            <a:r>
              <a:rPr lang="en-US" altLang="zh-CN" sz="1800" dirty="0" err="1">
                <a:solidFill>
                  <a:schemeClr val="tx1"/>
                </a:solidFill>
                <a:latin typeface="Comic Sans MS" pitchFamily="66" charset="0"/>
                <a:ea typeface="宋体" pitchFamily="2" charset="-122"/>
              </a:rPr>
              <a:t>GasPhase</a:t>
            </a:r>
            <a:endParaRPr lang="en-US" altLang="zh-CN" sz="1800" dirty="0">
              <a:solidFill>
                <a:schemeClr val="tx1"/>
              </a:solidFill>
              <a:ea typeface="宋体" pitchFamily="2" charset="-122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340" y="558568"/>
            <a:ext cx="1338324" cy="6678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" name="CasellaDiTesto 11"/>
          <p:cNvSpPr txBox="1"/>
          <p:nvPr/>
        </p:nvSpPr>
        <p:spPr>
          <a:xfrm>
            <a:off x="1925368" y="0"/>
            <a:ext cx="77973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00" b="1" dirty="0">
                <a:solidFill>
                  <a:srgbClr val="1067EA"/>
                </a:solidFill>
                <a:latin typeface="Comic Sans MS" pitchFamily="66" charset="0"/>
              </a:rPr>
              <a:t>Cluster </a:t>
            </a:r>
            <a:r>
              <a:rPr lang="it-IT" sz="2600" b="1" dirty="0" err="1">
                <a:solidFill>
                  <a:srgbClr val="1067EA"/>
                </a:solidFill>
                <a:latin typeface="Comic Sans MS" pitchFamily="66" charset="0"/>
              </a:rPr>
              <a:t>Experiment</a:t>
            </a:r>
            <a:r>
              <a:rPr lang="it-IT" sz="2600" b="1" dirty="0">
                <a:solidFill>
                  <a:srgbClr val="1067EA"/>
                </a:solidFill>
                <a:latin typeface="Comic Sans MS" pitchFamily="66" charset="0"/>
              </a:rPr>
              <a:t> </a:t>
            </a:r>
            <a:r>
              <a:rPr lang="it-IT" sz="2600" b="1" dirty="0" err="1">
                <a:solidFill>
                  <a:srgbClr val="1067EA"/>
                </a:solidFill>
                <a:latin typeface="Comic Sans MS" pitchFamily="66" charset="0"/>
              </a:rPr>
              <a:t>with</a:t>
            </a:r>
            <a:r>
              <a:rPr lang="it-IT" sz="2600" b="1" dirty="0">
                <a:solidFill>
                  <a:srgbClr val="1067EA"/>
                </a:solidFill>
                <a:latin typeface="Comic Sans MS" pitchFamily="66" charset="0"/>
              </a:rPr>
              <a:t> </a:t>
            </a:r>
            <a:r>
              <a:rPr lang="it-IT" sz="2600" b="1" dirty="0" err="1">
                <a:solidFill>
                  <a:srgbClr val="1067EA"/>
                </a:solidFill>
                <a:latin typeface="Comic Sans MS" pitchFamily="66" charset="0"/>
              </a:rPr>
              <a:t>Synchrotron</a:t>
            </a:r>
            <a:r>
              <a:rPr lang="it-IT" sz="2600" b="1" dirty="0">
                <a:solidFill>
                  <a:srgbClr val="1067EA"/>
                </a:solidFill>
                <a:latin typeface="Comic Sans MS" pitchFamily="66" charset="0"/>
              </a:rPr>
              <a:t> </a:t>
            </a:r>
            <a:r>
              <a:rPr lang="it-IT" sz="2600" b="1" dirty="0" err="1">
                <a:solidFill>
                  <a:srgbClr val="1067EA"/>
                </a:solidFill>
                <a:latin typeface="Comic Sans MS" pitchFamily="66" charset="0"/>
              </a:rPr>
              <a:t>Radiation</a:t>
            </a:r>
            <a:endParaRPr lang="it-IT" sz="2600" b="1" dirty="0">
              <a:solidFill>
                <a:srgbClr val="1067EA"/>
              </a:solidFill>
              <a:latin typeface="Comic Sans MS" pitchFamily="66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33033" y="504727"/>
            <a:ext cx="5395885" cy="50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altLang="zh-CN" sz="2600" b="1" i="1" dirty="0">
                <a:solidFill>
                  <a:srgbClr val="1067EA"/>
                </a:solidFill>
                <a:latin typeface="Comic Sans MS" pitchFamily="66" charset="0"/>
                <a:ea typeface="宋体" pitchFamily="2" charset="-122"/>
              </a:rPr>
              <a:t>“</a:t>
            </a:r>
            <a:r>
              <a:rPr lang="en-US" altLang="zh-CN" sz="2600" b="1" i="1" dirty="0" err="1">
                <a:solidFill>
                  <a:srgbClr val="1067EA"/>
                </a:solidFill>
                <a:latin typeface="Comic Sans MS" pitchFamily="66" charset="0"/>
                <a:ea typeface="宋体" pitchFamily="2" charset="-122"/>
              </a:rPr>
              <a:t>CESyRa</a:t>
            </a:r>
            <a:r>
              <a:rPr lang="en-US" altLang="zh-CN" sz="2600" b="1" i="1" dirty="0">
                <a:solidFill>
                  <a:srgbClr val="1067EA"/>
                </a:solidFill>
                <a:latin typeface="Comic Sans MS" pitchFamily="66" charset="0"/>
                <a:ea typeface="宋体" pitchFamily="2" charset="-122"/>
              </a:rPr>
              <a:t>”</a:t>
            </a:r>
            <a:endParaRPr lang="it-IT" altLang="zh-CN" sz="2600" b="1" dirty="0">
              <a:solidFill>
                <a:srgbClr val="1067EA"/>
              </a:solidFill>
              <a:latin typeface="Comic Sans MS" pitchFamily="66" charset="0"/>
              <a:ea typeface="宋体" pitchFamily="2" charset="-122"/>
            </a:endParaRPr>
          </a:p>
        </p:txBody>
      </p:sp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047" y="4667836"/>
            <a:ext cx="2181985" cy="156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A6EA10-B23A-4911-A642-4BF526A462CE}"/>
              </a:ext>
            </a:extLst>
          </p:cNvPr>
          <p:cNvSpPr/>
          <p:nvPr/>
        </p:nvSpPr>
        <p:spPr>
          <a:xfrm>
            <a:off x="80321" y="1357749"/>
            <a:ext cx="6177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Neutral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free clusters from a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pulsed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microplasma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cluster source (PMCS)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3F2495F-B960-4793-89F6-E219183AC568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1400" y="1234022"/>
            <a:ext cx="3538738" cy="24757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864336" y="451288"/>
            <a:ext cx="594360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Identify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and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quantify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carbinic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structures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by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>
                <a:solidFill>
                  <a:schemeClr val="tx1"/>
                </a:solidFill>
              </a:rPr>
              <a:t>C 1s </a:t>
            </a:r>
            <a:r>
              <a:rPr lang="it-IT" sz="2400" dirty="0" smtClean="0">
                <a:solidFill>
                  <a:schemeClr val="tx1"/>
                </a:solidFill>
              </a:rPr>
              <a:t>XANES </a:t>
            </a:r>
            <a:endParaRPr lang="it-IT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38100" y="4268581"/>
            <a:ext cx="2247900" cy="6093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27432" tIns="27432" rIns="27432" bIns="27432">
            <a:spAutoFit/>
          </a:bodyPr>
          <a:lstStyle/>
          <a:p>
            <a:pPr marL="88900" algn="ctr" defTabSz="1382713"/>
            <a:r>
              <a:rPr lang="it-IT" sz="1800" dirty="0" smtClean="0">
                <a:solidFill>
                  <a:schemeClr val="tx1"/>
                </a:solidFill>
              </a:rPr>
              <a:t>XANES </a:t>
            </a:r>
            <a:r>
              <a:rPr lang="it-IT" sz="1800" dirty="0" err="1" smtClean="0">
                <a:solidFill>
                  <a:schemeClr val="tx1"/>
                </a:solidFill>
              </a:rPr>
              <a:t>of</a:t>
            </a:r>
            <a:r>
              <a:rPr lang="it-IT" sz="1800" dirty="0" smtClean="0">
                <a:solidFill>
                  <a:schemeClr val="tx1"/>
                </a:solidFill>
              </a:rPr>
              <a:t> </a:t>
            </a:r>
            <a:r>
              <a:rPr lang="it-IT" sz="1800" dirty="0">
                <a:solidFill>
                  <a:schemeClr val="tx1"/>
                </a:solidFill>
              </a:rPr>
              <a:t>in situ </a:t>
            </a:r>
            <a:r>
              <a:rPr lang="it-IT" sz="1800" dirty="0" err="1">
                <a:solidFill>
                  <a:schemeClr val="tx1"/>
                </a:solidFill>
              </a:rPr>
              <a:t>deposited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thin</a:t>
            </a:r>
            <a:r>
              <a:rPr lang="it-IT" sz="1800" dirty="0">
                <a:solidFill>
                  <a:schemeClr val="tx1"/>
                </a:solidFill>
              </a:rPr>
              <a:t> film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62223" y="0"/>
            <a:ext cx="552597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</a:rPr>
              <a:t>PIMS of Carbon Clusters</a:t>
            </a:r>
            <a:endParaRPr lang="it-IT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607681"/>
            <a:ext cx="3601488" cy="320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4900" y="3850551"/>
            <a:ext cx="4017742" cy="3007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2576" y="2"/>
            <a:ext cx="1202131" cy="50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po 10"/>
          <p:cNvGrpSpPr/>
          <p:nvPr/>
        </p:nvGrpSpPr>
        <p:grpSpPr>
          <a:xfrm>
            <a:off x="5952070" y="2929469"/>
            <a:ext cx="3928530" cy="3661832"/>
            <a:chOff x="5952070" y="2929469"/>
            <a:chExt cx="3928530" cy="3661832"/>
          </a:xfrm>
        </p:grpSpPr>
        <p:pic>
          <p:nvPicPr>
            <p:cNvPr id="12" name="Picture 2" descr="Fig02_FINAL_0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64097" y="4076701"/>
              <a:ext cx="3616503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Connettore 1 12"/>
            <p:cNvCxnSpPr/>
            <p:nvPr/>
          </p:nvCxnSpPr>
          <p:spPr>
            <a:xfrm rot="16200000" flipH="1">
              <a:off x="5147736" y="3818469"/>
              <a:ext cx="2844797" cy="1236129"/>
            </a:xfrm>
            <a:prstGeom prst="line">
              <a:avLst/>
            </a:prstGeom>
            <a:ln w="158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rot="16200000" flipH="1">
              <a:off x="5190072" y="3767668"/>
              <a:ext cx="3005661" cy="1329264"/>
            </a:xfrm>
            <a:prstGeom prst="line">
              <a:avLst/>
            </a:prstGeom>
            <a:ln w="19050">
              <a:prstDash val="sysDash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12A09D6-2A14-432B-ADEF-A1B049D1C245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2417" y="3745053"/>
            <a:ext cx="3967107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>
              <a:buAutoNum type="alphaUcParenBoth"/>
            </a:pPr>
            <a:r>
              <a:rPr lang="en-US" sz="1200" dirty="0">
                <a:solidFill>
                  <a:schemeClr val="tx1"/>
                </a:solidFill>
              </a:rPr>
              <a:t> Electron yield measured for free carbon NPs as a function of the delay time between the PMCS discharge and the electron detection (i.e. the NP residence time in the source). </a:t>
            </a:r>
          </a:p>
          <a:p>
            <a:pPr marL="228600" indent="-228600">
              <a:buAutoNum type="alphaUcParenBoth"/>
            </a:pPr>
            <a:endParaRPr lang="en-US" sz="1200" dirty="0">
              <a:solidFill>
                <a:schemeClr val="tx1"/>
              </a:solidFill>
            </a:endParaRPr>
          </a:p>
          <a:p>
            <a:pPr marL="3175"/>
            <a:r>
              <a:rPr lang="en-US" sz="1200" dirty="0">
                <a:solidFill>
                  <a:schemeClr val="tx1"/>
                </a:solidFill>
              </a:rPr>
              <a:t>(B) </a:t>
            </a:r>
            <a:r>
              <a:rPr lang="en-US" sz="1200" dirty="0" smtClean="0">
                <a:solidFill>
                  <a:schemeClr val="tx1"/>
                </a:solidFill>
              </a:rPr>
              <a:t>XANES spectra </a:t>
            </a:r>
            <a:r>
              <a:rPr lang="en-US" sz="1200" dirty="0">
                <a:solidFill>
                  <a:schemeClr val="tx1"/>
                </a:solidFill>
              </a:rPr>
              <a:t>of NP assembled film (300K) and free NPs for 11 delay time windows in (A). The acetylene and ethylene </a:t>
            </a:r>
            <a:r>
              <a:rPr lang="en-US" sz="1200" dirty="0">
                <a:solidFill>
                  <a:schemeClr val="tx1"/>
                </a:solidFill>
                <a:sym typeface="Symbol"/>
              </a:rPr>
              <a:t></a:t>
            </a:r>
            <a:r>
              <a:rPr lang="en-US" sz="1200" dirty="0">
                <a:solidFill>
                  <a:schemeClr val="tx1"/>
                </a:solidFill>
              </a:rPr>
              <a:t>* resonances are indicated as dotted lines.</a:t>
            </a:r>
          </a:p>
          <a:p>
            <a:pPr marL="228600" indent="-228600"/>
            <a:endParaRPr lang="en-US" sz="1200" baseline="300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(C) Evolution of </a:t>
            </a:r>
            <a:r>
              <a:rPr lang="en-US" sz="1200" dirty="0" err="1">
                <a:solidFill>
                  <a:schemeClr val="tx1"/>
                </a:solidFill>
              </a:rPr>
              <a:t>carbynoyd</a:t>
            </a:r>
            <a:r>
              <a:rPr lang="en-US" sz="1200" dirty="0">
                <a:solidFill>
                  <a:schemeClr val="tx1"/>
                </a:solidFill>
              </a:rPr>
              <a:t> fraction </a:t>
            </a:r>
            <a:r>
              <a:rPr lang="en-US" sz="1200" dirty="0" err="1">
                <a:solidFill>
                  <a:schemeClr val="tx1"/>
                </a:solidFill>
              </a:rPr>
              <a:t>X</a:t>
            </a:r>
            <a:r>
              <a:rPr lang="en-US" sz="1200" baseline="-25000" dirty="0" err="1">
                <a:solidFill>
                  <a:schemeClr val="tx1"/>
                </a:solidFill>
              </a:rPr>
              <a:t>sp</a:t>
            </a:r>
            <a:r>
              <a:rPr lang="en-US" sz="1200" dirty="0">
                <a:solidFill>
                  <a:schemeClr val="tx1"/>
                </a:solidFill>
              </a:rPr>
              <a:t> with delay time; the value of </a:t>
            </a:r>
            <a:r>
              <a:rPr lang="en-US" sz="1200" dirty="0" err="1">
                <a:solidFill>
                  <a:schemeClr val="tx1"/>
                </a:solidFill>
              </a:rPr>
              <a:t>X</a:t>
            </a:r>
            <a:r>
              <a:rPr lang="en-US" sz="1200" baseline="-25000" dirty="0" err="1">
                <a:solidFill>
                  <a:schemeClr val="tx1"/>
                </a:solidFill>
              </a:rPr>
              <a:t>sp</a:t>
            </a:r>
            <a:r>
              <a:rPr lang="en-US" sz="1200" dirty="0">
                <a:solidFill>
                  <a:schemeClr val="tx1"/>
                </a:solidFill>
              </a:rPr>
              <a:t> for the deposited film is indicated as a dashed line.</a:t>
            </a:r>
          </a:p>
          <a:p>
            <a:pPr algn="r">
              <a:spcBef>
                <a:spcPts val="600"/>
              </a:spcBef>
            </a:pPr>
            <a:r>
              <a:rPr lang="it-IT" sz="1200" b="0" dirty="0">
                <a:solidFill>
                  <a:schemeClr val="tx1"/>
                </a:solidFill>
              </a:rPr>
              <a:t>L. </a:t>
            </a:r>
            <a:r>
              <a:rPr lang="it-IT" sz="1200" b="0" dirty="0" err="1">
                <a:solidFill>
                  <a:schemeClr val="tx1"/>
                </a:solidFill>
              </a:rPr>
              <a:t>Ravagnan</a:t>
            </a:r>
            <a:r>
              <a:rPr lang="it-IT" sz="1200" b="0" dirty="0">
                <a:solidFill>
                  <a:schemeClr val="tx1"/>
                </a:solidFill>
              </a:rPr>
              <a:t>,  </a:t>
            </a:r>
            <a:r>
              <a:rPr lang="it-IT" sz="1200" b="0" dirty="0" err="1">
                <a:solidFill>
                  <a:schemeClr val="tx1"/>
                </a:solidFill>
              </a:rPr>
              <a:t>Chem</a:t>
            </a:r>
            <a:r>
              <a:rPr lang="it-IT" sz="1200" b="0" dirty="0">
                <a:solidFill>
                  <a:schemeClr val="tx1"/>
                </a:solidFill>
              </a:rPr>
              <a:t>. </a:t>
            </a:r>
            <a:r>
              <a:rPr lang="it-IT" sz="1200" b="0" dirty="0" err="1">
                <a:solidFill>
                  <a:schemeClr val="tx1"/>
                </a:solidFill>
              </a:rPr>
              <a:t>Comm</a:t>
            </a:r>
            <a:r>
              <a:rPr lang="it-IT" sz="1200" b="0" dirty="0">
                <a:solidFill>
                  <a:schemeClr val="tx1"/>
                </a:solidFill>
              </a:rPr>
              <a:t> 2011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2576" y="2"/>
            <a:ext cx="1202131" cy="50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841" y="6477000"/>
            <a:ext cx="2899398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894442" y="774700"/>
            <a:ext cx="4833758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it-IT" sz="1800" dirty="0">
                <a:solidFill>
                  <a:schemeClr val="tx1"/>
                </a:solidFill>
              </a:rPr>
              <a:t>The gas </a:t>
            </a:r>
            <a:r>
              <a:rPr lang="it-IT" sz="1800" dirty="0" err="1">
                <a:solidFill>
                  <a:schemeClr val="tx1"/>
                </a:solidFill>
              </a:rPr>
              <a:t>phase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experiment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shows</a:t>
            </a:r>
            <a:r>
              <a:rPr lang="it-IT" sz="1800" dirty="0">
                <a:solidFill>
                  <a:schemeClr val="tx1"/>
                </a:solidFill>
              </a:rPr>
              <a:t> a </a:t>
            </a:r>
            <a:r>
              <a:rPr lang="it-IT" sz="1800" dirty="0" err="1">
                <a:solidFill>
                  <a:schemeClr val="tx1"/>
                </a:solidFill>
              </a:rPr>
              <a:t>small</a:t>
            </a:r>
            <a:r>
              <a:rPr lang="it-IT" sz="1800" dirty="0">
                <a:solidFill>
                  <a:schemeClr val="tx1"/>
                </a:solidFill>
              </a:rPr>
              <a:t>, </a:t>
            </a:r>
            <a:r>
              <a:rPr lang="it-IT" sz="1800" dirty="0" err="1">
                <a:solidFill>
                  <a:schemeClr val="tx1"/>
                </a:solidFill>
              </a:rPr>
              <a:t>but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clear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shifts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of</a:t>
            </a:r>
            <a:r>
              <a:rPr lang="it-IT" sz="1800" dirty="0">
                <a:solidFill>
                  <a:schemeClr val="tx1"/>
                </a:solidFill>
              </a:rPr>
              <a:t> the K-&gt;</a:t>
            </a:r>
            <a:r>
              <a:rPr lang="it-IT" sz="1800" dirty="0" err="1">
                <a:solidFill>
                  <a:schemeClr val="tx1"/>
                </a:solidFill>
                <a:latin typeface="Symbol" pitchFamily="18" charset="2"/>
              </a:rPr>
              <a:t>p</a:t>
            </a:r>
            <a:r>
              <a:rPr lang="it-IT" sz="1800" dirty="0" err="1">
                <a:solidFill>
                  <a:schemeClr val="tx1"/>
                </a:solidFill>
              </a:rPr>
              <a:t>*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excitation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toward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higher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photon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energy</a:t>
            </a:r>
            <a:r>
              <a:rPr lang="it-IT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656137" y="2101671"/>
            <a:ext cx="5211763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it-IT" sz="1800" dirty="0" err="1">
                <a:solidFill>
                  <a:schemeClr val="tx1"/>
                </a:solidFill>
              </a:rPr>
              <a:t>Longer</a:t>
            </a:r>
            <a:r>
              <a:rPr lang="it-IT" sz="1800" dirty="0">
                <a:solidFill>
                  <a:schemeClr val="tx1"/>
                </a:solidFill>
              </a:rPr>
              <a:t> residence </a:t>
            </a:r>
            <a:r>
              <a:rPr lang="it-IT" sz="1800" dirty="0" err="1">
                <a:solidFill>
                  <a:schemeClr val="tx1"/>
                </a:solidFill>
              </a:rPr>
              <a:t>time</a:t>
            </a:r>
            <a:r>
              <a:rPr lang="it-IT" sz="1800" dirty="0">
                <a:solidFill>
                  <a:schemeClr val="tx1"/>
                </a:solidFill>
              </a:rPr>
              <a:t> in the PMCS </a:t>
            </a:r>
            <a:r>
              <a:rPr lang="it-IT" sz="1800" dirty="0" err="1">
                <a:solidFill>
                  <a:schemeClr val="tx1"/>
                </a:solidFill>
              </a:rPr>
              <a:t>corresponds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to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better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thermalization</a:t>
            </a:r>
            <a:r>
              <a:rPr lang="it-IT" sz="1800" dirty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it-IT" sz="1800" dirty="0" err="1">
                <a:solidFill>
                  <a:schemeClr val="tx1"/>
                </a:solidFill>
              </a:rPr>
              <a:t>Shorter</a:t>
            </a:r>
            <a:r>
              <a:rPr lang="it-IT" sz="1800" dirty="0">
                <a:solidFill>
                  <a:schemeClr val="tx1"/>
                </a:solidFill>
              </a:rPr>
              <a:t> residence </a:t>
            </a:r>
            <a:r>
              <a:rPr lang="it-IT" sz="1800" dirty="0" err="1">
                <a:solidFill>
                  <a:schemeClr val="tx1"/>
                </a:solidFill>
              </a:rPr>
              <a:t>times</a:t>
            </a:r>
            <a:r>
              <a:rPr lang="it-IT" sz="1800" dirty="0">
                <a:solidFill>
                  <a:schemeClr val="tx1"/>
                </a:solidFill>
              </a:rPr>
              <a:t> -&gt; </a:t>
            </a:r>
            <a:r>
              <a:rPr lang="it-IT" sz="1800" dirty="0" err="1">
                <a:solidFill>
                  <a:schemeClr val="tx1"/>
                </a:solidFill>
              </a:rPr>
              <a:t>higher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degree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of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carbynoid</a:t>
            </a:r>
            <a:r>
              <a:rPr lang="it-IT" sz="1800" dirty="0">
                <a:solidFill>
                  <a:schemeClr val="tx1"/>
                </a:solidFill>
              </a:rPr>
              <a:t> metastable </a:t>
            </a:r>
            <a:r>
              <a:rPr lang="it-IT" sz="1800" dirty="0" err="1">
                <a:solidFill>
                  <a:schemeClr val="tx1"/>
                </a:solidFill>
              </a:rPr>
              <a:t>structures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8" name="Gruppo 7"/>
          <p:cNvGrpSpPr/>
          <p:nvPr/>
        </p:nvGrpSpPr>
        <p:grpSpPr>
          <a:xfrm>
            <a:off x="63500" y="76200"/>
            <a:ext cx="4841875" cy="3582989"/>
            <a:chOff x="15875" y="114300"/>
            <a:chExt cx="4841875" cy="3582989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875" y="139701"/>
              <a:ext cx="4679950" cy="3557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989263" y="788988"/>
              <a:ext cx="1833563" cy="2794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992438" y="766763"/>
              <a:ext cx="12503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-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114675" y="811213"/>
              <a:ext cx="15388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Wingdings" pitchFamily="2" charset="2"/>
                </a:rPr>
                <a:t>n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271838" y="766763"/>
              <a:ext cx="12503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-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3473450" y="766763"/>
              <a:ext cx="117019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TEY cluster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739900" y="249238"/>
              <a:ext cx="3117850" cy="279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746250" y="185738"/>
              <a:ext cx="12503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-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881188" y="192088"/>
              <a:ext cx="15388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Wingdings" pitchFamily="2" charset="2"/>
                </a:rPr>
                <a:t>n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025650" y="185738"/>
              <a:ext cx="12503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-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239963" y="198438"/>
              <a:ext cx="37991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thin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711450" y="198438"/>
              <a:ext cx="1822450" cy="2460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rPr>
                <a:t>film @ 180 K</a:t>
              </a: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180975" y="114300"/>
              <a:ext cx="333375" cy="428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7860" y="10274"/>
            <a:ext cx="1705505" cy="429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Fig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3306" y="3467100"/>
            <a:ext cx="6006819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ttangolo 11"/>
          <p:cNvSpPr>
            <a:spLocks noChangeArrowheads="1"/>
          </p:cNvSpPr>
          <p:nvPr/>
        </p:nvSpPr>
        <p:spPr bwMode="auto">
          <a:xfrm>
            <a:off x="97476" y="4644425"/>
            <a:ext cx="963534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US" altLang="it-IT" sz="2000" dirty="0">
                <a:solidFill>
                  <a:schemeClr val="tx1"/>
                </a:solidFill>
                <a:latin typeface="MetaPlusBold"/>
              </a:rPr>
              <a:t>Velocity Map Imaging (VMI) position sensitive detector </a:t>
            </a:r>
          </a:p>
          <a:p>
            <a:pPr marL="342900" indent="-342900">
              <a:spcBef>
                <a:spcPts val="800"/>
              </a:spcBef>
              <a:buFontTx/>
              <a:buChar char="•"/>
            </a:pPr>
            <a:r>
              <a:rPr lang="en-US" altLang="it-IT" sz="2000" dirty="0">
                <a:solidFill>
                  <a:schemeClr val="tx1"/>
                </a:solidFill>
                <a:latin typeface="MetaPlusBold"/>
              </a:rPr>
              <a:t>Time of Flight spectrometer</a:t>
            </a:r>
          </a:p>
          <a:p>
            <a:pPr marL="342900" indent="-342900">
              <a:spcBef>
                <a:spcPts val="800"/>
              </a:spcBef>
              <a:buFontTx/>
              <a:buChar char="•"/>
            </a:pPr>
            <a:r>
              <a:rPr lang="en-US" altLang="it-IT" sz="2000" dirty="0">
                <a:solidFill>
                  <a:schemeClr val="tx1"/>
                </a:solidFill>
                <a:latin typeface="MetaPlusBold"/>
              </a:rPr>
              <a:t>Allows to extract photoelectron spectra in coincidence with </a:t>
            </a:r>
            <a:r>
              <a:rPr lang="en-US" altLang="it-IT" sz="2000" dirty="0" smtClean="0">
                <a:solidFill>
                  <a:schemeClr val="tx1"/>
                </a:solidFill>
                <a:latin typeface="MetaPlusBold"/>
              </a:rPr>
              <a:t>selected </a:t>
            </a:r>
            <a:r>
              <a:rPr lang="en-US" altLang="it-IT" sz="2000" dirty="0">
                <a:solidFill>
                  <a:schemeClr val="tx1"/>
                </a:solidFill>
                <a:latin typeface="MetaPlusBold"/>
              </a:rPr>
              <a:t>positive </a:t>
            </a:r>
            <a:r>
              <a:rPr lang="en-US" altLang="it-IT" sz="2000" dirty="0" smtClean="0">
                <a:solidFill>
                  <a:schemeClr val="tx1"/>
                </a:solidFill>
                <a:latin typeface="MetaPlusBold"/>
              </a:rPr>
              <a:t>ions</a:t>
            </a:r>
            <a:endParaRPr lang="en-US" altLang="it-IT" sz="2000" dirty="0">
              <a:solidFill>
                <a:schemeClr val="tx1"/>
              </a:solidFill>
              <a:latin typeface="MetaPlusBold"/>
            </a:endParaRPr>
          </a:p>
          <a:p>
            <a:pPr>
              <a:spcBef>
                <a:spcPts val="1200"/>
              </a:spcBef>
            </a:pPr>
            <a:r>
              <a:rPr lang="en-US" altLang="it-IT" sz="2000" b="1" dirty="0">
                <a:solidFill>
                  <a:schemeClr val="tx1"/>
                </a:solidFill>
                <a:latin typeface="MetaPlusBold"/>
              </a:rPr>
              <a:t>Perspectives: coupling to flame supersonic source for in – flight soot analysis </a:t>
            </a:r>
          </a:p>
          <a:p>
            <a:pPr algn="r">
              <a:spcBef>
                <a:spcPts val="800"/>
              </a:spcBef>
            </a:pPr>
            <a:r>
              <a:rPr lang="en-US" altLang="it-IT" sz="2000" dirty="0">
                <a:solidFill>
                  <a:schemeClr val="tx1"/>
                </a:solidFill>
                <a:latin typeface="MetaPlusBold"/>
              </a:rPr>
              <a:t>e.g. F.-X. </a:t>
            </a:r>
            <a:r>
              <a:rPr lang="en-US" altLang="it-IT" sz="2000" dirty="0" err="1">
                <a:solidFill>
                  <a:schemeClr val="tx1"/>
                </a:solidFill>
                <a:latin typeface="MetaPlusBold"/>
              </a:rPr>
              <a:t>Ouf</a:t>
            </a:r>
            <a:r>
              <a:rPr lang="en-US" altLang="it-IT" sz="2000" dirty="0">
                <a:solidFill>
                  <a:schemeClr val="tx1"/>
                </a:solidFill>
                <a:latin typeface="MetaPlusBold"/>
              </a:rPr>
              <a:t> 2016, Scientific Reports </a:t>
            </a:r>
            <a:r>
              <a:rPr lang="en-US" altLang="it-IT" sz="2000" b="1" dirty="0">
                <a:solidFill>
                  <a:schemeClr val="tx1"/>
                </a:solidFill>
                <a:latin typeface="MetaPlusBold"/>
              </a:rPr>
              <a:t>6</a:t>
            </a:r>
            <a:r>
              <a:rPr lang="en-US" altLang="it-IT" sz="2000" dirty="0">
                <a:solidFill>
                  <a:schemeClr val="tx1"/>
                </a:solidFill>
                <a:latin typeface="MetaPlusBold"/>
              </a:rPr>
              <a:t>, 36495 </a:t>
            </a:r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5073129" y="0"/>
            <a:ext cx="211824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0033CC"/>
                </a:solidFill>
                <a:latin typeface="Comic Sans MS" pitchFamily="66" charset="0"/>
              </a:rPr>
              <a:t> </a:t>
            </a:r>
            <a:r>
              <a:rPr lang="en-GB" sz="2800" b="1" i="1" dirty="0" err="1">
                <a:solidFill>
                  <a:srgbClr val="0033CC"/>
                </a:solidFill>
                <a:latin typeface="Comic Sans MS" pitchFamily="66" charset="0"/>
              </a:rPr>
              <a:t>CESyRA</a:t>
            </a:r>
            <a:endParaRPr lang="en-GB" sz="2400" b="1" dirty="0">
              <a:solidFill>
                <a:srgbClr val="0033CC"/>
              </a:solidFill>
              <a:latin typeface="Comic Sans MS" pitchFamily="66" charset="0"/>
            </a:endParaRPr>
          </a:p>
        </p:txBody>
      </p:sp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551" y="678120"/>
            <a:ext cx="7208146" cy="29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8299" y="0"/>
            <a:ext cx="1151389" cy="5745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76200" y="3543551"/>
            <a:ext cx="8423275" cy="43705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MetaPlusBold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MetaPlus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MetaPlus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MetaPlus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MetaPlusBold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it-IT" altLang="it-IT" sz="2200" kern="0" dirty="0"/>
              <a:t>«On the flight» </a:t>
            </a:r>
            <a:r>
              <a:rPr lang="it-IT" altLang="it-IT" sz="2200" kern="0" dirty="0" err="1"/>
              <a:t>study</a:t>
            </a:r>
            <a:r>
              <a:rPr lang="it-IT" altLang="it-IT" sz="2200" kern="0" dirty="0"/>
              <a:t> </a:t>
            </a:r>
            <a:r>
              <a:rPr lang="it-IT" altLang="it-IT" sz="2200" kern="0" dirty="0" err="1"/>
              <a:t>of</a:t>
            </a:r>
            <a:r>
              <a:rPr lang="it-IT" altLang="it-IT" sz="2200" kern="0" dirty="0"/>
              <a:t> </a:t>
            </a:r>
            <a:r>
              <a:rPr lang="en-US" altLang="it-IT" sz="2200" i="1" dirty="0"/>
              <a:t>NP</a:t>
            </a:r>
            <a:r>
              <a:rPr lang="en-US" altLang="it-IT" sz="2200" dirty="0"/>
              <a:t> XANES</a:t>
            </a:r>
            <a:endParaRPr lang="it-IT" altLang="it-IT" sz="2200" kern="0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76200" y="4034090"/>
            <a:ext cx="9720262" cy="50031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238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338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en-US" altLang="it-IT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MS PGothic" pitchFamily="34" charset="-128"/>
                <a:cs typeface="MS PGothic" charset="0"/>
              </a:rPr>
              <a:t>Photo Electron Photo Ion Coincidence spectroscopy (PEPICO)</a:t>
            </a:r>
          </a:p>
          <a:p>
            <a:pPr marL="0" marR="0" lvl="0" indent="0" algn="l" defTabSz="42386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1338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endParaRPr kumimoji="0" lang="en-US" altLang="it-IT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MS PGothic" pitchFamily="34" charset="-128"/>
              <a:cs typeface="MS PGothic" charset="0"/>
            </a:endParaRPr>
          </a:p>
        </p:txBody>
      </p:sp>
      <p:pic>
        <p:nvPicPr>
          <p:cNvPr id="17" name="Picture 2" descr="https://upload.wikimedia.org/wikipedia/commons/8/85/Scheme_-_Photoelectron_photoion_coincidence_apparatus.png"/>
          <p:cNvPicPr>
            <a:picLocks noChangeAspect="1" noChangeArrowheads="1"/>
          </p:cNvPicPr>
          <p:nvPr/>
        </p:nvPicPr>
        <p:blipFill>
          <a:blip r:embed="rId4"/>
          <a:srcRect b="10336"/>
          <a:stretch>
            <a:fillRect/>
          </a:stretch>
        </p:blipFill>
        <p:spPr bwMode="auto">
          <a:xfrm rot="5400000">
            <a:off x="6442059" y="2006622"/>
            <a:ext cx="5213383" cy="167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Connettore 1 22"/>
          <p:cNvCxnSpPr/>
          <p:nvPr/>
        </p:nvCxnSpPr>
        <p:spPr bwMode="auto">
          <a:xfrm flipV="1">
            <a:off x="6010275" y="838200"/>
            <a:ext cx="2124075" cy="485775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809750" y="93663"/>
            <a:ext cx="8096250" cy="97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200">
                <a:solidFill>
                  <a:schemeClr val="tx1"/>
                </a:solidFill>
                <a:latin typeface="Comic Sans MS" pitchFamily="66" charset="0"/>
              </a:rPr>
              <a:t>            3</a:t>
            </a:r>
            <a:r>
              <a:rPr lang="it-IT" sz="2200" baseline="30000">
                <a:solidFill>
                  <a:schemeClr val="tx1"/>
                </a:solidFill>
                <a:latin typeface="Comic Sans MS" pitchFamily="66" charset="0"/>
              </a:rPr>
              <a:t>rd</a:t>
            </a:r>
            <a:r>
              <a:rPr lang="it-IT" sz="2200">
                <a:solidFill>
                  <a:schemeClr val="tx1"/>
                </a:solidFill>
                <a:latin typeface="Comic Sans MS" pitchFamily="66" charset="0"/>
              </a:rPr>
              <a:t> generation SR facilities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>
                <a:solidFill>
                  <a:schemeClr val="tx1"/>
                </a:solidFill>
                <a:latin typeface="Comic Sans MS" pitchFamily="66" charset="0"/>
              </a:rPr>
              <a:t>high accuracy for stationary electronic properties and energetics of fragmentation processes of isolated gas phase species</a:t>
            </a:r>
          </a:p>
        </p:txBody>
      </p:sp>
      <p:sp>
        <p:nvSpPr>
          <p:cNvPr id="19459" name="Text Box 30"/>
          <p:cNvSpPr txBox="1">
            <a:spLocks noChangeArrowheads="1"/>
          </p:cNvSpPr>
          <p:nvPr/>
        </p:nvSpPr>
        <p:spPr bwMode="auto">
          <a:xfrm>
            <a:off x="42863" y="3379788"/>
            <a:ext cx="6005512" cy="1104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>
                <a:solidFill>
                  <a:schemeClr val="tx1"/>
                </a:solidFill>
                <a:latin typeface="Comic Sans MS" pitchFamily="66" charset="0"/>
              </a:rPr>
              <a:t>high flux and short pulse light sources,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>
                <a:solidFill>
                  <a:schemeClr val="tx1"/>
                </a:solidFill>
                <a:latin typeface="Comic Sans MS" pitchFamily="66" charset="0"/>
              </a:rPr>
              <a:t>analog to laser radiation</a:t>
            </a:r>
          </a:p>
          <a:p>
            <a:pPr hangingPunct="0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>
                <a:solidFill>
                  <a:schemeClr val="tx1"/>
                </a:solidFill>
                <a:latin typeface="Comic Sans MS" pitchFamily="66" charset="0"/>
              </a:rPr>
              <a:t>fs VUV radiation with higher flux/pulse !</a:t>
            </a:r>
            <a:endParaRPr lang="en-US" sz="200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20638" y="4752975"/>
            <a:ext cx="6072187" cy="1938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defTabSz="425426" eaLnBrk="0" hangingPunc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en-US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LDM@ FERMI: FEL is the next generation </a:t>
            </a:r>
          </a:p>
          <a:p>
            <a:pPr defTabSz="425426" eaLnBrk="0" hangingPunct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100000"/>
              <a:defRPr/>
            </a:pPr>
            <a:r>
              <a:rPr lang="en-US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        synchrotron source, with </a:t>
            </a:r>
            <a:r>
              <a:rPr lang="en-US" altLang="ja-JP" sz="2000" dirty="0" err="1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fs</a:t>
            </a:r>
            <a:r>
              <a:rPr lang="en-US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- pulse duration </a:t>
            </a:r>
          </a:p>
          <a:p>
            <a:pPr defTabSz="425426" eaLnBrk="0" hangingPunct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100000"/>
              <a:defRPr/>
            </a:pPr>
            <a:r>
              <a:rPr lang="en-US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        and high flux </a:t>
            </a: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in the VUV and Soft </a:t>
            </a:r>
            <a:r>
              <a:rPr lang="it-IT" altLang="ja-JP" sz="2000" dirty="0" err="1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X-Rays</a:t>
            </a:r>
            <a:endParaRPr lang="it-IT" altLang="ja-JP" sz="2000" dirty="0">
              <a:solidFill>
                <a:schemeClr val="tx2"/>
              </a:solidFill>
              <a:latin typeface="Comic Sans MS" pitchFamily="66" charset="0"/>
              <a:cs typeface="MS PGothic" pitchFamily="34" charset="-128"/>
            </a:endParaRPr>
          </a:p>
          <a:p>
            <a:pPr indent="-180000" defTabSz="425426" eaLnBrk="0" hangingPunct="0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Tx/>
              <a:buChar char="•"/>
              <a:defRPr/>
            </a:pP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CITIUS: </a:t>
            </a:r>
            <a:r>
              <a:rPr lang="it-IT" altLang="ja-JP" sz="2000" dirty="0" err="1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fs-VUV</a:t>
            </a: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 </a:t>
            </a:r>
            <a:r>
              <a:rPr lang="it-IT" altLang="ja-JP" sz="2000" dirty="0" err="1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laboratory</a:t>
            </a: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 laser HHG source</a:t>
            </a:r>
          </a:p>
          <a:p>
            <a:pPr indent="-180000" defTabSz="425426" eaLnBrk="0" hangingPunct="0">
              <a:lnSpc>
                <a:spcPct val="110000"/>
              </a:lnSpc>
              <a:spcBef>
                <a:spcPts val="0"/>
              </a:spcBef>
              <a:buClr>
                <a:srgbClr val="000000"/>
              </a:buClr>
              <a:buSzPct val="100000"/>
              <a:defRPr/>
            </a:pP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         (</a:t>
            </a:r>
            <a:r>
              <a:rPr lang="it-IT" altLang="ja-JP" sz="2000" dirty="0" err="1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an</a:t>
            </a: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 </a:t>
            </a:r>
            <a:r>
              <a:rPr lang="it-IT" altLang="ja-JP" sz="2000" dirty="0" err="1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Ita-Slo</a:t>
            </a: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 </a:t>
            </a:r>
            <a:r>
              <a:rPr lang="it-IT" altLang="ja-JP" sz="2000" dirty="0" err="1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Interreg</a:t>
            </a: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 FPVII </a:t>
            </a:r>
            <a:r>
              <a:rPr lang="it-IT" altLang="ja-JP" sz="2000" dirty="0" err="1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initiative</a:t>
            </a:r>
            <a:r>
              <a:rPr lang="it-IT" altLang="ja-JP" sz="2000" dirty="0">
                <a:solidFill>
                  <a:schemeClr val="tx2"/>
                </a:solidFill>
                <a:latin typeface="Comic Sans MS" pitchFamily="66" charset="0"/>
                <a:cs typeface="MS PGothic" pitchFamily="34" charset="-128"/>
              </a:rPr>
              <a:t>)</a:t>
            </a:r>
            <a:endParaRPr lang="en-US" altLang="ja-JP" sz="2000" dirty="0">
              <a:solidFill>
                <a:schemeClr val="tx2"/>
              </a:solidFill>
              <a:latin typeface="Comic Sans MS" pitchFamily="66" charset="0"/>
              <a:cs typeface="MS PGothic" pitchFamily="34" charset="-128"/>
            </a:endParaRPr>
          </a:p>
        </p:txBody>
      </p:sp>
      <p:sp>
        <p:nvSpPr>
          <p:cNvPr id="19461" name="Rectangle 9"/>
          <p:cNvSpPr>
            <a:spLocks noChangeArrowheads="1"/>
          </p:cNvSpPr>
          <p:nvPr/>
        </p:nvSpPr>
        <p:spPr bwMode="auto">
          <a:xfrm>
            <a:off x="1374775" y="2878138"/>
            <a:ext cx="2895600" cy="493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800" dirty="0">
                <a:solidFill>
                  <a:srgbClr val="000099"/>
                </a:solidFill>
                <a:latin typeface="Comic Sans MS" pitchFamily="66" charset="0"/>
              </a:rPr>
              <a:t>Novel sources</a:t>
            </a:r>
            <a:endParaRPr lang="ru-RU" sz="28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5595938" y="1330325"/>
            <a:ext cx="4022725" cy="1098550"/>
          </a:xfrm>
          <a:prstGeom prst="rect">
            <a:avLst/>
          </a:prstGeom>
        </p:spPr>
        <p:txBody>
          <a:bodyPr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n-US" altLang="ja-JP" sz="28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halkboard" charset="0"/>
                <a:ea typeface="Chalkboard" charset="0"/>
                <a:cs typeface="Chalkboard" charset="0"/>
              </a:rPr>
              <a:t>Ultrafast Photoemission for Chemical Dynamics</a:t>
            </a:r>
            <a:endParaRPr lang="ja-JP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halkboar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5838" y="2965450"/>
            <a:ext cx="3830637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4"/>
          <p:cNvSpPr txBox="1">
            <a:spLocks noChangeArrowheads="1"/>
          </p:cNvSpPr>
          <p:nvPr/>
        </p:nvSpPr>
        <p:spPr bwMode="auto">
          <a:xfrm>
            <a:off x="1588" y="1322388"/>
            <a:ext cx="6048375" cy="1392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>
                <a:solidFill>
                  <a:schemeClr val="tx1"/>
                </a:solidFill>
                <a:latin typeface="Comic Sans MS" pitchFamily="66" charset="0"/>
              </a:rPr>
              <a:t>But how to characterize potential energy surfaces of chemical rearrangements?</a:t>
            </a:r>
          </a:p>
          <a:p>
            <a:pPr hangingPunct="0">
              <a:lnSpc>
                <a:spcPct val="93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>
                <a:solidFill>
                  <a:schemeClr val="tx1"/>
                </a:solidFill>
                <a:latin typeface="Comic Sans MS" pitchFamily="66" charset="0"/>
              </a:rPr>
              <a:t>And what about very low density samples, clusters, metastable or thermolabile molecules ?</a:t>
            </a:r>
          </a:p>
        </p:txBody>
      </p:sp>
      <p:pic>
        <p:nvPicPr>
          <p:cNvPr id="1946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3988" y="0"/>
            <a:ext cx="360362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88"/>
            <a:ext cx="149701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4575628" y="206828"/>
            <a:ext cx="1884363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3900" dirty="0">
                <a:solidFill>
                  <a:srgbClr val="000000"/>
                </a:solidFill>
                <a:latin typeface="Comic Sans MS" pitchFamily="66" charset="0"/>
              </a:rPr>
              <a:t>CITIUS</a:t>
            </a:r>
            <a:endParaRPr lang="en-US" sz="1800" dirty="0"/>
          </a:p>
        </p:txBody>
      </p:sp>
      <p:pic>
        <p:nvPicPr>
          <p:cNvPr id="34821" name="Picture 9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33279"/>
            <a:ext cx="1028700" cy="200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88" y="14289"/>
            <a:ext cx="2102876" cy="183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2086427" y="1122381"/>
            <a:ext cx="78848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kumimoji="0" 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Centro </a:t>
            </a:r>
            <a:r>
              <a:rPr lang="it-IT" sz="1600" b="1" dirty="0">
                <a:solidFill>
                  <a:srgbClr val="000000"/>
                </a:solidFill>
                <a:latin typeface="Comic Sans MS" pitchFamily="66" charset="0"/>
              </a:rPr>
              <a:t>Interregionale di Tecnologie Fotoniche Ultraveloci per la Spettroscopia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3836087" y="904307"/>
            <a:ext cx="65" cy="26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3020" name="Rectangle 28"/>
          <p:cNvSpPr>
            <a:spLocks noChangeArrowheads="1"/>
          </p:cNvSpPr>
          <p:nvPr/>
        </p:nvSpPr>
        <p:spPr bwMode="auto">
          <a:xfrm>
            <a:off x="2171473" y="1438893"/>
            <a:ext cx="736324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914400"/>
            <a:r>
              <a:rPr kumimoji="0" lang="it-IT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Interregional</a:t>
            </a:r>
            <a:r>
              <a:rPr kumimoji="0" 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Center </a:t>
            </a:r>
            <a:r>
              <a:rPr kumimoji="0" lang="it-IT" sz="16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of</a:t>
            </a:r>
            <a:r>
              <a:rPr kumimoji="0" 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omic Sans MS" pitchFamily="66" charset="0"/>
                <a:cs typeface="Arial" pitchFamily="34" charset="0"/>
              </a:rPr>
              <a:t> Ultra </a:t>
            </a:r>
            <a:r>
              <a:rPr lang="it-IT" sz="1600" b="1" dirty="0">
                <a:solidFill>
                  <a:srgbClr val="000000"/>
                </a:solidFill>
                <a:latin typeface="Comic Sans MS" pitchFamily="66" charset="0"/>
              </a:rPr>
              <a:t>fast </a:t>
            </a:r>
            <a:r>
              <a:rPr lang="it-IT" sz="1600" b="1" dirty="0" err="1">
                <a:solidFill>
                  <a:srgbClr val="000000"/>
                </a:solidFill>
                <a:latin typeface="Comic Sans MS" pitchFamily="66" charset="0"/>
              </a:rPr>
              <a:t>Photonic</a:t>
            </a:r>
            <a:r>
              <a:rPr lang="it-IT" sz="1600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Comic Sans MS" pitchFamily="66" charset="0"/>
              </a:rPr>
              <a:t>Technology</a:t>
            </a:r>
            <a:r>
              <a:rPr lang="it-IT" sz="1600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Comic Sans MS" pitchFamily="66" charset="0"/>
              </a:rPr>
              <a:t>for</a:t>
            </a:r>
            <a:r>
              <a:rPr lang="it-IT" sz="1600" b="1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it-IT" sz="1600" b="1" dirty="0" err="1">
                <a:solidFill>
                  <a:srgbClr val="000000"/>
                </a:solidFill>
                <a:latin typeface="Comic Sans MS" pitchFamily="66" charset="0"/>
              </a:rPr>
              <a:t>Spectroscopy</a:t>
            </a:r>
            <a:endParaRPr lang="it-IT" sz="1600" b="1" dirty="0">
              <a:solidFill>
                <a:schemeClr val="tx1"/>
              </a:solidFill>
            </a:endParaRPr>
          </a:p>
        </p:txBody>
      </p:sp>
      <p:sp>
        <p:nvSpPr>
          <p:cNvPr id="34819" name="Rectangle 36"/>
          <p:cNvSpPr>
            <a:spLocks noChangeArrowheads="1"/>
          </p:cNvSpPr>
          <p:nvPr/>
        </p:nvSpPr>
        <p:spPr bwMode="auto">
          <a:xfrm>
            <a:off x="1581151" y="1866830"/>
            <a:ext cx="8096250" cy="125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 hangingPunct="0">
              <a:lnSpc>
                <a:spcPct val="10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550" dirty="0">
                <a:solidFill>
                  <a:srgbClr val="000000"/>
                </a:solidFill>
                <a:latin typeface="Comic Sans MS" pitchFamily="66" charset="0"/>
              </a:rPr>
              <a:t>Building up on the experience of “EUFOS”, the prototype storage ring FEL, a laboratory</a:t>
            </a:r>
            <a:r>
              <a:rPr lang="en-US" sz="1550" dirty="0"/>
              <a:t> </a:t>
            </a:r>
            <a:r>
              <a:rPr lang="en-US" sz="1550" dirty="0">
                <a:solidFill>
                  <a:srgbClr val="000000"/>
                </a:solidFill>
                <a:latin typeface="Comic Sans MS" pitchFamily="66" charset="0"/>
              </a:rPr>
              <a:t>for</a:t>
            </a:r>
            <a:r>
              <a:rPr lang="en-US" sz="1550" dirty="0"/>
              <a:t> </a:t>
            </a:r>
            <a:r>
              <a:rPr lang="en-US" sz="1550" dirty="0">
                <a:solidFill>
                  <a:srgbClr val="000000"/>
                </a:solidFill>
                <a:latin typeface="Comic Sans MS" pitchFamily="66" charset="0"/>
              </a:rPr>
              <a:t>ultrafast spectroscopy and femtochemistry based</a:t>
            </a:r>
            <a:r>
              <a:rPr lang="en-US" sz="1550" dirty="0"/>
              <a:t> </a:t>
            </a:r>
            <a:r>
              <a:rPr lang="en-US" sz="1550" dirty="0">
                <a:solidFill>
                  <a:srgbClr val="000000"/>
                </a:solidFill>
                <a:latin typeface="Comic Sans MS" pitchFamily="66" charset="0"/>
              </a:rPr>
              <a:t>on a state-of-the-art VUV fs laser HHG source has been assembled at Elettra with EU-Interreg funding, and then moved to </a:t>
            </a:r>
            <a:r>
              <a:rPr lang="en-US" sz="1550" dirty="0" err="1">
                <a:solidFill>
                  <a:srgbClr val="000000"/>
                </a:solidFill>
                <a:latin typeface="Comic Sans MS" pitchFamily="66" charset="0"/>
              </a:rPr>
              <a:t>Uni</a:t>
            </a:r>
            <a:r>
              <a:rPr lang="en-US" sz="155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Comic Sans MS" pitchFamily="66" charset="0"/>
              </a:rPr>
              <a:t>NovaGorica</a:t>
            </a:r>
            <a:r>
              <a:rPr lang="en-US" sz="1550" dirty="0">
                <a:solidFill>
                  <a:srgbClr val="000000"/>
                </a:solidFill>
                <a:latin typeface="Comic Sans MS" pitchFamily="66" charset="0"/>
              </a:rPr>
              <a:t> (</a:t>
            </a:r>
            <a:r>
              <a:rPr lang="en-US" sz="1550" dirty="0" err="1">
                <a:solidFill>
                  <a:srgbClr val="000000"/>
                </a:solidFill>
                <a:latin typeface="Comic Sans MS" pitchFamily="66" charset="0"/>
              </a:rPr>
              <a:t>Ajdovš</a:t>
            </a:r>
            <a:r>
              <a:rPr lang="en-US" sz="1550" dirty="0" err="1">
                <a:solidFill>
                  <a:srgbClr val="000000"/>
                </a:solidFill>
                <a:latin typeface="Lucida Grande"/>
              </a:rPr>
              <a:t>č</a:t>
            </a:r>
            <a:r>
              <a:rPr lang="en-US" sz="1550" dirty="0" err="1">
                <a:solidFill>
                  <a:srgbClr val="000000"/>
                </a:solidFill>
                <a:latin typeface="Comic Sans MS" pitchFamily="66" charset="0"/>
              </a:rPr>
              <a:t>ina</a:t>
            </a:r>
            <a:r>
              <a:rPr lang="en-US" sz="1550" dirty="0">
                <a:solidFill>
                  <a:srgbClr val="000000"/>
                </a:solidFill>
                <a:latin typeface="Comic Sans MS" pitchFamily="66" charset="0"/>
              </a:rPr>
              <a:t> campus, SLO). The scientific case on pump-probe experiments is developed in close collaboration with the LDM beamline of FERMI.</a:t>
            </a:r>
            <a:endParaRPr lang="en-US" sz="1550" dirty="0"/>
          </a:p>
        </p:txBody>
      </p:sp>
      <p:pic>
        <p:nvPicPr>
          <p:cNvPr id="213024" name="Picture 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" y="1891392"/>
            <a:ext cx="1529851" cy="301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3025" name="Picture 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9801" y="6551386"/>
            <a:ext cx="698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5" name="CasellaDiTesto 84"/>
          <p:cNvSpPr txBox="1"/>
          <p:nvPr/>
        </p:nvSpPr>
        <p:spPr>
          <a:xfrm>
            <a:off x="3929748" y="6110256"/>
            <a:ext cx="5909230" cy="567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25426">
              <a:lnSpc>
                <a:spcPct val="93000"/>
              </a:lnSpc>
              <a:spcBef>
                <a:spcPts val="0"/>
              </a:spcBef>
              <a:buClr>
                <a:srgbClr val="000000"/>
              </a:buClr>
              <a:buSzPct val="100000"/>
              <a:defRPr/>
            </a:pPr>
            <a:r>
              <a:rPr lang="it-IT" sz="1550" dirty="0">
                <a:solidFill>
                  <a:schemeClr val="tx1"/>
                </a:solidFill>
                <a:latin typeface="+mj-lt"/>
                <a:cs typeface="MS PGothic" pitchFamily="34" charset="-128"/>
              </a:rPr>
              <a:t>C. Grazioli. </a:t>
            </a:r>
            <a:r>
              <a:rPr lang="it-IT" sz="1550" dirty="0" err="1">
                <a:solidFill>
                  <a:schemeClr val="tx1"/>
                </a:solidFill>
                <a:latin typeface="+mj-lt"/>
                <a:cs typeface="MS PGothic" pitchFamily="34" charset="-128"/>
              </a:rPr>
              <a:t>et</a:t>
            </a:r>
            <a:r>
              <a:rPr lang="it-IT" sz="1550" dirty="0">
                <a:solidFill>
                  <a:schemeClr val="tx1"/>
                </a:solidFill>
                <a:latin typeface="+mj-lt"/>
                <a:cs typeface="MS PGothic" pitchFamily="34" charset="-128"/>
              </a:rPr>
              <a:t> al, 2014  </a:t>
            </a:r>
            <a:r>
              <a:rPr lang="it-IT" sz="1550" i="1" dirty="0">
                <a:solidFill>
                  <a:schemeClr val="tx1"/>
                </a:solidFill>
                <a:latin typeface="+mj-lt"/>
                <a:cs typeface="MS PGothic" pitchFamily="34" charset="-128"/>
              </a:rPr>
              <a:t>Rev. Sci. </a:t>
            </a:r>
            <a:r>
              <a:rPr lang="it-IT" sz="1550" i="1" dirty="0" err="1">
                <a:solidFill>
                  <a:schemeClr val="tx1"/>
                </a:solidFill>
                <a:latin typeface="+mj-lt"/>
                <a:cs typeface="MS PGothic" pitchFamily="34" charset="-128"/>
              </a:rPr>
              <a:t>Instrum</a:t>
            </a:r>
            <a:r>
              <a:rPr lang="it-IT" sz="1550" i="1" dirty="0">
                <a:solidFill>
                  <a:schemeClr val="tx1"/>
                </a:solidFill>
                <a:latin typeface="+mj-lt"/>
                <a:cs typeface="MS PGothic" pitchFamily="34" charset="-128"/>
              </a:rPr>
              <a:t>.</a:t>
            </a:r>
            <a:r>
              <a:rPr lang="it-IT" sz="1550" dirty="0">
                <a:solidFill>
                  <a:schemeClr val="tx1"/>
                </a:solidFill>
                <a:latin typeface="+mj-lt"/>
                <a:cs typeface="MS PGothic" pitchFamily="34" charset="-128"/>
              </a:rPr>
              <a:t>, </a:t>
            </a:r>
            <a:r>
              <a:rPr lang="it-IT" sz="1550" b="1" dirty="0">
                <a:solidFill>
                  <a:schemeClr val="tx1"/>
                </a:solidFill>
                <a:latin typeface="+mj-lt"/>
                <a:cs typeface="MS PGothic" pitchFamily="34" charset="-128"/>
              </a:rPr>
              <a:t>85 </a:t>
            </a:r>
            <a:r>
              <a:rPr lang="it-IT" sz="1550" dirty="0">
                <a:solidFill>
                  <a:schemeClr val="tx1"/>
                </a:solidFill>
                <a:latin typeface="+mj-lt"/>
                <a:cs typeface="MS PGothic" pitchFamily="34" charset="-128"/>
              </a:rPr>
              <a:t>2304</a:t>
            </a:r>
          </a:p>
          <a:p>
            <a:pPr algn="r" defTabSz="425426">
              <a:spcBef>
                <a:spcPts val="0"/>
              </a:spcBef>
              <a:buClr>
                <a:srgbClr val="000000"/>
              </a:buClr>
              <a:buSzPct val="100000"/>
              <a:defRPr/>
            </a:pPr>
            <a:r>
              <a:rPr lang="it-IT" sz="1550" dirty="0">
                <a:solidFill>
                  <a:schemeClr val="tx1"/>
                </a:solidFill>
                <a:cs typeface="MS PGothic" pitchFamily="34" charset="-128"/>
              </a:rPr>
              <a:t>www.ung.si/en/</a:t>
            </a:r>
            <a:r>
              <a:rPr lang="it-IT" sz="1550" dirty="0" err="1">
                <a:solidFill>
                  <a:schemeClr val="tx1"/>
                </a:solidFill>
                <a:cs typeface="MS PGothic" pitchFamily="34" charset="-128"/>
              </a:rPr>
              <a:t>research</a:t>
            </a:r>
            <a:r>
              <a:rPr lang="it-IT" sz="1550" dirty="0">
                <a:solidFill>
                  <a:schemeClr val="tx1"/>
                </a:solidFill>
                <a:cs typeface="MS PGothic" pitchFamily="34" charset="-128"/>
              </a:rPr>
              <a:t>/</a:t>
            </a:r>
            <a:r>
              <a:rPr lang="it-IT" sz="1550" dirty="0" err="1">
                <a:solidFill>
                  <a:schemeClr val="tx1"/>
                </a:solidFill>
                <a:cs typeface="MS PGothic" pitchFamily="34" charset="-128"/>
              </a:rPr>
              <a:t>laboratory-of-quantum-optics</a:t>
            </a:r>
            <a:r>
              <a:rPr lang="it-IT" sz="1550" dirty="0">
                <a:solidFill>
                  <a:schemeClr val="tx1"/>
                </a:solidFill>
                <a:cs typeface="MS PGothic" pitchFamily="34" charset="-128"/>
              </a:rPr>
              <a:t>/</a:t>
            </a:r>
            <a:r>
              <a:rPr lang="it-IT" sz="1550" dirty="0" err="1">
                <a:solidFill>
                  <a:schemeClr val="tx1"/>
                </a:solidFill>
                <a:cs typeface="MS PGothic" pitchFamily="34" charset="-128"/>
              </a:rPr>
              <a:t>about</a:t>
            </a:r>
            <a:r>
              <a:rPr lang="it-IT" sz="1550" dirty="0">
                <a:solidFill>
                  <a:schemeClr val="tx1"/>
                </a:solidFill>
                <a:cs typeface="MS PGothic" pitchFamily="34" charset="-128"/>
              </a:rPr>
              <a:t>/</a:t>
            </a:r>
          </a:p>
        </p:txBody>
      </p:sp>
      <p:pic>
        <p:nvPicPr>
          <p:cNvPr id="87" name="Picture 2" descr="C:\Users\Ale\Dropbox\QuadernoCitius\20130905_200732.jpg"/>
          <p:cNvPicPr>
            <a:picLocks noChangeAspect="1" noChangeArrowheads="1"/>
          </p:cNvPicPr>
          <p:nvPr/>
        </p:nvPicPr>
        <p:blipFill>
          <a:blip r:embed="rId7"/>
          <a:srcRect l="10243" r="24002"/>
          <a:stretch>
            <a:fillRect/>
          </a:stretch>
        </p:blipFill>
        <p:spPr bwMode="auto">
          <a:xfrm>
            <a:off x="1467114" y="3536238"/>
            <a:ext cx="8264718" cy="210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o 92"/>
          <p:cNvGrpSpPr/>
          <p:nvPr/>
        </p:nvGrpSpPr>
        <p:grpSpPr>
          <a:xfrm>
            <a:off x="1295400" y="3195807"/>
            <a:ext cx="8610600" cy="3093417"/>
            <a:chOff x="-217715" y="1475862"/>
            <a:chExt cx="8610600" cy="3093417"/>
          </a:xfrm>
        </p:grpSpPr>
        <p:sp>
          <p:nvSpPr>
            <p:cNvPr id="92" name="Rettangolo 91"/>
            <p:cNvSpPr/>
            <p:nvPr/>
          </p:nvSpPr>
          <p:spPr bwMode="auto">
            <a:xfrm>
              <a:off x="-217715" y="1654629"/>
              <a:ext cx="8610600" cy="25908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" name="Gruppo 90"/>
            <p:cNvGrpSpPr/>
            <p:nvPr/>
          </p:nvGrpSpPr>
          <p:grpSpPr>
            <a:xfrm>
              <a:off x="0" y="1475862"/>
              <a:ext cx="8291511" cy="3093417"/>
              <a:chOff x="1375003" y="3206689"/>
              <a:chExt cx="8291511" cy="3093417"/>
            </a:xfrm>
          </p:grpSpPr>
          <p:pic>
            <p:nvPicPr>
              <p:cNvPr id="84" name="Picture 4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377544" y="3206689"/>
                <a:ext cx="4288970" cy="28819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3027" name="Picture 35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375003" y="3209363"/>
                <a:ext cx="4582885" cy="30907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20" name="CasellaDiTesto 19"/>
          <p:cNvSpPr txBox="1"/>
          <p:nvPr/>
        </p:nvSpPr>
        <p:spPr>
          <a:xfrm>
            <a:off x="7515225" y="3267075"/>
            <a:ext cx="213231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solidFill>
                  <a:srgbClr val="1067EA"/>
                </a:solidFill>
              </a:rPr>
              <a:t>hv</a:t>
            </a:r>
            <a:r>
              <a:rPr lang="it-IT" b="1" dirty="0">
                <a:solidFill>
                  <a:srgbClr val="1067EA"/>
                </a:solidFill>
              </a:rPr>
              <a:t>: 14 – 80 eV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39"/>
          <p:cNvGrpSpPr>
            <a:grpSpLocks/>
          </p:cNvGrpSpPr>
          <p:nvPr/>
        </p:nvGrpSpPr>
        <p:grpSpPr bwMode="auto">
          <a:xfrm>
            <a:off x="0" y="2774401"/>
            <a:ext cx="9315450" cy="4083611"/>
            <a:chOff x="19050" y="2750839"/>
            <a:chExt cx="9315450" cy="4083197"/>
          </a:xfrm>
        </p:grpSpPr>
        <p:sp>
          <p:nvSpPr>
            <p:cNvPr id="35" name="CasellaDiTesto 34"/>
            <p:cNvSpPr txBox="1"/>
            <p:nvPr/>
          </p:nvSpPr>
          <p:spPr>
            <a:xfrm>
              <a:off x="197037" y="2750839"/>
              <a:ext cx="5180013" cy="707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239FE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000" dirty="0">
                  <a:solidFill>
                    <a:schemeClr val="tx1"/>
                  </a:solidFill>
                  <a:latin typeface="+mn-lt"/>
                </a:rPr>
                <a:t>RISE AND DECAY OF ADDITIONAL BANDS AS A FUNCTION OF TIME DELAY</a:t>
              </a:r>
              <a:endParaRPr lang="en-US" sz="200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" name="Gruppo 27"/>
            <p:cNvGrpSpPr>
              <a:grpSpLocks/>
            </p:cNvGrpSpPr>
            <p:nvPr/>
          </p:nvGrpSpPr>
          <p:grpSpPr bwMode="auto">
            <a:xfrm>
              <a:off x="19050" y="3276873"/>
              <a:ext cx="9315450" cy="3557163"/>
              <a:chOff x="114300" y="3276873"/>
              <a:chExt cx="9315450" cy="3557163"/>
            </a:xfrm>
          </p:grpSpPr>
          <p:sp>
            <p:nvSpPr>
              <p:cNvPr id="9228" name="Ovale 18"/>
              <p:cNvSpPr>
                <a:spLocks noChangeArrowheads="1"/>
              </p:cNvSpPr>
              <p:nvPr/>
            </p:nvSpPr>
            <p:spPr bwMode="auto">
              <a:xfrm>
                <a:off x="8610600" y="3886200"/>
                <a:ext cx="819150" cy="247650"/>
              </a:xfrm>
              <a:prstGeom prst="ellipse">
                <a:avLst/>
              </a:prstGeom>
              <a:noFill/>
              <a:ln w="9525" algn="ctr">
                <a:solidFill>
                  <a:schemeClr val="tx1"/>
                </a:solidFill>
                <a:prstDash val="sysDash"/>
                <a:round/>
                <a:headEnd/>
                <a:tailEnd/>
              </a:ln>
            </p:spPr>
            <p:txBody>
              <a:bodyPr/>
              <a:lstStyle/>
              <a:p>
                <a:pPr defTabSz="449263"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it-IT" sz="2400" b="0" i="0">
                  <a:solidFill>
                    <a:schemeClr val="tx1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5" name="Gruppo 25"/>
              <p:cNvGrpSpPr>
                <a:grpSpLocks/>
              </p:cNvGrpSpPr>
              <p:nvPr/>
            </p:nvGrpSpPr>
            <p:grpSpPr bwMode="auto">
              <a:xfrm>
                <a:off x="114300" y="3276873"/>
                <a:ext cx="8705850" cy="3557163"/>
                <a:chOff x="114300" y="3276873"/>
                <a:chExt cx="8705850" cy="3557163"/>
              </a:xfrm>
            </p:grpSpPr>
            <p:pic>
              <p:nvPicPr>
                <p:cNvPr id="9230" name="Immagine 32"/>
                <p:cNvPicPr>
                  <a:picLocks noChangeAspect="1"/>
                </p:cNvPicPr>
                <p:nvPr/>
              </p:nvPicPr>
              <p:blipFill>
                <a:blip r:embed="rId3"/>
                <a:srcRect l="21034" r="5688"/>
                <a:stretch>
                  <a:fillRect/>
                </a:stretch>
              </p:blipFill>
              <p:spPr bwMode="auto">
                <a:xfrm>
                  <a:off x="1662167" y="3524249"/>
                  <a:ext cx="4352510" cy="33097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" name="Rettangolo 33"/>
                <p:cNvSpPr/>
                <p:nvPr/>
              </p:nvSpPr>
              <p:spPr>
                <a:xfrm>
                  <a:off x="114300" y="4675253"/>
                  <a:ext cx="2362200" cy="830914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</a:rPr>
                    <a:t>PES temporal profile </a:t>
                  </a:r>
                </a:p>
                <a:p>
                  <a:pPr>
                    <a:defRPr/>
                  </a:pPr>
                  <a:r>
                    <a:rPr lang="en-US" sz="1600" dirty="0" err="1">
                      <a:solidFill>
                        <a:schemeClr val="tx1"/>
                      </a:solidFill>
                      <a:latin typeface="Symbol" pitchFamily="18" charset="2"/>
                    </a:rPr>
                    <a:t>D</a:t>
                  </a:r>
                  <a:r>
                    <a:rPr lang="en-US" sz="1600" dirty="0" err="1">
                      <a:solidFill>
                        <a:schemeClr val="tx1"/>
                      </a:solidFill>
                      <a:latin typeface="+mn-lt"/>
                    </a:rPr>
                    <a:t>t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</a:rPr>
                    <a:t>:  -100÷ 700 fs</a:t>
                  </a:r>
                </a:p>
                <a:p>
                  <a:pPr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</a:rPr>
                    <a:t>Steps:   100 fs</a:t>
                  </a:r>
                </a:p>
              </p:txBody>
            </p:sp>
            <p:cxnSp>
              <p:nvCxnSpPr>
                <p:cNvPr id="9233" name="Connettore 2 16"/>
                <p:cNvCxnSpPr>
                  <a:cxnSpLocks noChangeShapeType="1"/>
                </p:cNvCxnSpPr>
                <p:nvPr/>
              </p:nvCxnSpPr>
              <p:spPr bwMode="auto">
                <a:xfrm flipH="1">
                  <a:off x="4495800" y="4057650"/>
                  <a:ext cx="4324350" cy="1485900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  <p:sp>
              <p:nvSpPr>
                <p:cNvPr id="9234" name="CasellaDiTesto 24"/>
                <p:cNvSpPr txBox="1">
                  <a:spLocks noChangeArrowheads="1"/>
                </p:cNvSpPr>
                <p:nvPr/>
              </p:nvSpPr>
              <p:spPr bwMode="auto">
                <a:xfrm rot="20580000">
                  <a:off x="6335263" y="4595845"/>
                  <a:ext cx="1758815" cy="11540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it-IT" dirty="0">
                      <a:solidFill>
                        <a:schemeClr val="tx1"/>
                      </a:solidFill>
                    </a:rPr>
                    <a:t>+ UV pump</a:t>
                  </a:r>
                </a:p>
                <a:p>
                  <a:r>
                    <a:rPr lang="it-IT" dirty="0">
                      <a:solidFill>
                        <a:schemeClr val="tx1"/>
                      </a:solidFill>
                    </a:rPr>
                    <a:t>    268 nm</a:t>
                  </a:r>
                </a:p>
                <a:p>
                  <a:r>
                    <a:rPr lang="it-IT" dirty="0">
                      <a:solidFill>
                        <a:schemeClr val="tx1"/>
                      </a:solidFill>
                    </a:rPr>
                    <a:t>     GS -&gt; S</a:t>
                  </a:r>
                  <a:r>
                    <a:rPr lang="it-IT" baseline="-25000" dirty="0">
                      <a:solidFill>
                        <a:schemeClr val="tx1"/>
                      </a:solidFill>
                    </a:rPr>
                    <a:t>2</a:t>
                  </a:r>
                </a:p>
              </p:txBody>
            </p:sp>
            <p:cxnSp>
              <p:nvCxnSpPr>
                <p:cNvPr id="9232" name="Connettore 2 13"/>
                <p:cNvCxnSpPr>
                  <a:cxnSpLocks noChangeShapeType="1"/>
                </p:cNvCxnSpPr>
                <p:nvPr/>
              </p:nvCxnSpPr>
              <p:spPr bwMode="auto">
                <a:xfrm flipH="1">
                  <a:off x="2467927" y="3276873"/>
                  <a:ext cx="5981700" cy="685800"/>
                </a:xfrm>
                <a:prstGeom prst="straightConnector1">
                  <a:avLst/>
                </a:prstGeom>
                <a:noFill/>
                <a:ln w="9525" algn="ctr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</p:cxnSp>
          </p:grpSp>
        </p:grpSp>
      </p:grpSp>
      <p:grpSp>
        <p:nvGrpSpPr>
          <p:cNvPr id="6" name="Gruppo 44"/>
          <p:cNvGrpSpPr>
            <a:grpSpLocks/>
          </p:cNvGrpSpPr>
          <p:nvPr/>
        </p:nvGrpSpPr>
        <p:grpSpPr bwMode="auto">
          <a:xfrm>
            <a:off x="5133974" y="5876924"/>
            <a:ext cx="4742999" cy="828675"/>
            <a:chOff x="2381682" y="478465"/>
            <a:chExt cx="7165251" cy="903768"/>
          </a:xfrm>
          <a:solidFill>
            <a:schemeClr val="bg1"/>
          </a:solidFill>
        </p:grpSpPr>
        <p:sp>
          <p:nvSpPr>
            <p:cNvPr id="44" name="Rettangolo 43"/>
            <p:cNvSpPr/>
            <p:nvPr/>
          </p:nvSpPr>
          <p:spPr>
            <a:xfrm>
              <a:off x="2381682" y="478465"/>
              <a:ext cx="7081283" cy="903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>
                <a:solidFill>
                  <a:schemeClr val="tx1"/>
                </a:solidFill>
              </a:endParaRPr>
            </a:p>
          </p:txBody>
        </p:sp>
        <p:sp>
          <p:nvSpPr>
            <p:cNvPr id="9225" name="CasellaDiTesto 28"/>
            <p:cNvSpPr txBox="1">
              <a:spLocks noChangeArrowheads="1"/>
            </p:cNvSpPr>
            <p:nvPr/>
          </p:nvSpPr>
          <p:spPr bwMode="auto">
            <a:xfrm>
              <a:off x="2511188" y="547189"/>
              <a:ext cx="7035745" cy="7049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it-IT" sz="1800" dirty="0" err="1">
                  <a:solidFill>
                    <a:schemeClr val="tx1"/>
                  </a:solidFill>
                  <a:latin typeface="Calibri" pitchFamily="34" charset="0"/>
                </a:rPr>
                <a:t>Pump</a:t>
              </a:r>
              <a:r>
                <a:rPr lang="it-IT" sz="1800" dirty="0">
                  <a:solidFill>
                    <a:schemeClr val="tx1"/>
                  </a:solidFill>
                  <a:latin typeface="Calibri" pitchFamily="34" charset="0"/>
                </a:rPr>
                <a:t>  Ti:Sa H3 (268 </a:t>
              </a:r>
              <a:r>
                <a:rPr lang="it-IT" sz="1800" dirty="0" err="1">
                  <a:solidFill>
                    <a:schemeClr val="tx1"/>
                  </a:solidFill>
                  <a:latin typeface="Calibri" pitchFamily="34" charset="0"/>
                </a:rPr>
                <a:t>nm</a:t>
              </a:r>
              <a:r>
                <a:rPr lang="it-IT" sz="1800" dirty="0">
                  <a:solidFill>
                    <a:schemeClr val="tx1"/>
                  </a:solidFill>
                  <a:latin typeface="Calibri" pitchFamily="34" charset="0"/>
                </a:rPr>
                <a:t>)    </a:t>
              </a:r>
              <a:r>
                <a:rPr lang="it-IT" sz="1800" dirty="0" err="1">
                  <a:solidFill>
                    <a:schemeClr val="tx1"/>
                  </a:solidFill>
                  <a:latin typeface="Calibri" pitchFamily="34" charset="0"/>
                </a:rPr>
                <a:t>excitation</a:t>
              </a:r>
              <a:r>
                <a:rPr lang="it-IT" sz="1800" dirty="0">
                  <a:solidFill>
                    <a:schemeClr val="tx1"/>
                  </a:solidFill>
                  <a:latin typeface="Calibri" pitchFamily="34" charset="0"/>
                </a:rPr>
                <a:t>    (4,6eV)</a:t>
              </a:r>
            </a:p>
            <a:p>
              <a:pPr>
                <a:spcAft>
                  <a:spcPts val="600"/>
                </a:spcAft>
              </a:pPr>
              <a:r>
                <a:rPr lang="it-IT" sz="1800" dirty="0">
                  <a:solidFill>
                    <a:schemeClr val="tx1"/>
                  </a:solidFill>
                  <a:latin typeface="Calibri" pitchFamily="34" charset="0"/>
                </a:rPr>
                <a:t>Probe   H15  ( 53.66nm)      </a:t>
              </a:r>
              <a:r>
                <a:rPr lang="it-IT" sz="1800" dirty="0" err="1">
                  <a:solidFill>
                    <a:schemeClr val="tx1"/>
                  </a:solidFill>
                  <a:latin typeface="Calibri" pitchFamily="34" charset="0"/>
                </a:rPr>
                <a:t>ionization</a:t>
              </a:r>
              <a:r>
                <a:rPr lang="it-IT" sz="1800" dirty="0">
                  <a:solidFill>
                    <a:schemeClr val="tx1"/>
                  </a:solidFill>
                  <a:latin typeface="Calibri" pitchFamily="34" charset="0"/>
                </a:rPr>
                <a:t>  (23,1 eV) 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63550" y="1"/>
            <a:ext cx="1849424" cy="6185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9171" y="1"/>
            <a:ext cx="82577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o 27"/>
          <p:cNvGrpSpPr/>
          <p:nvPr/>
        </p:nvGrpSpPr>
        <p:grpSpPr>
          <a:xfrm>
            <a:off x="5614988" y="1536700"/>
            <a:ext cx="4351337" cy="3032125"/>
            <a:chOff x="5614988" y="1536700"/>
            <a:chExt cx="4351337" cy="3032125"/>
          </a:xfrm>
        </p:grpSpPr>
        <p:grpSp>
          <p:nvGrpSpPr>
            <p:cNvPr id="8" name="Gruppo 42"/>
            <p:cNvGrpSpPr>
              <a:grpSpLocks/>
            </p:cNvGrpSpPr>
            <p:nvPr/>
          </p:nvGrpSpPr>
          <p:grpSpPr bwMode="auto">
            <a:xfrm>
              <a:off x="5614988" y="1536700"/>
              <a:ext cx="4351337" cy="3032125"/>
              <a:chOff x="5615170" y="1536402"/>
              <a:chExt cx="4351062" cy="3032150"/>
            </a:xfrm>
          </p:grpSpPr>
          <p:pic>
            <p:nvPicPr>
              <p:cNvPr id="9235" name="Picture 2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615170" y="2006940"/>
                <a:ext cx="4351062" cy="25616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6829530" y="1536402"/>
                <a:ext cx="3076381" cy="3693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2-np              Valence UPS</a:t>
                </a:r>
              </a:p>
            </p:txBody>
          </p:sp>
        </p:grpSp>
        <p:grpSp>
          <p:nvGrpSpPr>
            <p:cNvPr id="9" name="Gruppo 26"/>
            <p:cNvGrpSpPr/>
            <p:nvPr/>
          </p:nvGrpSpPr>
          <p:grpSpPr>
            <a:xfrm>
              <a:off x="8149590" y="2228850"/>
              <a:ext cx="866775" cy="1106805"/>
              <a:chOff x="8149590" y="2228850"/>
              <a:chExt cx="866775" cy="1106805"/>
            </a:xfrm>
          </p:grpSpPr>
          <p:sp>
            <p:nvSpPr>
              <p:cNvPr id="24" name="Rettangolo 23"/>
              <p:cNvSpPr/>
              <p:nvPr/>
            </p:nvSpPr>
            <p:spPr bwMode="auto">
              <a:xfrm>
                <a:off x="8149590" y="2228850"/>
                <a:ext cx="371475" cy="1238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" name="Rettangolo 24"/>
              <p:cNvSpPr/>
              <p:nvPr/>
            </p:nvSpPr>
            <p:spPr bwMode="auto">
              <a:xfrm>
                <a:off x="8385810" y="3028950"/>
                <a:ext cx="371475" cy="1238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6" name="Rettangolo 25"/>
              <p:cNvSpPr/>
              <p:nvPr/>
            </p:nvSpPr>
            <p:spPr bwMode="auto">
              <a:xfrm>
                <a:off x="8644890" y="3211830"/>
                <a:ext cx="371475" cy="1238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49263" rtl="0" eaLnBrk="1" fontAlgn="base" latinLnBrk="0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buNone/>
                  <a:tabLst/>
                </a:pPr>
                <a:endParaRPr kumimoji="0" lang="it-IT" sz="24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9DD896B-CE86-4197-88AB-F6616E5D0883}"/>
              </a:ext>
            </a:extLst>
          </p:cNvPr>
          <p:cNvGrpSpPr/>
          <p:nvPr/>
        </p:nvGrpSpPr>
        <p:grpSpPr>
          <a:xfrm>
            <a:off x="40342" y="658845"/>
            <a:ext cx="7644543" cy="1570532"/>
            <a:chOff x="1" y="591610"/>
            <a:chExt cx="7644543" cy="1570532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" y="591610"/>
              <a:ext cx="5981700" cy="1570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1FC0A420-88CB-4F4E-AE51-ACEB04881504}"/>
                </a:ext>
              </a:extLst>
            </p:cNvPr>
            <p:cNvGrpSpPr/>
            <p:nvPr/>
          </p:nvGrpSpPr>
          <p:grpSpPr>
            <a:xfrm>
              <a:off x="5935429" y="1194144"/>
              <a:ext cx="1709115" cy="885544"/>
              <a:chOff x="5935429" y="1234485"/>
              <a:chExt cx="1709115" cy="88554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4C9C7E44-B1C5-4039-9CFC-668B91813E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74903" y="1234485"/>
                <a:ext cx="1369641" cy="885544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47CA6D34-7483-4E4C-8151-47D290CECDD4}"/>
                  </a:ext>
                </a:extLst>
              </p:cNvPr>
              <p:cNvSpPr txBox="1"/>
              <p:nvPr/>
            </p:nvSpPr>
            <p:spPr>
              <a:xfrm>
                <a:off x="5935429" y="1504933"/>
                <a:ext cx="367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or</a:t>
                </a:r>
              </a:p>
            </p:txBody>
          </p:sp>
        </p:grpSp>
      </p:grpSp>
      <p:sp>
        <p:nvSpPr>
          <p:cNvPr id="23" name="CasellaDiTesto 22"/>
          <p:cNvSpPr txBox="1"/>
          <p:nvPr/>
        </p:nvSpPr>
        <p:spPr>
          <a:xfrm>
            <a:off x="1325588" y="26004"/>
            <a:ext cx="65380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rgbClr val="1067EA"/>
                </a:solidFill>
              </a:rPr>
              <a:t>Atmospheric</a:t>
            </a:r>
            <a:r>
              <a:rPr lang="it-IT" dirty="0">
                <a:solidFill>
                  <a:srgbClr val="1067EA"/>
                </a:solidFill>
              </a:rPr>
              <a:t>  </a:t>
            </a:r>
            <a:r>
              <a:rPr lang="it-IT" dirty="0" err="1">
                <a:solidFill>
                  <a:srgbClr val="1067EA"/>
                </a:solidFill>
              </a:rPr>
              <a:t>photochemistry</a:t>
            </a:r>
            <a:endParaRPr lang="it-IT" dirty="0">
              <a:solidFill>
                <a:srgbClr val="1067EA"/>
              </a:solidFill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5238557" y="567266"/>
            <a:ext cx="5104197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latin typeface="+mn-lt"/>
              </a:rPr>
              <a:t>Ultrafast dynamics of VOC </a:t>
            </a:r>
          </a:p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latin typeface="+mn-lt"/>
              </a:rPr>
              <a:t>2-nitrophenol</a:t>
            </a:r>
            <a:endParaRPr lang="en-US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-3175" y="481009"/>
            <a:ext cx="9909175" cy="6365878"/>
            <a:chOff x="5" y="321"/>
            <a:chExt cx="6242" cy="4010"/>
          </a:xfrm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1" y="321"/>
              <a:ext cx="3081" cy="989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Storage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ring      R : 41.2 m   </a:t>
              </a:r>
            </a:p>
            <a:p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circumference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: 259.2 m  (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walk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around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exp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hall ~ 500m)</a:t>
              </a:r>
            </a:p>
            <a:p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Beam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energy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[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GeV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]	    2.0	2.4</a:t>
              </a:r>
            </a:p>
            <a:p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Critical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energy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[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keV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]   3.2	5.5</a:t>
              </a:r>
            </a:p>
            <a:p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Beam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revolution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[MHz]	 1.157</a:t>
              </a:r>
            </a:p>
            <a:p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Time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between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bunches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(1 – 432)   [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ns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]   864 - 2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4467" y="1390"/>
              <a:ext cx="1615" cy="5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</a:pP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Beam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height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: 1.3 m</a:t>
              </a:r>
            </a:p>
            <a:p>
              <a:pPr>
                <a:spcBef>
                  <a:spcPts val="300"/>
                </a:spcBef>
              </a:pP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12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bending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magnets</a:t>
              </a:r>
              <a:endParaRPr lang="it-IT" sz="1600" b="0" i="0" dirty="0">
                <a:solidFill>
                  <a:schemeClr val="tx1"/>
                </a:solidFill>
                <a:latin typeface="Times" charset="0"/>
              </a:endParaRPr>
            </a:p>
            <a:p>
              <a:pPr>
                <a:spcBef>
                  <a:spcPts val="300"/>
                </a:spcBef>
              </a:pP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11straight </a:t>
              </a:r>
              <a:r>
                <a:rPr lang="it-IT" sz="1600" b="0" i="0" dirty="0" err="1">
                  <a:solidFill>
                    <a:schemeClr val="tx1"/>
                  </a:solidFill>
                  <a:latin typeface="Times" charset="0"/>
                </a:rPr>
                <a:t>sections</a:t>
              </a:r>
              <a:r>
                <a:rPr lang="it-IT" sz="1600" b="0" i="0" dirty="0">
                  <a:solidFill>
                    <a:schemeClr val="tx1"/>
                  </a:solidFill>
                  <a:latin typeface="Times" charset="0"/>
                </a:rPr>
                <a:t> (4.8m)</a:t>
              </a:r>
            </a:p>
          </p:txBody>
        </p:sp>
        <p:pic>
          <p:nvPicPr>
            <p:cNvPr id="15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" y="1467"/>
              <a:ext cx="4128" cy="28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grpSp>
          <p:nvGrpSpPr>
            <p:cNvPr id="16" name="Group 9"/>
            <p:cNvGrpSpPr>
              <a:grpSpLocks/>
            </p:cNvGrpSpPr>
            <p:nvPr/>
          </p:nvGrpSpPr>
          <p:grpSpPr bwMode="auto">
            <a:xfrm>
              <a:off x="3948" y="1968"/>
              <a:ext cx="2299" cy="2202"/>
              <a:chOff x="4246" y="1426"/>
              <a:chExt cx="1633" cy="1528"/>
            </a:xfrm>
          </p:grpSpPr>
          <p:sp>
            <p:nvSpPr>
              <p:cNvPr id="17" name="Rectangle 10"/>
              <p:cNvSpPr>
                <a:spLocks noChangeArrowheads="1"/>
              </p:cNvSpPr>
              <p:nvPr/>
            </p:nvSpPr>
            <p:spPr bwMode="auto">
              <a:xfrm>
                <a:off x="4246" y="2773"/>
                <a:ext cx="1633" cy="18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marL="342900" indent="-342900" algn="ctr" eaLnBrk="1" hangingPunct="1">
                  <a:lnSpc>
                    <a:spcPct val="80000"/>
                  </a:lnSpc>
                </a:pPr>
                <a:r>
                  <a:rPr lang="en-US" sz="1500" i="0" dirty="0">
                    <a:solidFill>
                      <a:schemeClr val="tx1"/>
                    </a:solidFill>
                  </a:rPr>
                  <a:t> GAS-PHASE Beamline</a:t>
                </a:r>
                <a:r>
                  <a:rPr lang="en-US" sz="1500" b="0" i="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</a:p>
              <a:p>
                <a:pPr marL="342900" indent="-342900" algn="ctr" eaLnBrk="1" hangingPunct="1">
                  <a:lnSpc>
                    <a:spcPct val="80000"/>
                  </a:lnSpc>
                </a:pPr>
                <a:endParaRPr lang="en-US" sz="1500" b="0" i="0" dirty="0">
                  <a:solidFill>
                    <a:schemeClr val="tx1"/>
                  </a:solidFill>
                  <a:latin typeface="Times New Roman" pitchFamily="18" charset="0"/>
                </a:endParaRPr>
              </a:p>
              <a:p>
                <a:pPr marL="342900" indent="-342900" algn="ctr" eaLnBrk="1" hangingPunct="1">
                  <a:lnSpc>
                    <a:spcPct val="80000"/>
                  </a:lnSpc>
                </a:pPr>
                <a:r>
                  <a:rPr lang="en-US" sz="1500" i="0" dirty="0">
                    <a:solidFill>
                      <a:schemeClr val="tx1"/>
                    </a:solidFill>
                    <a:latin typeface="Times New Roman" pitchFamily="18" charset="0"/>
                  </a:rPr>
                  <a:t>J. </a:t>
                </a:r>
                <a:r>
                  <a:rPr lang="en-US" sz="1500" i="0" dirty="0" err="1">
                    <a:solidFill>
                      <a:schemeClr val="tx1"/>
                    </a:solidFill>
                    <a:latin typeface="Times New Roman" pitchFamily="18" charset="0"/>
                  </a:rPr>
                  <a:t>Sync.Rad</a:t>
                </a:r>
                <a:r>
                  <a:rPr lang="en-US" sz="1500" i="0" dirty="0">
                    <a:solidFill>
                      <a:schemeClr val="tx1"/>
                    </a:solidFill>
                    <a:latin typeface="Times New Roman" pitchFamily="18" charset="0"/>
                  </a:rPr>
                  <a:t>. 5 (1998) 565-568.</a:t>
                </a:r>
                <a:r>
                  <a:rPr lang="en-US" sz="800" b="0" i="0" dirty="0">
                    <a:solidFill>
                      <a:schemeClr val="tx1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grpSp>
            <p:nvGrpSpPr>
              <p:cNvPr id="18" name="Group 11"/>
              <p:cNvGrpSpPr>
                <a:grpSpLocks/>
              </p:cNvGrpSpPr>
              <p:nvPr/>
            </p:nvGrpSpPr>
            <p:grpSpPr bwMode="auto">
              <a:xfrm>
                <a:off x="4460" y="1426"/>
                <a:ext cx="1382" cy="1321"/>
                <a:chOff x="603" y="656"/>
                <a:chExt cx="1815" cy="1881"/>
              </a:xfrm>
            </p:grpSpPr>
            <p:pic>
              <p:nvPicPr>
                <p:cNvPr id="19" name="Picture 12" descr="schema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03" y="719"/>
                  <a:ext cx="1815" cy="1818"/>
                </a:xfrm>
                <a:prstGeom prst="rect">
                  <a:avLst/>
                </a:prstGeom>
                <a:noFill/>
                <a:ln w="19050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20" name="Oval 13"/>
                <p:cNvSpPr>
                  <a:spLocks noChangeArrowheads="1"/>
                </p:cNvSpPr>
                <p:nvPr/>
              </p:nvSpPr>
              <p:spPr bwMode="auto">
                <a:xfrm rot="385041">
                  <a:off x="1129" y="656"/>
                  <a:ext cx="105" cy="752"/>
                </a:xfrm>
                <a:prstGeom prst="ellipse">
                  <a:avLst/>
                </a:prstGeom>
                <a:noFill/>
                <a:ln w="38100" algn="ctr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22" name="Text Box 19"/>
          <p:cNvSpPr txBox="1">
            <a:spLocks noChangeArrowheads="1"/>
          </p:cNvSpPr>
          <p:nvPr/>
        </p:nvSpPr>
        <p:spPr bwMode="auto">
          <a:xfrm>
            <a:off x="5474525" y="59379"/>
            <a:ext cx="443147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55825" indent="-2155825" algn="ctr"/>
            <a:r>
              <a:rPr lang="it-IT" sz="2400" i="1" dirty="0" err="1">
                <a:solidFill>
                  <a:schemeClr val="accent2"/>
                </a:solidFill>
                <a:latin typeface="Comic Sans MS" pitchFamily="66" charset="0"/>
              </a:rPr>
              <a:t>from</a:t>
            </a:r>
            <a:r>
              <a:rPr lang="it-IT" sz="2400" i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it-IT" sz="2400" i="1" dirty="0" err="1">
                <a:solidFill>
                  <a:schemeClr val="accent2"/>
                </a:solidFill>
                <a:latin typeface="Comic Sans MS" pitchFamily="66" charset="0"/>
              </a:rPr>
              <a:t>THz</a:t>
            </a:r>
            <a:r>
              <a:rPr lang="it-IT" sz="2400" i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it-IT" sz="2400" i="1" dirty="0" err="1">
                <a:solidFill>
                  <a:schemeClr val="accent2"/>
                </a:solidFill>
                <a:latin typeface="Comic Sans MS" pitchFamily="66" charset="0"/>
              </a:rPr>
              <a:t>to</a:t>
            </a:r>
            <a:r>
              <a:rPr lang="it-IT" sz="2400" i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it-IT" sz="2400" i="1" dirty="0" err="1">
                <a:solidFill>
                  <a:schemeClr val="accent2"/>
                </a:solidFill>
                <a:latin typeface="Comic Sans MS" pitchFamily="66" charset="0"/>
              </a:rPr>
              <a:t>Hard-X</a:t>
            </a:r>
            <a:r>
              <a:rPr lang="it-IT" sz="2400" i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it-IT" sz="2400" i="1" dirty="0" err="1">
                <a:solidFill>
                  <a:schemeClr val="accent2"/>
                </a:solidFill>
                <a:latin typeface="Comic Sans MS" pitchFamily="66" charset="0"/>
              </a:rPr>
              <a:t>Rays</a:t>
            </a:r>
            <a:r>
              <a:rPr lang="it-IT" sz="2400" i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endParaRPr lang="it-IT" sz="2400" b="0" i="1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2155825" indent="-2155825" algn="ctr"/>
            <a:r>
              <a:rPr lang="it-IT" sz="2400" b="0" i="1" dirty="0">
                <a:solidFill>
                  <a:schemeClr val="accent2"/>
                </a:solidFill>
                <a:latin typeface="Comic Sans MS" pitchFamily="66" charset="0"/>
              </a:rPr>
              <a:t>22 </a:t>
            </a:r>
            <a:r>
              <a:rPr lang="it-IT" sz="2400" b="0" i="1" dirty="0" err="1">
                <a:solidFill>
                  <a:schemeClr val="accent2"/>
                </a:solidFill>
                <a:latin typeface="Comic Sans MS" pitchFamily="66" charset="0"/>
              </a:rPr>
              <a:t>operating</a:t>
            </a:r>
            <a:r>
              <a:rPr lang="it-IT" sz="2400" b="0" i="1" dirty="0">
                <a:solidFill>
                  <a:schemeClr val="accent2"/>
                </a:solidFill>
                <a:latin typeface="Comic Sans MS" pitchFamily="66" charset="0"/>
              </a:rPr>
              <a:t> beamlines</a:t>
            </a:r>
          </a:p>
          <a:p>
            <a:pPr marL="2155825" indent="-2155825" algn="ctr"/>
            <a:r>
              <a:rPr lang="it-IT" sz="2000" b="0" i="1" dirty="0">
                <a:solidFill>
                  <a:schemeClr val="accent2"/>
                </a:solidFill>
                <a:latin typeface="Comic Sans MS" pitchFamily="66" charset="0"/>
              </a:rPr>
              <a:t>2 in </a:t>
            </a:r>
            <a:r>
              <a:rPr lang="it-IT" sz="2000" b="0" i="1" dirty="0" err="1">
                <a:solidFill>
                  <a:schemeClr val="accent2"/>
                </a:solidFill>
                <a:latin typeface="Comic Sans MS" pitchFamily="66" charset="0"/>
              </a:rPr>
              <a:t>commissioning</a:t>
            </a:r>
            <a:r>
              <a:rPr lang="it-IT" sz="2000" b="0" i="1" dirty="0">
                <a:solidFill>
                  <a:schemeClr val="accent2"/>
                </a:solidFill>
                <a:latin typeface="Comic Sans MS" pitchFamily="66" charset="0"/>
              </a:rPr>
              <a:t> / upgrade</a:t>
            </a:r>
          </a:p>
          <a:p>
            <a:pPr marL="2155825" indent="-2155825" algn="ctr">
              <a:spcBef>
                <a:spcPts val="0"/>
              </a:spcBef>
            </a:pPr>
            <a:r>
              <a:rPr lang="it-IT" sz="2000" b="0" i="1" dirty="0">
                <a:solidFill>
                  <a:schemeClr val="accent2"/>
                </a:solidFill>
                <a:latin typeface="Comic Sans MS" pitchFamily="66" charset="0"/>
              </a:rPr>
              <a:t>2 in </a:t>
            </a:r>
            <a:r>
              <a:rPr lang="it-IT" sz="2000" b="0" i="1" dirty="0" err="1">
                <a:solidFill>
                  <a:schemeClr val="accent2"/>
                </a:solidFill>
                <a:latin typeface="Comic Sans MS" pitchFamily="66" charset="0"/>
              </a:rPr>
              <a:t>construction</a:t>
            </a:r>
            <a:endParaRPr lang="en-US" sz="2000" b="0" i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1436916" y="35629"/>
            <a:ext cx="4049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55825" indent="-2155825" algn="ctr"/>
            <a:r>
              <a:rPr lang="it-IT" sz="2400" i="1" dirty="0">
                <a:solidFill>
                  <a:schemeClr val="accent2"/>
                </a:solidFill>
                <a:latin typeface="Comic Sans MS" pitchFamily="66" charset="0"/>
              </a:rPr>
              <a:t>ELETTRA</a:t>
            </a:r>
            <a:endParaRPr lang="en-US" sz="2400" b="0" i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4417621" y="1506189"/>
            <a:ext cx="55002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155825" indent="-2155825" algn="ctr"/>
            <a:r>
              <a:rPr lang="it-IT" sz="1800" b="0" i="1" dirty="0">
                <a:solidFill>
                  <a:schemeClr val="accent2"/>
                </a:solidFill>
                <a:latin typeface="Comic Sans MS" pitchFamily="66" charset="0"/>
              </a:rPr>
              <a:t>9 beamlines </a:t>
            </a:r>
            <a:r>
              <a:rPr lang="it-IT" sz="1800" b="0" i="1" dirty="0" err="1">
                <a:solidFill>
                  <a:schemeClr val="accent2"/>
                </a:solidFill>
                <a:latin typeface="Comic Sans MS" pitchFamily="66" charset="0"/>
              </a:rPr>
              <a:t>Elettra-ST</a:t>
            </a:r>
            <a:r>
              <a:rPr lang="it-IT" sz="1800" b="0" i="1" dirty="0">
                <a:solidFill>
                  <a:schemeClr val="accent2"/>
                </a:solidFill>
                <a:latin typeface="Comic Sans MS" pitchFamily="66" charset="0"/>
              </a:rPr>
              <a:t> + CNR</a:t>
            </a:r>
          </a:p>
          <a:p>
            <a:pPr marL="2155825" indent="-2155825" algn="ctr"/>
            <a:r>
              <a:rPr lang="it-IT" sz="1800" i="1" dirty="0">
                <a:solidFill>
                  <a:schemeClr val="accent2"/>
                </a:solidFill>
                <a:latin typeface="Comic Sans MS" pitchFamily="66" charset="0"/>
              </a:rPr>
              <a:t>3 under </a:t>
            </a:r>
            <a:r>
              <a:rPr lang="it-IT" sz="1800" i="1" dirty="0" err="1">
                <a:solidFill>
                  <a:schemeClr val="accent2"/>
                </a:solidFill>
                <a:latin typeface="Comic Sans MS" pitchFamily="66" charset="0"/>
              </a:rPr>
              <a:t>international</a:t>
            </a:r>
            <a:r>
              <a:rPr lang="it-IT" sz="1800" i="1" dirty="0">
                <a:solidFill>
                  <a:schemeClr val="accent2"/>
                </a:solidFill>
                <a:latin typeface="Comic Sans MS" pitchFamily="66" charset="0"/>
              </a:rPr>
              <a:t> agreement (A, CZ, IND)</a:t>
            </a:r>
            <a:endParaRPr lang="en-US" sz="1800" b="0" i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28474"/>
            <a:ext cx="6066304" cy="414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D9EDCD6E-53A7-4670-919E-FBD688AF9057}" type="slidenum">
              <a:rPr lang="it-IT" smtClean="0">
                <a:solidFill>
                  <a:schemeClr val="tx1"/>
                </a:solidFill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20</a:t>
            </a:fld>
            <a:endParaRPr lang="it-IT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4096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430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751498" y="0"/>
            <a:ext cx="6852062" cy="5429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400" dirty="0"/>
              <a:t>TR-PES  </a:t>
            </a:r>
            <a:r>
              <a:rPr lang="en-US" sz="2400"/>
              <a:t>of excited </a:t>
            </a:r>
            <a:r>
              <a:rPr lang="en-US" sz="2400" dirty="0"/>
              <a:t>2-NP </a:t>
            </a:r>
          </a:p>
        </p:txBody>
      </p:sp>
      <p:sp>
        <p:nvSpPr>
          <p:cNvPr id="44" name="Rectangle 2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182184" y="1266905"/>
            <a:ext cx="37366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TRPES 2D-map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pump: 268 nm, probe by 23.2 eV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3866555" y="853354"/>
            <a:ext cx="39145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/>
            <a:r>
              <a:rPr lang="en-US" sz="1800" dirty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PES 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temporal profiles integrated over specific binding energy regions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8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3733" y="1954967"/>
            <a:ext cx="694267" cy="107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6734" y="2969377"/>
            <a:ext cx="829868" cy="100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1011" y="3973286"/>
            <a:ext cx="3114989" cy="168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3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38332" y="4640696"/>
            <a:ext cx="1600201" cy="106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6" name="Parentesi graffa chiusa 185"/>
          <p:cNvSpPr/>
          <p:nvPr/>
        </p:nvSpPr>
        <p:spPr bwMode="auto">
          <a:xfrm>
            <a:off x="6976533" y="1894114"/>
            <a:ext cx="567267" cy="2040467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7" name="CasellaDiTesto 186"/>
          <p:cNvSpPr txBox="1"/>
          <p:nvPr/>
        </p:nvSpPr>
        <p:spPr>
          <a:xfrm>
            <a:off x="7542737" y="225818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>
                <a:solidFill>
                  <a:schemeClr val="tx1"/>
                </a:solidFill>
              </a:rPr>
              <a:t>Proposed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triplet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</a:p>
          <a:p>
            <a:r>
              <a:rPr lang="it-IT" sz="1800" dirty="0" err="1">
                <a:solidFill>
                  <a:schemeClr val="tx1"/>
                </a:solidFill>
              </a:rPr>
              <a:t>doorways</a:t>
            </a:r>
            <a:r>
              <a:rPr lang="it-IT" sz="1800" dirty="0">
                <a:solidFill>
                  <a:schemeClr val="tx1"/>
                </a:solidFill>
              </a:rPr>
              <a:t> </a:t>
            </a:r>
            <a:r>
              <a:rPr lang="it-IT" sz="1800" dirty="0" err="1">
                <a:solidFill>
                  <a:schemeClr val="tx1"/>
                </a:solidFill>
              </a:rPr>
              <a:t>for</a:t>
            </a:r>
            <a:endParaRPr lang="it-IT" sz="1800" dirty="0">
              <a:solidFill>
                <a:schemeClr val="tx1"/>
              </a:solidFill>
            </a:endParaRPr>
          </a:p>
          <a:p>
            <a:r>
              <a:rPr lang="it-IT" sz="1800" dirty="0">
                <a:solidFill>
                  <a:schemeClr val="tx1"/>
                </a:solidFill>
              </a:rPr>
              <a:t>OH and HONO loss</a:t>
            </a:r>
          </a:p>
        </p:txBody>
      </p:sp>
      <p:sp>
        <p:nvSpPr>
          <p:cNvPr id="188" name="CasellaDiTesto 187"/>
          <p:cNvSpPr txBox="1"/>
          <p:nvPr/>
        </p:nvSpPr>
        <p:spPr bwMode="auto">
          <a:xfrm>
            <a:off x="277190" y="6243063"/>
            <a:ext cx="2234073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</a:rPr>
              <a:t>A. </a:t>
            </a:r>
            <a:r>
              <a:rPr lang="it-IT" sz="1600" b="1" dirty="0" err="1">
                <a:solidFill>
                  <a:schemeClr val="tx1"/>
                </a:solidFill>
              </a:rPr>
              <a:t>Ciavardini</a:t>
            </a:r>
            <a:r>
              <a:rPr lang="it-IT" sz="1600" b="1" dirty="0">
                <a:solidFill>
                  <a:schemeClr val="tx1"/>
                </a:solidFill>
              </a:rPr>
              <a:t>, 2019</a:t>
            </a:r>
          </a:p>
          <a:p>
            <a:pPr>
              <a:defRPr/>
            </a:pPr>
            <a:r>
              <a:rPr lang="it-IT" sz="1600" b="1" dirty="0">
                <a:solidFill>
                  <a:schemeClr val="tx1"/>
                </a:solidFill>
              </a:rPr>
              <a:t>J. </a:t>
            </a:r>
            <a:r>
              <a:rPr lang="it-IT" sz="1600" b="1" dirty="0" err="1">
                <a:solidFill>
                  <a:schemeClr val="tx1"/>
                </a:solidFill>
              </a:rPr>
              <a:t>Phys</a:t>
            </a:r>
            <a:r>
              <a:rPr lang="it-IT" sz="1600" b="1" dirty="0">
                <a:solidFill>
                  <a:schemeClr val="tx1"/>
                </a:solidFill>
              </a:rPr>
              <a:t>. </a:t>
            </a:r>
            <a:r>
              <a:rPr lang="it-IT" sz="1600" b="1" dirty="0" err="1">
                <a:solidFill>
                  <a:schemeClr val="tx1"/>
                </a:solidFill>
              </a:rPr>
              <a:t>Chem</a:t>
            </a:r>
            <a:r>
              <a:rPr lang="it-IT" sz="1600" b="1" dirty="0">
                <a:solidFill>
                  <a:schemeClr val="tx1"/>
                </a:solidFill>
              </a:rPr>
              <a:t>. A 123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50670" y="10886"/>
            <a:ext cx="1923881" cy="64346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8917" y="1"/>
            <a:ext cx="82577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4233" y="4366101"/>
            <a:ext cx="5031867" cy="2411472"/>
          </a:xfrm>
          <a:prstGeom prst="rect">
            <a:avLst/>
          </a:prstGeom>
          <a:noFill/>
          <a:ln w="50800">
            <a:solidFill>
              <a:srgbClr val="008000">
                <a:alpha val="89804"/>
              </a:srgbClr>
            </a:solidFill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188"/>
            <a:ext cx="4561367" cy="2006258"/>
          </a:xfrm>
        </p:spPr>
        <p:txBody>
          <a:bodyPr/>
          <a:lstStyle/>
          <a:p>
            <a:pPr marL="360363" indent="-360363">
              <a:lnSpc>
                <a:spcPct val="114000"/>
              </a:lnSpc>
              <a:spcBef>
                <a:spcPts val="600"/>
              </a:spcBef>
              <a:spcAft>
                <a:spcPts val="1000"/>
              </a:spcAft>
            </a:pPr>
            <a:r>
              <a:rPr lang="it-IT" altLang="ja-JP" sz="2800" dirty="0">
                <a:solidFill>
                  <a:schemeClr val="tx2"/>
                </a:solidFill>
                <a:latin typeface="Comic Sans MS" pitchFamily="66" charset="0"/>
              </a:rPr>
              <a:t>                     FERMI FEL </a:t>
            </a:r>
            <a:br>
              <a:rPr lang="it-IT" altLang="ja-JP" sz="2800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it-IT" altLang="ja-JP" sz="2800" dirty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it-IT" altLang="ja-JP" sz="2800" dirty="0" err="1">
                <a:solidFill>
                  <a:schemeClr val="tx2"/>
                </a:solidFill>
                <a:latin typeface="Comic Sans MS" pitchFamily="66" charset="0"/>
              </a:rPr>
              <a:t>Our</a:t>
            </a:r>
            <a:r>
              <a:rPr lang="it-IT" altLang="ja-JP" sz="2800" dirty="0">
                <a:solidFill>
                  <a:schemeClr val="tx2"/>
                </a:solidFill>
                <a:latin typeface="Comic Sans MS" pitchFamily="66" charset="0"/>
              </a:rPr>
              <a:t>  </a:t>
            </a:r>
            <a:r>
              <a:rPr lang="en-US" altLang="ja-JP" sz="2800" dirty="0">
                <a:solidFill>
                  <a:schemeClr val="tx2"/>
                </a:solidFill>
                <a:latin typeface="Comic Sans MS" pitchFamily="66" charset="0"/>
              </a:rPr>
              <a:t>4</a:t>
            </a:r>
            <a:r>
              <a:rPr lang="en-US" altLang="ja-JP" sz="2800" baseline="30000" dirty="0">
                <a:solidFill>
                  <a:schemeClr val="tx2"/>
                </a:solidFill>
                <a:latin typeface="Comic Sans MS" pitchFamily="66" charset="0"/>
              </a:rPr>
              <a:t>th</a:t>
            </a:r>
            <a:r>
              <a:rPr lang="en-US" altLang="ja-JP" sz="2800" dirty="0">
                <a:solidFill>
                  <a:schemeClr val="tx2"/>
                </a:solidFill>
                <a:latin typeface="Comic Sans MS" pitchFamily="66" charset="0"/>
              </a:rPr>
              <a:t> generation </a:t>
            </a:r>
            <a:br>
              <a:rPr lang="en-US" altLang="ja-JP" sz="2800" dirty="0">
                <a:solidFill>
                  <a:schemeClr val="tx2"/>
                </a:solidFill>
                <a:latin typeface="Comic Sans MS" pitchFamily="66" charset="0"/>
              </a:rPr>
            </a:br>
            <a:r>
              <a:rPr lang="en-US" altLang="ja-JP" sz="2800" dirty="0">
                <a:solidFill>
                  <a:schemeClr val="tx2"/>
                </a:solidFill>
                <a:latin typeface="Comic Sans MS" pitchFamily="66" charset="0"/>
              </a:rPr>
              <a:t>synchrotron source</a:t>
            </a:r>
            <a:endParaRPr lang="it-IT" dirty="0"/>
          </a:p>
        </p:txBody>
      </p:sp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66" y="2128692"/>
            <a:ext cx="3985241" cy="4665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1" descr="PPT_EST 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"/>
            <a:ext cx="1628774" cy="7905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uppo 45"/>
          <p:cNvGrpSpPr/>
          <p:nvPr/>
        </p:nvGrpSpPr>
        <p:grpSpPr>
          <a:xfrm>
            <a:off x="5127930" y="31899"/>
            <a:ext cx="4746171" cy="2198455"/>
            <a:chOff x="3372630" y="0"/>
            <a:chExt cx="5013366" cy="2327564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flipV="1">
              <a:off x="3372630" y="0"/>
              <a:ext cx="5013366" cy="2327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sellaDiTesto 9"/>
            <p:cNvSpPr txBox="1"/>
            <p:nvPr/>
          </p:nvSpPr>
          <p:spPr>
            <a:xfrm rot="-1380000">
              <a:off x="6424577" y="1448791"/>
              <a:ext cx="17123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 err="1">
                  <a:solidFill>
                    <a:schemeClr val="tx1"/>
                  </a:solidFill>
                  <a:latin typeface="Comic Sans MS" pitchFamily="66" charset="0"/>
                </a:rPr>
                <a:t>Linac</a:t>
              </a:r>
              <a:r>
                <a:rPr lang="it-IT" sz="1200" dirty="0">
                  <a:solidFill>
                    <a:schemeClr val="tx1"/>
                  </a:solidFill>
                  <a:latin typeface="Comic Sans MS" pitchFamily="66" charset="0"/>
                </a:rPr>
                <a:t> klystron </a:t>
              </a:r>
              <a:r>
                <a:rPr lang="it-IT" sz="1200" dirty="0" err="1">
                  <a:solidFill>
                    <a:schemeClr val="tx1"/>
                  </a:solidFill>
                  <a:latin typeface="Comic Sans MS" pitchFamily="66" charset="0"/>
                </a:rPr>
                <a:t>gallery</a:t>
              </a:r>
              <a:endParaRPr lang="it-IT" sz="12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6" name="Gruppo 25"/>
          <p:cNvGrpSpPr/>
          <p:nvPr/>
        </p:nvGrpSpPr>
        <p:grpSpPr>
          <a:xfrm>
            <a:off x="4519659" y="2220388"/>
            <a:ext cx="4932691" cy="2080984"/>
            <a:chOff x="4519659" y="2213461"/>
            <a:chExt cx="4932691" cy="2080984"/>
          </a:xfrm>
        </p:grpSpPr>
        <p:pic>
          <p:nvPicPr>
            <p:cNvPr id="129026" name="Picture 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9659" y="2223692"/>
              <a:ext cx="4932691" cy="2070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CasellaDiTesto 10"/>
            <p:cNvSpPr txBox="1"/>
            <p:nvPr/>
          </p:nvSpPr>
          <p:spPr>
            <a:xfrm>
              <a:off x="4820690" y="2213461"/>
              <a:ext cx="3914600" cy="28257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8000" tIns="18000" bIns="18000" rtlCol="0">
              <a:spAutoFit/>
            </a:bodyPr>
            <a:lstStyle/>
            <a:p>
              <a:r>
                <a:rPr lang="it-IT" sz="1600" dirty="0">
                  <a:solidFill>
                    <a:srgbClr val="C80000"/>
                  </a:solidFill>
                  <a:latin typeface="Comic Sans MS" pitchFamily="66" charset="0"/>
                </a:rPr>
                <a:t>GW </a:t>
              </a:r>
              <a:r>
                <a:rPr lang="it-IT" sz="1600" dirty="0" err="1">
                  <a:solidFill>
                    <a:srgbClr val="C80000"/>
                  </a:solidFill>
                  <a:latin typeface="Comic Sans MS" pitchFamily="66" charset="0"/>
                </a:rPr>
                <a:t>power</a:t>
              </a:r>
              <a:r>
                <a:rPr lang="it-IT" sz="1600" dirty="0">
                  <a:solidFill>
                    <a:srgbClr val="C80000"/>
                  </a:solidFill>
                  <a:latin typeface="Comic Sans MS" pitchFamily="66" charset="0"/>
                </a:rPr>
                <a:t> </a:t>
              </a:r>
              <a:r>
                <a:rPr lang="it-IT" sz="1600" dirty="0" err="1">
                  <a:solidFill>
                    <a:srgbClr val="C80000"/>
                  </a:solidFill>
                  <a:latin typeface="Comic Sans MS" pitchFamily="66" charset="0"/>
                </a:rPr>
                <a:t>levels</a:t>
              </a:r>
              <a:r>
                <a:rPr lang="it-IT" sz="1600" dirty="0">
                  <a:solidFill>
                    <a:srgbClr val="C80000"/>
                  </a:solidFill>
                  <a:latin typeface="Comic Sans MS" pitchFamily="66" charset="0"/>
                </a:rPr>
                <a:t> (50-500 fs) 10/50 Hz</a:t>
              </a:r>
            </a:p>
          </p:txBody>
        </p:sp>
      </p:grpSp>
      <p:sp>
        <p:nvSpPr>
          <p:cNvPr id="12" name="Rettangolo 11"/>
          <p:cNvSpPr/>
          <p:nvPr/>
        </p:nvSpPr>
        <p:spPr bwMode="auto">
          <a:xfrm>
            <a:off x="4352925" y="2095500"/>
            <a:ext cx="5162550" cy="2162175"/>
          </a:xfrm>
          <a:prstGeom prst="rect">
            <a:avLst/>
          </a:prstGeom>
          <a:noFill/>
          <a:ln w="57150" cap="flat" cmpd="sng" algn="ctr">
            <a:solidFill>
              <a:srgbClr val="C8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o 23"/>
          <p:cNvGrpSpPr/>
          <p:nvPr/>
        </p:nvGrpSpPr>
        <p:grpSpPr>
          <a:xfrm>
            <a:off x="-96838" y="1989138"/>
            <a:ext cx="3123139" cy="2336119"/>
            <a:chOff x="-96838" y="1989138"/>
            <a:chExt cx="3123139" cy="2336119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96838" y="1989138"/>
              <a:ext cx="3123139" cy="2336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CasellaDiTesto 30"/>
            <p:cNvSpPr txBox="1">
              <a:spLocks noChangeArrowheads="1"/>
            </p:cNvSpPr>
            <p:nvPr/>
          </p:nvSpPr>
          <p:spPr bwMode="auto">
            <a:xfrm>
              <a:off x="0" y="3975360"/>
              <a:ext cx="2888342" cy="3213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 sz="1600" dirty="0">
                  <a:solidFill>
                    <a:schemeClr val="tx1"/>
                  </a:solidFill>
                </a:rPr>
                <a:t> </a:t>
              </a:r>
            </a:p>
          </p:txBody>
        </p:sp>
      </p:grpSp>
      <p:sp>
        <p:nvSpPr>
          <p:cNvPr id="24579" name="Title 1"/>
          <p:cNvSpPr>
            <a:spLocks noGrp="1"/>
          </p:cNvSpPr>
          <p:nvPr>
            <p:ph type="title"/>
          </p:nvPr>
        </p:nvSpPr>
        <p:spPr bwMode="auto">
          <a:xfrm>
            <a:off x="1949450" y="0"/>
            <a:ext cx="3706813" cy="682171"/>
          </a:xfrm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b="1" dirty="0"/>
              <a:t>LDM@FERMI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58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412288" y="6648450"/>
            <a:ext cx="493712" cy="2095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9F15FAF4-66C0-4500-8142-46AF21D52921}" type="slidenum">
              <a:rPr lang="it-IT" smtClean="0">
                <a:solidFill>
                  <a:schemeClr val="tx1"/>
                </a:solidFill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22</a:t>
            </a:fld>
            <a:endParaRPr lang="it-IT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24581" name="Picture 2" descr="IMG_146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2630" y="1562100"/>
            <a:ext cx="672465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072391" y="2781300"/>
            <a:ext cx="1347787" cy="846138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lIns="86895" tIns="43448" rIns="86895" bIns="43448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700">
                <a:solidFill>
                  <a:schemeClr val="tx1"/>
                </a:solidFill>
              </a:rPr>
              <a:t>K-B mirrors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700">
                <a:solidFill>
                  <a:schemeClr val="tx1"/>
                </a:solidFill>
              </a:rPr>
              <a:t>(adjustable focussing)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916941" y="4251325"/>
            <a:ext cx="1023937" cy="587375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lIns="86895" tIns="43448" rIns="86895" bIns="43448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700">
                <a:solidFill>
                  <a:schemeClr val="tx1"/>
                </a:solidFill>
              </a:rPr>
              <a:t>IR laser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700">
                <a:solidFill>
                  <a:schemeClr val="tx1"/>
                </a:solidFill>
              </a:rPr>
              <a:t>optics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937953" y="2797175"/>
            <a:ext cx="1676400" cy="573088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lIns="86895" tIns="43448" rIns="86895" bIns="43448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700">
                <a:solidFill>
                  <a:schemeClr val="tx1"/>
                </a:solidFill>
              </a:rPr>
              <a:t>Supersonic beam source(s)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55178" y="2830513"/>
            <a:ext cx="1196975" cy="331787"/>
          </a:xfrm>
          <a:prstGeom prst="rect">
            <a:avLst/>
          </a:prstGeom>
          <a:solidFill>
            <a:srgbClr val="FFFF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lIns="86895" tIns="43448" rIns="86895" bIns="43448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700">
                <a:solidFill>
                  <a:schemeClr val="tx1"/>
                </a:solidFill>
              </a:rPr>
              <a:t>Detectors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802563" y="3562350"/>
            <a:ext cx="2103437" cy="1135063"/>
          </a:xfrm>
          <a:prstGeom prst="rect">
            <a:avLst/>
          </a:prstGeom>
          <a:gradFill rotWithShape="1">
            <a:gsLst>
              <a:gs pos="0">
                <a:srgbClr val="3333CC">
                  <a:tint val="50000"/>
                  <a:satMod val="300000"/>
                </a:srgbClr>
              </a:gs>
              <a:gs pos="35000">
                <a:srgbClr val="3333CC">
                  <a:tint val="37000"/>
                  <a:satMod val="300000"/>
                </a:srgbClr>
              </a:gs>
              <a:gs pos="100000">
                <a:srgbClr val="3333CC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3333CC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86895" tIns="43448" rIns="86895" bIns="43448">
            <a:spAutoFit/>
          </a:bodyPr>
          <a:lstStyle/>
          <a:p>
            <a:pPr defTabSz="868954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US" sz="1700" kern="0" dirty="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He nanodroplets</a:t>
            </a:r>
          </a:p>
          <a:p>
            <a:pPr defTabSz="868954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US" sz="1700" kern="0" dirty="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Clusters (</a:t>
            </a:r>
            <a:r>
              <a:rPr lang="en-US" sz="1700" kern="0" dirty="0" err="1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Rg</a:t>
            </a:r>
            <a:r>
              <a:rPr lang="en-US" sz="1700" kern="0" dirty="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, H</a:t>
            </a:r>
            <a:r>
              <a:rPr lang="en-US" sz="1700" kern="0" baseline="-25000" dirty="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2</a:t>
            </a:r>
            <a:r>
              <a:rPr lang="en-US" sz="1700" kern="0" dirty="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O)</a:t>
            </a:r>
          </a:p>
          <a:p>
            <a:pPr defTabSz="868954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US" sz="1700" kern="0" dirty="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Molecules, Radicals</a:t>
            </a:r>
          </a:p>
          <a:p>
            <a:pPr defTabSz="868954" fontAlgn="auto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US" sz="1700" kern="0" dirty="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Metal </a:t>
            </a:r>
            <a:r>
              <a:rPr lang="en-US" sz="1700" kern="0" dirty="0" err="1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rPr>
              <a:t>nanoparticles</a:t>
            </a:r>
            <a:endParaRPr lang="en-US" sz="1700" kern="0" dirty="0">
              <a:solidFill>
                <a:schemeClr val="tx1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9" name="Picture 8" descr="C:\D\Kevin_2013\Publications_2013\LDM instrument paper\IMG_4928_1080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8C7047"/>
              </a:clrFrom>
              <a:clrTo>
                <a:srgbClr val="8C7047">
                  <a:alpha val="0"/>
                </a:srgbClr>
              </a:clrTo>
            </a:clrChange>
          </a:blip>
          <a:srcRect l="21980" t="9409" r="24766" b="1996"/>
          <a:stretch>
            <a:fillRect/>
          </a:stretch>
        </p:blipFill>
        <p:spPr bwMode="auto">
          <a:xfrm>
            <a:off x="6796535" y="2573924"/>
            <a:ext cx="822482" cy="2632986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softEdge rad="152400"/>
          </a:effectLst>
        </p:spPr>
      </p:pic>
      <p:grpSp>
        <p:nvGrpSpPr>
          <p:cNvPr id="2" name="Gruppo 31"/>
          <p:cNvGrpSpPr>
            <a:grpSpLocks/>
          </p:cNvGrpSpPr>
          <p:nvPr/>
        </p:nvGrpSpPr>
        <p:grpSpPr bwMode="auto">
          <a:xfrm>
            <a:off x="2278743" y="0"/>
            <a:ext cx="7444162" cy="1417035"/>
            <a:chOff x="2519373" y="3"/>
            <a:chExt cx="7444160" cy="1417304"/>
          </a:xfrm>
        </p:grpSpPr>
        <p:sp>
          <p:nvSpPr>
            <p:cNvPr id="28" name="CasellaDiTesto 27"/>
            <p:cNvSpPr txBox="1"/>
            <p:nvPr/>
          </p:nvSpPr>
          <p:spPr>
            <a:xfrm>
              <a:off x="2519373" y="637843"/>
              <a:ext cx="5705447" cy="77946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 defTabSz="425426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sz="2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Arial" charset="0"/>
                  <a:cs typeface="MS PGothic" pitchFamily="34" charset="-128"/>
                </a:rPr>
                <a:t>Low Density Matter</a:t>
              </a:r>
            </a:p>
            <a:p>
              <a:pPr algn="ctr" defTabSz="425426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r>
                <a:rPr lang="en-US" sz="2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latin typeface="Arial" charset="0"/>
                  <a:cs typeface="MS PGothic" pitchFamily="34" charset="-128"/>
                </a:rPr>
                <a:t>end-station</a:t>
              </a:r>
            </a:p>
          </p:txBody>
        </p:sp>
        <p:pic>
          <p:nvPicPr>
            <p:cNvPr id="2459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5400000">
              <a:off x="9046229" y="-39387"/>
              <a:ext cx="820380" cy="899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2" name="CasellaDiTesto 30"/>
            <p:cNvSpPr txBox="1">
              <a:spLocks noChangeArrowheads="1"/>
            </p:cNvSpPr>
            <p:nvPr/>
          </p:nvSpPr>
          <p:spPr bwMode="auto">
            <a:xfrm>
              <a:off x="7908162" y="857238"/>
              <a:ext cx="2055371" cy="321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it-IT" sz="1600" dirty="0">
                  <a:solidFill>
                    <a:schemeClr val="tx1"/>
                  </a:solidFill>
                </a:rPr>
                <a:t>Prof. F </a:t>
              </a:r>
              <a:r>
                <a:rPr lang="it-IT" sz="1600" dirty="0" err="1">
                  <a:solidFill>
                    <a:schemeClr val="tx1"/>
                  </a:solidFill>
                </a:rPr>
                <a:t>Stienkemeier</a:t>
              </a:r>
              <a:endParaRPr lang="it-IT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0928" y="4746625"/>
            <a:ext cx="6223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ttangolo 19"/>
          <p:cNvSpPr/>
          <p:nvPr/>
        </p:nvSpPr>
        <p:spPr>
          <a:xfrm>
            <a:off x="0" y="6321623"/>
            <a:ext cx="4953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V. </a:t>
            </a:r>
            <a:r>
              <a:rPr lang="fr-FR" sz="1400" dirty="0" err="1">
                <a:solidFill>
                  <a:schemeClr val="tx1"/>
                </a:solidFill>
              </a:rPr>
              <a:t>Lyamayev</a:t>
            </a:r>
            <a:r>
              <a:rPr lang="fr-FR" sz="1400" dirty="0">
                <a:solidFill>
                  <a:schemeClr val="tx1"/>
                </a:solidFill>
              </a:rPr>
              <a:t>, et al. J. Phys. B </a:t>
            </a:r>
            <a:r>
              <a:rPr lang="fr-FR" sz="1400" b="1" dirty="0">
                <a:solidFill>
                  <a:schemeClr val="tx1"/>
                </a:solidFill>
              </a:rPr>
              <a:t>46</a:t>
            </a:r>
            <a:r>
              <a:rPr lang="fr-FR" sz="1400" dirty="0">
                <a:solidFill>
                  <a:schemeClr val="tx1"/>
                </a:solidFill>
              </a:rPr>
              <a:t> (2013) 164007.</a:t>
            </a:r>
          </a:p>
          <a:p>
            <a:r>
              <a:rPr lang="it-IT" sz="1400" dirty="0">
                <a:solidFill>
                  <a:schemeClr val="tx1"/>
                </a:solidFill>
              </a:rPr>
              <a:t>C. </a:t>
            </a:r>
            <a:r>
              <a:rPr lang="it-IT" sz="1400" dirty="0" err="1">
                <a:solidFill>
                  <a:schemeClr val="tx1"/>
                </a:solidFill>
              </a:rPr>
              <a:t>Svetina</a:t>
            </a:r>
            <a:r>
              <a:rPr lang="it-IT" sz="1400" dirty="0">
                <a:solidFill>
                  <a:schemeClr val="tx1"/>
                </a:solidFill>
              </a:rPr>
              <a:t>, </a:t>
            </a:r>
            <a:r>
              <a:rPr lang="it-IT" sz="1400" dirty="0" err="1">
                <a:solidFill>
                  <a:schemeClr val="tx1"/>
                </a:solidFill>
              </a:rPr>
              <a:t>et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al.J</a:t>
            </a:r>
            <a:r>
              <a:rPr lang="it-IT" sz="1400" dirty="0">
                <a:solidFill>
                  <a:schemeClr val="tx1"/>
                </a:solidFill>
              </a:rPr>
              <a:t> .</a:t>
            </a:r>
            <a:r>
              <a:rPr lang="it-IT" sz="1400" dirty="0" err="1">
                <a:solidFill>
                  <a:schemeClr val="tx1"/>
                </a:solidFill>
              </a:rPr>
              <a:t>Synchrotron</a:t>
            </a:r>
            <a:r>
              <a:rPr lang="it-IT" sz="1400" dirty="0">
                <a:solidFill>
                  <a:schemeClr val="tx1"/>
                </a:solidFill>
              </a:rPr>
              <a:t> Rad. </a:t>
            </a:r>
            <a:r>
              <a:rPr lang="it-IT" sz="1400" b="1" dirty="0">
                <a:solidFill>
                  <a:schemeClr val="tx1"/>
                </a:solidFill>
              </a:rPr>
              <a:t>22</a:t>
            </a:r>
            <a:r>
              <a:rPr lang="it-IT" sz="1400" dirty="0">
                <a:solidFill>
                  <a:schemeClr val="tx1"/>
                </a:solidFill>
              </a:rPr>
              <a:t> (2015) 538.</a:t>
            </a:r>
          </a:p>
        </p:txBody>
      </p:sp>
      <p:sp>
        <p:nvSpPr>
          <p:cNvPr id="22" name="CasellaDiTesto 30"/>
          <p:cNvSpPr txBox="1">
            <a:spLocks noChangeArrowheads="1"/>
          </p:cNvSpPr>
          <p:nvPr/>
        </p:nvSpPr>
        <p:spPr bwMode="auto">
          <a:xfrm>
            <a:off x="0" y="744778"/>
            <a:ext cx="1574342" cy="321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>
                <a:solidFill>
                  <a:schemeClr val="tx1"/>
                </a:solidFill>
              </a:rPr>
              <a:t>Dr. C. </a:t>
            </a:r>
            <a:r>
              <a:rPr lang="it-IT" sz="1600" dirty="0" err="1">
                <a:solidFill>
                  <a:schemeClr val="tx1"/>
                </a:solidFill>
              </a:rPr>
              <a:t>Callegari</a:t>
            </a: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25" name="Rettangolo 24"/>
          <p:cNvSpPr/>
          <p:nvPr/>
        </p:nvSpPr>
        <p:spPr bwMode="auto">
          <a:xfrm>
            <a:off x="0" y="0"/>
            <a:ext cx="566057" cy="55154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5324922" y="0"/>
            <a:ext cx="2225289" cy="49244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2600" b="1" dirty="0" err="1">
                <a:solidFill>
                  <a:srgbClr val="0068A6"/>
                </a:solidFill>
              </a:rPr>
              <a:t>Our</a:t>
            </a:r>
            <a:r>
              <a:rPr lang="it-IT" sz="2600" b="1" dirty="0">
                <a:solidFill>
                  <a:srgbClr val="0068A6"/>
                </a:solidFill>
              </a:rPr>
              <a:t> last 8 m!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-83125" y="3087584"/>
            <a:ext cx="1686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tx1"/>
                </a:solidFill>
              </a:rPr>
              <a:t>(</a:t>
            </a:r>
            <a:r>
              <a:rPr lang="it-IT" sz="1200" dirty="0" err="1">
                <a:solidFill>
                  <a:schemeClr val="tx1"/>
                </a:solidFill>
              </a:rPr>
              <a:t>Seed</a:t>
            </a:r>
            <a:r>
              <a:rPr lang="it-IT" sz="1200" dirty="0">
                <a:solidFill>
                  <a:schemeClr val="tx1"/>
                </a:solidFill>
              </a:rPr>
              <a:t> laser </a:t>
            </a:r>
            <a:r>
              <a:rPr lang="it-IT" sz="1200" dirty="0" err="1">
                <a:solidFill>
                  <a:schemeClr val="tx1"/>
                </a:solidFill>
              </a:rPr>
              <a:t>for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Users</a:t>
            </a:r>
            <a:r>
              <a:rPr lang="it-IT" sz="1200" dirty="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3820830" y="1273296"/>
            <a:ext cx="2335100" cy="189440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Multi-photon; multi-</a:t>
            </a:r>
          </a:p>
          <a:p>
            <a:pPr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electron (correlation</a:t>
            </a: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sz="1700" b="0" i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22836" y="1273296"/>
            <a:ext cx="9894837" cy="5291272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700" b="0" i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2980166">
            <a:off x="5316104" y="1668288"/>
            <a:ext cx="4483731" cy="4135500"/>
          </a:xfrm>
          <a:prstGeom prst="rect">
            <a:avLst/>
          </a:prstGeom>
          <a:noFill/>
        </p:spPr>
        <p:txBody>
          <a:bodyPr wrap="none" lIns="86895" tIns="43448" rIns="86895" bIns="43448" rtlCol="0">
            <a:prstTxWarp prst="textArchUp">
              <a:avLst>
                <a:gd name="adj" fmla="val 12542067"/>
              </a:avLst>
            </a:prstTxWarp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</a:rPr>
              <a:t>atoms</a:t>
            </a:r>
            <a:r>
              <a:rPr lang="en-US" sz="2600" dirty="0" err="1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dirty="0" err="1">
                <a:solidFill>
                  <a:schemeClr val="bg1"/>
                </a:solidFill>
              </a:rPr>
              <a:t>molecules</a:t>
            </a:r>
            <a:r>
              <a:rPr lang="en-US" sz="2600" dirty="0" err="1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600" dirty="0" err="1">
                <a:solidFill>
                  <a:schemeClr val="bg1"/>
                </a:solidFill>
              </a:rPr>
              <a:t>clusters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0" y="4604838"/>
            <a:ext cx="4386915" cy="1894406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algn="r"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Instrumentation </a:t>
            </a:r>
            <a:r>
              <a:rPr lang="en-US" sz="165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650" b="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evelop</a:t>
            </a:r>
            <a:r>
              <a:rPr lang="en-US" sz="165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</a:t>
            </a:r>
            <a:r>
              <a:rPr lang="en-US" sz="1650" b="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ent</a:t>
            </a:r>
          </a:p>
          <a:p>
            <a:pPr algn="r"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b="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(charged particles, photons)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386915" y="4572001"/>
            <a:ext cx="4205292" cy="192724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r" defTabSz="426935" eaLnBrk="1">
              <a:lnSpc>
                <a:spcPct val="93000"/>
              </a:lnSpc>
              <a:spcBef>
                <a:spcPts val="200"/>
              </a:spcBef>
              <a:buClr>
                <a:srgbClr val="000000"/>
              </a:buClr>
              <a:buSzPct val="100000"/>
            </a:pPr>
            <a:r>
              <a:rPr lang="en-US" sz="165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Sample sources </a:t>
            </a: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</a:t>
            </a:r>
            <a:r>
              <a:rPr lang="en-US" sz="165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evelopment</a:t>
            </a: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r"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atoms, molecules,</a:t>
            </a:r>
          </a:p>
          <a:p>
            <a:pPr algn="r"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metastable</a:t>
            </a: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targets,</a:t>
            </a:r>
          </a:p>
          <a:p>
            <a:pPr algn="r"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clusters, radicals, …</a:t>
            </a:r>
            <a:endParaRPr lang="en-US" sz="1650" b="0" i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34" t="1229" r="6107" b="29712"/>
          <a:stretch/>
        </p:blipFill>
        <p:spPr bwMode="auto">
          <a:xfrm>
            <a:off x="6883270" y="5634262"/>
            <a:ext cx="1253958" cy="7838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71777" t="47136" r="2035" b="12744"/>
          <a:stretch/>
        </p:blipFill>
        <p:spPr>
          <a:xfrm>
            <a:off x="5731366" y="5560243"/>
            <a:ext cx="1132170" cy="970533"/>
          </a:xfrm>
          <a:prstGeom prst="rect">
            <a:avLst/>
          </a:prstGeom>
        </p:spPr>
      </p:pic>
      <p:pic>
        <p:nvPicPr>
          <p:cNvPr id="21" name="Image 99" descr="Dimer_TOF_WL_Scan_025_Bin10.png"/>
          <p:cNvPicPr>
            <a:picLocks noChangeAspect="1"/>
          </p:cNvPicPr>
          <p:nvPr/>
        </p:nvPicPr>
        <p:blipFill>
          <a:blip r:embed="rId4" cstate="print"/>
          <a:srcRect l="6228" t="5605" r="6116"/>
          <a:stretch>
            <a:fillRect/>
          </a:stretch>
        </p:blipFill>
        <p:spPr bwMode="auto">
          <a:xfrm>
            <a:off x="4457675" y="5598510"/>
            <a:ext cx="1132170" cy="851176"/>
          </a:xfrm>
          <a:prstGeom prst="roundRect">
            <a:avLst>
              <a:gd name="adj" fmla="val 18309"/>
            </a:avLst>
          </a:prstGeom>
          <a:ln w="31750">
            <a:solidFill>
              <a:srgbClr val="011FFF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848" y="0"/>
            <a:ext cx="7656152" cy="849217"/>
          </a:xfrm>
        </p:spPr>
        <p:txBody>
          <a:bodyPr/>
          <a:lstStyle/>
          <a:p>
            <a:r>
              <a:rPr lang="en-US" sz="2900" b="1" dirty="0">
                <a:latin typeface="Comic Sans MS" pitchFamily="66" charset="0"/>
              </a:rPr>
              <a:t>    LDM @FERMI </a:t>
            </a:r>
            <a:br>
              <a:rPr lang="en-US" sz="2900" b="1" dirty="0">
                <a:latin typeface="Comic Sans MS" pitchFamily="66" charset="0"/>
              </a:rPr>
            </a:br>
            <a:r>
              <a:rPr lang="en-US" sz="2900" b="1" dirty="0">
                <a:latin typeface="Comic Sans MS" pitchFamily="66" charset="0"/>
              </a:rPr>
              <a:t>Science and technology  </a:t>
            </a:r>
            <a:r>
              <a:rPr lang="en-US" sz="2800" b="1" baseline="30000" dirty="0">
                <a:latin typeface="Comic Sans MS" pitchFamily="66" charset="0"/>
              </a:rPr>
              <a:t>(2011 – 2018)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2645107"/>
            <a:ext cx="3821073" cy="195973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FEL characterization</a:t>
            </a:r>
            <a:r>
              <a:rPr lang="en-US" sz="165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(polarization, tuning, harmonics, time)</a:t>
            </a:r>
            <a:endParaRPr lang="en-US" sz="1650" i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Immagin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30" r="7580"/>
          <a:stretch/>
        </p:blipFill>
        <p:spPr>
          <a:xfrm>
            <a:off x="698920" y="3233027"/>
            <a:ext cx="661440" cy="979866"/>
          </a:xfrm>
          <a:prstGeom prst="rect">
            <a:avLst/>
          </a:prstGeom>
        </p:spPr>
      </p:pic>
      <p:pic>
        <p:nvPicPr>
          <p:cNvPr id="14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84" t="2899" r="8861" b="15942"/>
          <a:stretch>
            <a:fillRect/>
          </a:stretch>
        </p:blipFill>
        <p:spPr bwMode="auto">
          <a:xfrm>
            <a:off x="2176824" y="3233026"/>
            <a:ext cx="495324" cy="47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/>
          <a:srcRect l="18475"/>
          <a:stretch/>
        </p:blipFill>
        <p:spPr>
          <a:xfrm>
            <a:off x="1445756" y="3233027"/>
            <a:ext cx="605715" cy="979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ectangle 7"/>
          <p:cNvSpPr/>
          <p:nvPr/>
        </p:nvSpPr>
        <p:spPr bwMode="auto">
          <a:xfrm>
            <a:off x="2828690" y="3136170"/>
            <a:ext cx="2052058" cy="1567784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b="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Spectroscopy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673996" y="3555548"/>
            <a:ext cx="1306808" cy="990649"/>
          </a:xfrm>
          <a:prstGeom prst="rect">
            <a:avLst/>
          </a:prstGeom>
        </p:spPr>
      </p:pic>
      <p:pic>
        <p:nvPicPr>
          <p:cNvPr id="6" name="Picture 445" descr="DSCN174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51" t="10959" r="35617" b="3966"/>
          <a:stretch/>
        </p:blipFill>
        <p:spPr bwMode="auto">
          <a:xfrm>
            <a:off x="3822725" y="3397468"/>
            <a:ext cx="987263" cy="131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1058" y="3755621"/>
            <a:ext cx="538069" cy="46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Content Placeholder 5" descr="IMG_1880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671" r="-838"/>
          <a:stretch/>
        </p:blipFill>
        <p:spPr bwMode="auto">
          <a:xfrm rot="16200000">
            <a:off x="511687" y="4920486"/>
            <a:ext cx="1458571" cy="10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054" y="4967955"/>
            <a:ext cx="1061409" cy="55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C:\D\Kevin_2013\Publications_2013\LDM instrument paper\IMG_4928_1080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8C7047"/>
              </a:clrFrom>
              <a:clrTo>
                <a:srgbClr val="8C7047">
                  <a:alpha val="0"/>
                </a:srgbClr>
              </a:clrTo>
            </a:clrChange>
          </a:blip>
          <a:srcRect l="21980" t="9409" r="24766" b="1996"/>
          <a:stretch>
            <a:fillRect/>
          </a:stretch>
        </p:blipFill>
        <p:spPr bwMode="auto">
          <a:xfrm>
            <a:off x="-39845" y="3899776"/>
            <a:ext cx="822482" cy="2632986"/>
          </a:xfrm>
          <a:prstGeom prst="rect">
            <a:avLst/>
          </a:prstGeom>
          <a:gradFill rotWithShape="1">
            <a:gsLst>
              <a:gs pos="0">
                <a:srgbClr val="000000"/>
              </a:gs>
              <a:gs pos="100000">
                <a:srgbClr val="0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softEdge rad="152400"/>
          </a:effectLst>
        </p:spPr>
      </p:pic>
      <p:pic>
        <p:nvPicPr>
          <p:cNvPr id="30" name="Picture 29" descr="IMG_1760.JP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11" r="8777" b="17010"/>
          <a:stretch/>
        </p:blipFill>
        <p:spPr>
          <a:xfrm>
            <a:off x="1981054" y="5519379"/>
            <a:ext cx="1064538" cy="522595"/>
          </a:xfrm>
          <a:prstGeom prst="rect">
            <a:avLst/>
          </a:prstGeom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6628" y="5239658"/>
            <a:ext cx="1024736" cy="78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/>
          <p:cNvSpPr/>
          <p:nvPr/>
        </p:nvSpPr>
        <p:spPr bwMode="auto">
          <a:xfrm>
            <a:off x="0" y="1273296"/>
            <a:ext cx="1839532" cy="137181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FEL control</a:t>
            </a:r>
          </a:p>
          <a:p>
            <a:pPr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650" b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(CPA, polarization)</a:t>
            </a:r>
          </a:p>
        </p:txBody>
      </p:sp>
      <p:pic>
        <p:nvPicPr>
          <p:cNvPr id="27" name="Picture 5" descr="compressore_2.jpg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66" t="13565" r="12930"/>
          <a:stretch/>
        </p:blipFill>
        <p:spPr bwMode="auto">
          <a:xfrm>
            <a:off x="12967" y="1795891"/>
            <a:ext cx="939255" cy="58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35"/>
          <p:cNvSpPr/>
          <p:nvPr/>
        </p:nvSpPr>
        <p:spPr bwMode="auto">
          <a:xfrm>
            <a:off x="1839532" y="1273296"/>
            <a:ext cx="1981297" cy="1371811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defTabSz="426935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en-US" sz="17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Coherent</a:t>
            </a:r>
            <a:r>
              <a:rPr lang="en-US" sz="1700" i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control</a:t>
            </a:r>
          </a:p>
        </p:txBody>
      </p:sp>
      <p:pic>
        <p:nvPicPr>
          <p:cNvPr id="34" name="Picture 33" descr="\\sincro-share\Public\ldm\LDM_screenshots\fig0.png"/>
          <p:cNvPicPr>
            <a:picLocks noChangeAspect="1" noChangeArrowheads="1"/>
          </p:cNvPicPr>
          <p:nvPr/>
        </p:nvPicPr>
        <p:blipFill rotWithShape="1">
          <a:blip r:embed="rId17" cstate="print"/>
          <a:srcRect t="13800" r="25556" b="5560"/>
          <a:stretch/>
        </p:blipFill>
        <p:spPr bwMode="auto">
          <a:xfrm>
            <a:off x="2193336" y="1730567"/>
            <a:ext cx="1423883" cy="76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90405" y="1795891"/>
            <a:ext cx="845252" cy="591147"/>
          </a:xfrm>
          <a:prstGeom prst="rect">
            <a:avLst/>
          </a:prstGeom>
        </p:spPr>
      </p:pic>
      <p:pic>
        <p:nvPicPr>
          <p:cNvPr id="32" name="Picture 5" descr="Duese_Chopper_Ofen_vor_weissem_Hintergrund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7" t="4118" r="26305" b="45641"/>
          <a:stretch>
            <a:fillRect/>
          </a:stretch>
        </p:blipFill>
        <p:spPr bwMode="auto">
          <a:xfrm>
            <a:off x="4457675" y="4800812"/>
            <a:ext cx="1627494" cy="66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1" t="3107" r="75690" b="20584"/>
          <a:stretch/>
        </p:blipFill>
        <p:spPr bwMode="auto">
          <a:xfrm>
            <a:off x="6143076" y="1302113"/>
            <a:ext cx="958369" cy="126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21" r="18665"/>
          <a:stretch/>
        </p:blipFill>
        <p:spPr>
          <a:xfrm>
            <a:off x="4033111" y="1926539"/>
            <a:ext cx="997402" cy="1310653"/>
          </a:xfrm>
          <a:prstGeom prst="rect">
            <a:avLst/>
          </a:prstGeom>
        </p:spPr>
      </p:pic>
      <p:pic>
        <p:nvPicPr>
          <p:cNvPr id="11" name="Picture 10" descr="Summary_figure2.png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05" r="37706"/>
          <a:stretch/>
        </p:blipFill>
        <p:spPr>
          <a:xfrm>
            <a:off x="5236042" y="2057188"/>
            <a:ext cx="849127" cy="78167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23" cstate="print"/>
          <a:srcRect r="45828"/>
          <a:stretch/>
        </p:blipFill>
        <p:spPr>
          <a:xfrm>
            <a:off x="7346093" y="3384468"/>
            <a:ext cx="1072117" cy="968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" name="Picture 5" descr="Au clusters.png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3" r="16490" b="13614"/>
          <a:stretch/>
        </p:blipFill>
        <p:spPr bwMode="auto">
          <a:xfrm>
            <a:off x="8758680" y="3377181"/>
            <a:ext cx="773760" cy="59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Box 83"/>
          <p:cNvSpPr txBox="1"/>
          <p:nvPr/>
        </p:nvSpPr>
        <p:spPr>
          <a:xfrm rot="2460000">
            <a:off x="7122832" y="3226085"/>
            <a:ext cx="1477979" cy="1496252"/>
          </a:xfrm>
          <a:prstGeom prst="rect">
            <a:avLst/>
          </a:prstGeom>
          <a:noFill/>
        </p:spPr>
        <p:txBody>
          <a:bodyPr wrap="none" lIns="86895" tIns="43448" rIns="86895" bIns="43448" rtlCol="0">
            <a:prstTxWarp prst="textArchUp">
              <a:avLst>
                <a:gd name="adj" fmla="val 11299832"/>
              </a:avLst>
            </a:prstTxWarp>
            <a:spAutoFit/>
          </a:bodyPr>
          <a:lstStyle/>
          <a:p>
            <a:r>
              <a:rPr lang="en-US" sz="1900" dirty="0" err="1">
                <a:solidFill>
                  <a:srgbClr val="000000"/>
                </a:solidFill>
              </a:rPr>
              <a:t>ICD</a:t>
            </a:r>
            <a:r>
              <a:rPr lang="en-US" sz="1900" dirty="0" err="1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900" dirty="0" err="1">
                <a:solidFill>
                  <a:srgbClr val="000000"/>
                </a:solidFill>
              </a:rPr>
              <a:t>nanoplasma</a:t>
            </a:r>
            <a:endParaRPr lang="en-US" sz="1900" dirty="0">
              <a:solidFill>
                <a:srgbClr val="000000"/>
              </a:solidFill>
            </a:endParaRPr>
          </a:p>
        </p:txBody>
      </p:sp>
      <p:pic>
        <p:nvPicPr>
          <p:cNvPr id="12" name="Picture 11" descr="267117058.png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87" t="7639" r="68230" b="56482"/>
          <a:stretch/>
        </p:blipFill>
        <p:spPr>
          <a:xfrm>
            <a:off x="8758680" y="5206263"/>
            <a:ext cx="854606" cy="783892"/>
          </a:xfrm>
          <a:prstGeom prst="rect">
            <a:avLst/>
          </a:prstGeom>
        </p:spPr>
      </p:pic>
      <p:pic>
        <p:nvPicPr>
          <p:cNvPr id="85" name="Picture 5" descr="Slide1_HeDroplets.jpg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86" t="3322" b="2658"/>
          <a:stretch/>
        </p:blipFill>
        <p:spPr bwMode="auto">
          <a:xfrm>
            <a:off x="8758681" y="4030425"/>
            <a:ext cx="849126" cy="111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magine 1" descr="PPT_EST logo.png"/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0" y="1"/>
            <a:ext cx="1686909" cy="77626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920521" y="3216171"/>
            <a:ext cx="2252794" cy="134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CasellaDiTesto 42"/>
          <p:cNvSpPr txBox="1"/>
          <p:nvPr/>
        </p:nvSpPr>
        <p:spPr>
          <a:xfrm>
            <a:off x="4918843" y="3058508"/>
            <a:ext cx="223490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tx1"/>
                </a:solidFill>
              </a:rPr>
              <a:t>Molecular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Photodynamics</a:t>
            </a:r>
            <a:endParaRPr lang="it-IT" sz="1400" dirty="0">
              <a:solidFill>
                <a:schemeClr val="tx1"/>
              </a:solidFill>
            </a:endParaRPr>
          </a:p>
        </p:txBody>
      </p:sp>
      <p:pic>
        <p:nvPicPr>
          <p:cNvPr id="23" name="Picture 22" descr="icd.pn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233" y="2505694"/>
            <a:ext cx="2286586" cy="56105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46" name="Ovale 45"/>
          <p:cNvSpPr/>
          <p:nvPr/>
        </p:nvSpPr>
        <p:spPr bwMode="auto">
          <a:xfrm rot="5400000">
            <a:off x="5156199" y="2246091"/>
            <a:ext cx="1828798" cy="2997196"/>
          </a:xfrm>
          <a:prstGeom prst="ellipse">
            <a:avLst/>
          </a:prstGeom>
          <a:solidFill>
            <a:srgbClr val="FFFF00">
              <a:alpha val="20000"/>
            </a:srgbClr>
          </a:solidFill>
          <a:ln w="762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50" name="Gruppo 49"/>
          <p:cNvGrpSpPr/>
          <p:nvPr/>
        </p:nvGrpSpPr>
        <p:grpSpPr>
          <a:xfrm>
            <a:off x="6458857" y="2637144"/>
            <a:ext cx="3388325" cy="3828974"/>
            <a:chOff x="6463903" y="2637144"/>
            <a:chExt cx="3556616" cy="3828974"/>
          </a:xfrm>
        </p:grpSpPr>
        <p:sp>
          <p:nvSpPr>
            <p:cNvPr id="42" name="Ovale 41"/>
            <p:cNvSpPr/>
            <p:nvPr/>
          </p:nvSpPr>
          <p:spPr bwMode="auto">
            <a:xfrm rot="21060000">
              <a:off x="9491738" y="2637144"/>
              <a:ext cx="528781" cy="1920295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76200" cap="flat" cmpd="sng" algn="ctr">
              <a:solidFill>
                <a:srgbClr val="FFFF00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9" name="Ovale 48"/>
            <p:cNvSpPr/>
            <p:nvPr/>
          </p:nvSpPr>
          <p:spPr bwMode="auto">
            <a:xfrm rot="5400000">
              <a:off x="6986418" y="4920343"/>
              <a:ext cx="1023260" cy="2068290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 w="76200" cap="flat" cmpd="sng" algn="ctr">
              <a:solidFill>
                <a:srgbClr val="FFFF00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2" name="CasellaDiTesto 51"/>
          <p:cNvSpPr txBox="1"/>
          <p:nvPr/>
        </p:nvSpPr>
        <p:spPr>
          <a:xfrm>
            <a:off x="4" y="798286"/>
            <a:ext cx="99059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tx1"/>
                </a:solidFill>
              </a:rPr>
              <a:t>A </a:t>
            </a:r>
            <a:r>
              <a:rPr lang="it-IT" sz="2200" dirty="0" err="1">
                <a:solidFill>
                  <a:schemeClr val="tx1"/>
                </a:solidFill>
              </a:rPr>
              <a:t>lot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of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cutting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edge</a:t>
            </a:r>
            <a:r>
              <a:rPr lang="it-IT" sz="2200" dirty="0">
                <a:solidFill>
                  <a:schemeClr val="tx1"/>
                </a:solidFill>
              </a:rPr>
              <a:t> and </a:t>
            </a:r>
            <a:r>
              <a:rPr lang="it-IT" sz="2200" dirty="0" err="1">
                <a:solidFill>
                  <a:schemeClr val="tx1"/>
                </a:solidFill>
              </a:rPr>
              <a:t>interesting</a:t>
            </a:r>
            <a:r>
              <a:rPr lang="it-IT" sz="2200" dirty="0">
                <a:solidFill>
                  <a:schemeClr val="tx1"/>
                </a:solidFill>
              </a:rPr>
              <a:t> science can </a:t>
            </a:r>
            <a:r>
              <a:rPr lang="it-IT" sz="2200" dirty="0" err="1">
                <a:solidFill>
                  <a:schemeClr val="tx1"/>
                </a:solidFill>
              </a:rPr>
              <a:t>be</a:t>
            </a:r>
            <a:r>
              <a:rPr lang="it-IT" sz="2200" dirty="0">
                <a:solidFill>
                  <a:schemeClr val="tx1"/>
                </a:solidFill>
              </a:rPr>
              <a:t> </a:t>
            </a:r>
            <a:r>
              <a:rPr lang="it-IT" sz="2200" dirty="0" err="1">
                <a:solidFill>
                  <a:schemeClr val="tx1"/>
                </a:solidFill>
              </a:rPr>
              <a:t>driven</a:t>
            </a:r>
            <a:r>
              <a:rPr lang="it-IT" sz="2200" dirty="0">
                <a:solidFill>
                  <a:schemeClr val="tx1"/>
                </a:solidFill>
              </a:rPr>
              <a:t> at LDM and FERMI</a:t>
            </a:r>
          </a:p>
        </p:txBody>
      </p:sp>
      <p:sp>
        <p:nvSpPr>
          <p:cNvPr id="44" name="Ovale 43"/>
          <p:cNvSpPr/>
          <p:nvPr/>
        </p:nvSpPr>
        <p:spPr bwMode="auto">
          <a:xfrm rot="5400000">
            <a:off x="2374792" y="4617252"/>
            <a:ext cx="936413" cy="3487027"/>
          </a:xfrm>
          <a:prstGeom prst="ellipse">
            <a:avLst/>
          </a:prstGeom>
          <a:solidFill>
            <a:srgbClr val="FFFF00">
              <a:alpha val="20000"/>
            </a:srgbClr>
          </a:solidFill>
          <a:ln w="76200" cap="flat" cmpd="sng" algn="ctr">
            <a:solidFill>
              <a:srgbClr val="00B050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034280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922" y="1535960"/>
            <a:ext cx="3453032" cy="20349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1pPr>
            <a:lvl2pPr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2pPr>
            <a:lvl3pPr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3pPr>
            <a:lvl4pPr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4pPr>
            <a:lvl5pPr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5pPr>
            <a:lvl6pPr marL="2279805" indent="-205946" defTabSz="40613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6pPr>
            <a:lvl7pPr marL="2694577" indent="-205946" defTabSz="40613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7pPr>
            <a:lvl8pPr marL="3109349" indent="-205946" defTabSz="40613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8pPr>
            <a:lvl9pPr marL="3524121" indent="-205946" defTabSz="406131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691" algn="l"/>
                <a:tab pos="812262" algn="l"/>
                <a:tab pos="1219833" algn="l"/>
                <a:tab pos="1627403" algn="l"/>
                <a:tab pos="2034975" algn="l"/>
                <a:tab pos="2442545" algn="l"/>
                <a:tab pos="2850117" algn="l"/>
                <a:tab pos="3257687" algn="l"/>
                <a:tab pos="3665259" algn="l"/>
                <a:tab pos="4072829" algn="l"/>
                <a:tab pos="4480400" algn="l"/>
                <a:tab pos="4887971" algn="l"/>
                <a:tab pos="5295542" algn="l"/>
                <a:tab pos="5703113" algn="l"/>
                <a:tab pos="6110684" algn="l"/>
                <a:tab pos="6518255" algn="l"/>
                <a:tab pos="6925826" algn="l"/>
                <a:tab pos="7333397" algn="l"/>
                <a:tab pos="7740968" algn="l"/>
                <a:tab pos="8148538" algn="l"/>
              </a:tabLst>
              <a:defRPr sz="2177">
                <a:solidFill>
                  <a:schemeClr val="bg1"/>
                </a:solidFill>
                <a:latin typeface="Arial" charset="0"/>
                <a:ea typeface="MS PGothic" charset="-128"/>
              </a:defRPr>
            </a:lvl9pPr>
          </a:lstStyle>
          <a:p>
            <a:fld id="{A841D6CA-9940-F745-9360-88E1DF8DA2EA}" type="slidenum">
              <a:rPr lang="it-IT" altLang="it-IT" sz="1089">
                <a:solidFill>
                  <a:srgbClr val="000000"/>
                </a:solidFill>
              </a:rPr>
              <a:pPr/>
              <a:t>24</a:t>
            </a:fld>
            <a:endParaRPr lang="it-IT" altLang="it-IT" sz="1089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069" y="1597354"/>
            <a:ext cx="2402262" cy="149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3061812" y="2570896"/>
            <a:ext cx="580608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33" dirty="0" err="1">
                <a:solidFill>
                  <a:srgbClr val="FF0000"/>
                </a:solidFill>
              </a:rPr>
              <a:t>keto</a:t>
            </a:r>
            <a:endParaRPr lang="en-US" altLang="en-US" sz="1633" dirty="0">
              <a:solidFill>
                <a:srgbClr val="FF0000"/>
              </a:solidFill>
            </a:endParaRP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3876217" y="2570896"/>
            <a:ext cx="582211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33">
                <a:solidFill>
                  <a:srgbClr val="0432FF"/>
                </a:solidFill>
              </a:rPr>
              <a:t>enol</a:t>
            </a:r>
          </a:p>
        </p:txBody>
      </p:sp>
      <p:sp>
        <p:nvSpPr>
          <p:cNvPr id="67593" name="Rectangle 10"/>
          <p:cNvSpPr>
            <a:spLocks noChangeArrowheads="1"/>
          </p:cNvSpPr>
          <p:nvPr/>
        </p:nvSpPr>
        <p:spPr bwMode="auto">
          <a:xfrm>
            <a:off x="6664620" y="1725529"/>
            <a:ext cx="230514" cy="1559683"/>
          </a:xfrm>
          <a:prstGeom prst="rect">
            <a:avLst/>
          </a:prstGeom>
          <a:solidFill>
            <a:srgbClr val="0432FF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1pPr>
            <a:lvl2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2pPr>
            <a:lvl3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3pPr>
            <a:lvl4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4pPr>
            <a:lvl5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 sz="2177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7594" name="Rectangle 11"/>
          <p:cNvSpPr>
            <a:spLocks noChangeArrowheads="1"/>
          </p:cNvSpPr>
          <p:nvPr/>
        </p:nvSpPr>
        <p:spPr bwMode="auto">
          <a:xfrm>
            <a:off x="7036719" y="1725529"/>
            <a:ext cx="176689" cy="1559683"/>
          </a:xfrm>
          <a:prstGeom prst="rect">
            <a:avLst/>
          </a:prstGeom>
          <a:solidFill>
            <a:srgbClr val="FF0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1pPr>
            <a:lvl2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2pPr>
            <a:lvl3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3pPr>
            <a:lvl4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4pPr>
            <a:lvl5pPr defTabSz="449263"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PGothic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altLang="en-US" sz="2177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5850" name="Picture 5" descr="cartoucheLCPMR_ve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9521" y="7203"/>
            <a:ext cx="362738" cy="48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7" descr="C:\Users\MNP\Desktop\220px-Uppsala_University_logo_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93065" y="17283"/>
            <a:ext cx="423585" cy="4982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06" t="9215" r="27248" b="40907"/>
          <a:stretch>
            <a:fillRect/>
          </a:stretch>
        </p:blipFill>
        <p:spPr bwMode="auto">
          <a:xfrm>
            <a:off x="7774167" y="-11521"/>
            <a:ext cx="1156077" cy="147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3" name="Rectangle 17"/>
          <p:cNvSpPr>
            <a:spLocks noChangeArrowheads="1"/>
          </p:cNvSpPr>
          <p:nvPr/>
        </p:nvSpPr>
        <p:spPr bwMode="auto">
          <a:xfrm>
            <a:off x="7713320" y="1156292"/>
            <a:ext cx="1313180" cy="287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270"/>
              <a:t>MN Piancastelli</a:t>
            </a:r>
          </a:p>
        </p:txBody>
      </p:sp>
      <p:sp>
        <p:nvSpPr>
          <p:cNvPr id="19" name="Lightning Bolt 18"/>
          <p:cNvSpPr/>
          <p:nvPr/>
        </p:nvSpPr>
        <p:spPr bwMode="auto">
          <a:xfrm>
            <a:off x="5589548" y="2881"/>
            <a:ext cx="478580" cy="551578"/>
          </a:xfrm>
          <a:prstGeom prst="lightningBol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anchor="ctr" anchorCtr="1"/>
          <a:lstStyle/>
          <a:p>
            <a:pPr defTabSz="40757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814" dirty="0">
                <a:solidFill>
                  <a:srgbClr val="0432FF"/>
                </a:solidFill>
                <a:ea typeface="ＭＳ Ｐゴシック" charset="0"/>
                <a:cs typeface="ＭＳ Ｐゴシック" charset="0"/>
              </a:rPr>
              <a:t>UV</a:t>
            </a:r>
          </a:p>
        </p:txBody>
      </p:sp>
      <p:sp>
        <p:nvSpPr>
          <p:cNvPr id="20" name="Lightning Bolt 19"/>
          <p:cNvSpPr/>
          <p:nvPr/>
        </p:nvSpPr>
        <p:spPr bwMode="auto">
          <a:xfrm>
            <a:off x="6140675" y="31685"/>
            <a:ext cx="524215" cy="522775"/>
          </a:xfrm>
          <a:prstGeom prst="lightningBol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0" anchor="ctr" anchorCtr="1"/>
          <a:lstStyle/>
          <a:p>
            <a:pPr defTabSz="40757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814" dirty="0">
                <a:solidFill>
                  <a:schemeClr val="accent6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FEL1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08910" y="2739396"/>
            <a:ext cx="2070439" cy="48320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70" dirty="0"/>
              <a:t>Hush et al., Aust. J Chem.</a:t>
            </a:r>
          </a:p>
          <a:p>
            <a:pPr>
              <a:defRPr/>
            </a:pPr>
            <a:r>
              <a:rPr lang="en-US" sz="1270" dirty="0"/>
              <a:t> </a:t>
            </a:r>
            <a:r>
              <a:rPr lang="en-US" sz="1270" b="1" dirty="0"/>
              <a:t>40,</a:t>
            </a:r>
            <a:r>
              <a:rPr lang="en-US" sz="1270" dirty="0"/>
              <a:t> 599 (1987)</a:t>
            </a:r>
          </a:p>
        </p:txBody>
      </p:sp>
      <p:grpSp>
        <p:nvGrpSpPr>
          <p:cNvPr id="4" name="Gruppo 36"/>
          <p:cNvGrpSpPr/>
          <p:nvPr/>
        </p:nvGrpSpPr>
        <p:grpSpPr>
          <a:xfrm>
            <a:off x="4380540" y="1597354"/>
            <a:ext cx="1057791" cy="1491998"/>
            <a:chOff x="4380540" y="1597354"/>
            <a:chExt cx="1057791" cy="1491998"/>
          </a:xfrm>
        </p:grpSpPr>
        <p:sp>
          <p:nvSpPr>
            <p:cNvPr id="35857" name="Rectangle 3"/>
            <p:cNvSpPr>
              <a:spLocks noChangeArrowheads="1"/>
            </p:cNvSpPr>
            <p:nvPr/>
          </p:nvSpPr>
          <p:spPr bwMode="auto">
            <a:xfrm>
              <a:off x="4380540" y="1597354"/>
              <a:ext cx="1057791" cy="5155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 sz="2177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5858" name="Rectangle 22"/>
            <p:cNvSpPr>
              <a:spLocks noChangeArrowheads="1"/>
            </p:cNvSpPr>
            <p:nvPr/>
          </p:nvSpPr>
          <p:spPr bwMode="auto">
            <a:xfrm>
              <a:off x="4380540" y="2506091"/>
              <a:ext cx="1057791" cy="583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1pPr>
              <a:lvl2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2pPr>
              <a:lvl3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3pPr>
              <a:lvl4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4pPr>
              <a:lvl5pPr defTabSz="449263"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charset="0"/>
                  <a:ea typeface="MS PGothic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 altLang="en-US" sz="2177"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6" name="Lightning Bolt 25"/>
          <p:cNvSpPr/>
          <p:nvPr/>
        </p:nvSpPr>
        <p:spPr bwMode="auto">
          <a:xfrm>
            <a:off x="3397637" y="1600235"/>
            <a:ext cx="478580" cy="551578"/>
          </a:xfrm>
          <a:prstGeom prst="lightningBol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/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0" anchor="ctr" anchorCtr="1"/>
          <a:lstStyle/>
          <a:p>
            <a:pPr defTabSz="40757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814" dirty="0">
                <a:solidFill>
                  <a:srgbClr val="0432FF"/>
                </a:solidFill>
                <a:ea typeface="ＭＳ Ｐゴシック" charset="0"/>
                <a:cs typeface="ＭＳ Ｐゴシック" charset="0"/>
              </a:rPr>
              <a:t>UV</a:t>
            </a:r>
          </a:p>
        </p:txBody>
      </p:sp>
      <p:sp>
        <p:nvSpPr>
          <p:cNvPr id="27" name="TextBox 4"/>
          <p:cNvSpPr txBox="1"/>
          <p:nvPr/>
        </p:nvSpPr>
        <p:spPr>
          <a:xfrm>
            <a:off x="1749972" y="331082"/>
            <a:ext cx="542167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A recent example  </a:t>
            </a:r>
          </a:p>
          <a:p>
            <a:r>
              <a:rPr lang="en-GB" dirty="0" err="1">
                <a:solidFill>
                  <a:schemeClr val="tx1"/>
                </a:solidFill>
              </a:rPr>
              <a:t>Acetylacetone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photoexcitation</a:t>
            </a:r>
            <a:r>
              <a:rPr lang="en-GB" dirty="0">
                <a:solidFill>
                  <a:schemeClr val="tx1"/>
                </a:solidFill>
              </a:rPr>
              <a:t> dynamics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2" name="TextBox 5"/>
          <p:cNvSpPr txBox="1"/>
          <p:nvPr/>
        </p:nvSpPr>
        <p:spPr>
          <a:xfrm>
            <a:off x="0" y="1324848"/>
            <a:ext cx="31531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This molecule exists as two </a:t>
            </a:r>
            <a:r>
              <a:rPr lang="en-GB" sz="2000" dirty="0" err="1">
                <a:solidFill>
                  <a:schemeClr val="tx1"/>
                </a:solidFill>
              </a:rPr>
              <a:t>tautomers</a:t>
            </a:r>
            <a:r>
              <a:rPr lang="en-GB" sz="2000" dirty="0">
                <a:solidFill>
                  <a:schemeClr val="tx1"/>
                </a:solidFill>
              </a:rPr>
              <a:t>, and the </a:t>
            </a:r>
            <a:r>
              <a:rPr lang="en-GB" sz="2000" dirty="0" err="1">
                <a:solidFill>
                  <a:schemeClr val="tx1"/>
                </a:solidFill>
              </a:rPr>
              <a:t>enol</a:t>
            </a:r>
            <a:r>
              <a:rPr lang="en-GB" sz="2000" dirty="0">
                <a:solidFill>
                  <a:schemeClr val="tx1"/>
                </a:solidFill>
              </a:rPr>
              <a:t> is more stable at room temperature.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33" name="TextBox 6"/>
          <p:cNvSpPr txBox="1"/>
          <p:nvPr/>
        </p:nvSpPr>
        <p:spPr>
          <a:xfrm>
            <a:off x="189187" y="3175812"/>
            <a:ext cx="4090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On photoexcitation, it dissociates.</a:t>
            </a:r>
          </a:p>
        </p:txBody>
      </p:sp>
      <p:grpSp>
        <p:nvGrpSpPr>
          <p:cNvPr id="7" name="Gruppo 38"/>
          <p:cNvGrpSpPr/>
          <p:nvPr/>
        </p:nvGrpSpPr>
        <p:grpSpPr>
          <a:xfrm>
            <a:off x="161259" y="3123761"/>
            <a:ext cx="8111884" cy="3418931"/>
            <a:chOff x="192790" y="3044931"/>
            <a:chExt cx="8315956" cy="3418931"/>
          </a:xfrm>
        </p:grpSpPr>
        <p:grpSp>
          <p:nvGrpSpPr>
            <p:cNvPr id="8" name="Gruppo 37"/>
            <p:cNvGrpSpPr/>
            <p:nvPr/>
          </p:nvGrpSpPr>
          <p:grpSpPr>
            <a:xfrm>
              <a:off x="362608" y="3044931"/>
              <a:ext cx="8146138" cy="3418931"/>
              <a:chOff x="362608" y="3044931"/>
              <a:chExt cx="8146138" cy="341893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662514" y="3791074"/>
                <a:ext cx="776175" cy="28777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70" dirty="0"/>
                  <a:t>-0.25 </a:t>
                </a:r>
                <a:r>
                  <a:rPr lang="en-US" sz="1270" dirty="0" err="1"/>
                  <a:t>ps</a:t>
                </a:r>
                <a:endParaRPr lang="en-US" sz="127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677223" y="4327189"/>
                <a:ext cx="721672" cy="28777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70" dirty="0"/>
                  <a:t>0.00 </a:t>
                </a:r>
                <a:r>
                  <a:rPr lang="en-US" sz="1270" dirty="0" err="1"/>
                  <a:t>ps</a:t>
                </a:r>
                <a:endParaRPr lang="en-US" sz="1270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7647860" y="5013436"/>
                <a:ext cx="860886" cy="28777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270" dirty="0"/>
                  <a:t>+0.25 </a:t>
                </a:r>
                <a:r>
                  <a:rPr lang="en-US" sz="1270" dirty="0" err="1"/>
                  <a:t>ps</a:t>
                </a:r>
                <a:endParaRPr lang="en-US" sz="127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66027" y="5690099"/>
                <a:ext cx="769763" cy="287771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70" dirty="0"/>
                  <a:t>+10   </a:t>
                </a:r>
                <a:r>
                  <a:rPr lang="en-US" sz="1270" dirty="0" err="1"/>
                  <a:t>ps</a:t>
                </a:r>
                <a:endParaRPr lang="en-US" sz="1270" dirty="0"/>
              </a:p>
            </p:txBody>
          </p:sp>
          <p:pic>
            <p:nvPicPr>
              <p:cNvPr id="31" name="Picture" descr="C:\Users\marianovella\Desktop\Fig2-electronspectraColorsMarkers-annotated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731" t="-83" r="42"/>
              <a:stretch/>
            </p:blipFill>
            <p:spPr bwMode="auto">
              <a:xfrm>
                <a:off x="4457221" y="3044931"/>
                <a:ext cx="3078696" cy="34189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ttangolo 34"/>
              <p:cNvSpPr/>
              <p:nvPr/>
            </p:nvSpPr>
            <p:spPr>
              <a:xfrm>
                <a:off x="362608" y="5614812"/>
                <a:ext cx="416209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000" dirty="0">
                    <a:solidFill>
                      <a:schemeClr val="tx1"/>
                    </a:solidFill>
                  </a:rPr>
                  <a:t>The photoelectron peaks identify the species present.</a:t>
                </a:r>
                <a:endParaRPr lang="it-IT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TextBox 6"/>
            <p:cNvSpPr txBox="1"/>
            <p:nvPr/>
          </p:nvSpPr>
          <p:spPr>
            <a:xfrm>
              <a:off x="192790" y="4021898"/>
              <a:ext cx="40901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1"/>
                  </a:solidFill>
                </a:rPr>
                <a:t>The experiment</a:t>
              </a:r>
              <a:endParaRPr lang="en-GB" sz="2000" dirty="0">
                <a:solidFill>
                  <a:schemeClr val="tx1"/>
                </a:solidFill>
              </a:endParaRPr>
            </a:p>
            <a:p>
              <a:r>
                <a:rPr lang="en-GB" sz="2000" dirty="0">
                  <a:solidFill>
                    <a:schemeClr val="tx1"/>
                  </a:solidFill>
                </a:rPr>
                <a:t>excite (pump) with UV light, </a:t>
              </a:r>
            </a:p>
            <a:p>
              <a:r>
                <a:rPr lang="en-GB" sz="2000" dirty="0">
                  <a:solidFill>
                    <a:schemeClr val="tx1"/>
                  </a:solidFill>
                </a:rPr>
                <a:t>then probe the valence band with FEL light after a given time.</a:t>
              </a:r>
            </a:p>
          </p:txBody>
        </p:sp>
      </p:grpSp>
      <p:pic>
        <p:nvPicPr>
          <p:cNvPr id="34" name="Content Placeholder 5" descr="IMG_1880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671" r="-838"/>
          <a:stretch/>
        </p:blipFill>
        <p:spPr bwMode="auto">
          <a:xfrm rot="16200000">
            <a:off x="8172647" y="4043572"/>
            <a:ext cx="2008026" cy="14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sellaDiTesto 36"/>
          <p:cNvSpPr txBox="1"/>
          <p:nvPr/>
        </p:nvSpPr>
        <p:spPr>
          <a:xfrm>
            <a:off x="8487022" y="5820231"/>
            <a:ext cx="14189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/>
                </a:solidFill>
              </a:rPr>
              <a:t>Prof. </a:t>
            </a:r>
            <a:r>
              <a:rPr lang="it-IT" sz="1400" dirty="0" err="1">
                <a:solidFill>
                  <a:schemeClr val="tx1"/>
                </a:solidFill>
              </a:rPr>
              <a:t>R.Feifel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</a:p>
          <a:p>
            <a:r>
              <a:rPr lang="it-IT" sz="1400" dirty="0" err="1">
                <a:solidFill>
                  <a:schemeClr val="tx1"/>
                </a:solidFill>
              </a:rPr>
              <a:t>Magnetic</a:t>
            </a:r>
            <a:r>
              <a:rPr lang="it-IT" sz="1400" dirty="0">
                <a:solidFill>
                  <a:schemeClr val="tx1"/>
                </a:solidFill>
              </a:rPr>
              <a:t> </a:t>
            </a:r>
            <a:r>
              <a:rPr lang="it-IT" sz="1400" dirty="0" err="1">
                <a:solidFill>
                  <a:schemeClr val="tx1"/>
                </a:solidFill>
              </a:rPr>
              <a:t>Bottle</a:t>
            </a:r>
            <a:endParaRPr lang="it-IT" sz="1400" dirty="0">
              <a:solidFill>
                <a:schemeClr val="tx1"/>
              </a:solidFill>
            </a:endParaRPr>
          </a:p>
          <a:p>
            <a:r>
              <a:rPr lang="it-IT" sz="1400" dirty="0" err="1">
                <a:solidFill>
                  <a:schemeClr val="tx1"/>
                </a:solidFill>
              </a:rPr>
              <a:t>UniGoteborg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4545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1568450" y="0"/>
            <a:ext cx="8266113" cy="849313"/>
          </a:xfrm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/>
              <a:t>Atomic, Molecular, Cluster and Opitcal Physics</a:t>
            </a:r>
            <a:br>
              <a:rPr lang="en-US"/>
            </a:br>
            <a:r>
              <a:rPr lang="en-US"/>
              <a:t>Beamlines and End Stations			 </a:t>
            </a:r>
          </a:p>
        </p:txBody>
      </p:sp>
      <p:sp>
        <p:nvSpPr>
          <p:cNvPr id="20483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9628772D-9963-451A-A87F-3C52FD154D86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25</a:t>
            </a:fld>
            <a:endParaRPr lang="it-IT">
              <a:latin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950" y="1485900"/>
          <a:ext cx="3469990" cy="20080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614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84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677">
                <a:tc gridSpan="2">
                  <a:txBody>
                    <a:bodyPr/>
                    <a:lstStyle/>
                    <a:p>
                      <a:r>
                        <a:rPr lang="en-US" sz="1500" dirty="0" err="1"/>
                        <a:t>GasPhase@Elettra</a:t>
                      </a:r>
                      <a:r>
                        <a:rPr lang="en-US" sz="1500" dirty="0"/>
                        <a:t>   May 1997</a:t>
                      </a:r>
                      <a:r>
                        <a:rPr lang="en-US" sz="1500" baseline="30000" dirty="0"/>
                        <a:t>  </a:t>
                      </a:r>
                    </a:p>
                  </a:txBody>
                  <a:tcPr marL="89856" marR="89856" marT="41476" marB="4147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4677"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Symbol" charset="2"/>
                          <a:cs typeface="Symbol" charset="2"/>
                        </a:rPr>
                        <a:t>l</a:t>
                      </a:r>
                      <a:endParaRPr lang="en-US" sz="1500" dirty="0">
                        <a:latin typeface="Symbol" charset="2"/>
                        <a:cs typeface="Symbol" charset="2"/>
                      </a:endParaRP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90–1.3 nm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4677">
                <a:tc>
                  <a:txBody>
                    <a:bodyPr/>
                    <a:lstStyle/>
                    <a:p>
                      <a:r>
                        <a:rPr lang="en-US" sz="1500" dirty="0" err="1"/>
                        <a:t>h</a:t>
                      </a:r>
                      <a:r>
                        <a:rPr lang="en-US" sz="1500" dirty="0" err="1">
                          <a:latin typeface="Symbol" charset="2"/>
                          <a:cs typeface="Symbol" charset="2"/>
                        </a:rPr>
                        <a:t>n</a:t>
                      </a:r>
                      <a:endParaRPr lang="en-US" sz="1500" dirty="0">
                        <a:latin typeface="Symbol" charset="2"/>
                        <a:cs typeface="Symbol" charset="2"/>
                      </a:endParaRP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13.5–900 </a:t>
                      </a:r>
                      <a:r>
                        <a:rPr lang="en-US" sz="1500" dirty="0" err="1"/>
                        <a:t>eV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4677">
                <a:tc>
                  <a:txBody>
                    <a:bodyPr/>
                    <a:lstStyle/>
                    <a:p>
                      <a:r>
                        <a:rPr lang="en-US" sz="1500" dirty="0"/>
                        <a:t>flux</a:t>
                      </a:r>
                      <a:r>
                        <a:rPr lang="en-US" sz="1500" baseline="0" dirty="0"/>
                        <a:t> (ph/</a:t>
                      </a:r>
                      <a:r>
                        <a:rPr lang="en-US" sz="1500" baseline="0" dirty="0" err="1"/>
                        <a:t>s</a:t>
                      </a:r>
                      <a:r>
                        <a:rPr lang="en-US" sz="1500" baseline="0" dirty="0"/>
                        <a:t>)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</a:t>
                      </a:r>
                      <a:r>
                        <a:rPr lang="en-US" sz="1500" baseline="30000" dirty="0"/>
                        <a:t>12</a:t>
                      </a:r>
                      <a:r>
                        <a:rPr lang="en-US" sz="1500" baseline="0" dirty="0"/>
                        <a:t> @ 40 nm</a:t>
                      </a:r>
                      <a:endParaRPr lang="en-US" sz="1500" baseline="30000" dirty="0"/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4677">
                <a:tc>
                  <a:txBody>
                    <a:bodyPr/>
                    <a:lstStyle/>
                    <a:p>
                      <a:r>
                        <a:rPr lang="en-US" sz="1500" dirty="0"/>
                        <a:t>Pulse length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100 </a:t>
                      </a:r>
                      <a:r>
                        <a:rPr lang="en-US" sz="1500" dirty="0" err="1"/>
                        <a:t>ps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677">
                <a:tc>
                  <a:txBody>
                    <a:bodyPr/>
                    <a:lstStyle/>
                    <a:p>
                      <a:r>
                        <a:rPr lang="en-US" sz="1500" dirty="0"/>
                        <a:t>Repetition rate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499 MHz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895975" y="3423740"/>
          <a:ext cx="3873620" cy="248408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68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68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494"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CITIUS (HHG) : March 2018</a:t>
                      </a:r>
                      <a:r>
                        <a:rPr lang="en-US" sz="1500" baseline="30000" dirty="0"/>
                        <a:t>[*]</a:t>
                      </a:r>
                      <a:r>
                        <a:rPr lang="en-US" sz="1500" baseline="0" dirty="0"/>
                        <a:t> 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599">
                <a:tc>
                  <a:txBody>
                    <a:bodyPr/>
                    <a:lstStyle/>
                    <a:p>
                      <a:pPr marL="0" marR="0" indent="0" algn="l" defTabSz="4571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err="1"/>
                        <a:t>h</a:t>
                      </a:r>
                      <a:r>
                        <a:rPr lang="en-US" sz="1500" dirty="0" err="1">
                          <a:latin typeface="Symbol" charset="2"/>
                          <a:cs typeface="Symbol" charset="2"/>
                        </a:rPr>
                        <a:t>n</a:t>
                      </a:r>
                      <a:endParaRPr lang="en-US" sz="1500" dirty="0">
                        <a:latin typeface="+mn-lt"/>
                        <a:cs typeface="Symbol" charset="2"/>
                      </a:endParaRP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12–80 </a:t>
                      </a:r>
                      <a:r>
                        <a:rPr lang="en-US" sz="1500" dirty="0" err="1"/>
                        <a:t>eV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599">
                <a:tc>
                  <a:txBody>
                    <a:bodyPr/>
                    <a:lstStyle/>
                    <a:p>
                      <a:r>
                        <a:rPr lang="en-US" sz="1500" dirty="0"/>
                        <a:t>pump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baseline="0" dirty="0"/>
                        <a:t>800 nm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2599">
                <a:tc>
                  <a:txBody>
                    <a:bodyPr/>
                    <a:lstStyle/>
                    <a:p>
                      <a:r>
                        <a:rPr lang="en-US" sz="1500" dirty="0"/>
                        <a:t>OPA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baseline="0" dirty="0"/>
                        <a:t>3000-200 nm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2599">
                <a:tc>
                  <a:txBody>
                    <a:bodyPr/>
                    <a:lstStyle/>
                    <a:p>
                      <a:r>
                        <a:rPr lang="en-US" sz="1500" dirty="0"/>
                        <a:t>flux</a:t>
                      </a:r>
                      <a:r>
                        <a:rPr lang="en-US" sz="1500" baseline="0" dirty="0"/>
                        <a:t> (ph/shot)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2x10</a:t>
                      </a:r>
                      <a:r>
                        <a:rPr lang="en-US" sz="1500" baseline="30000" dirty="0"/>
                        <a:t>7</a:t>
                      </a:r>
                      <a:r>
                        <a:rPr lang="en-US" sz="1500" baseline="0" dirty="0"/>
                        <a:t> @ 40 nm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2599">
                <a:tc>
                  <a:txBody>
                    <a:bodyPr/>
                    <a:lstStyle/>
                    <a:p>
                      <a:r>
                        <a:rPr lang="en-US" sz="1500" dirty="0"/>
                        <a:t>Pulse length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35 fs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2599">
                <a:tc>
                  <a:txBody>
                    <a:bodyPr/>
                    <a:lstStyle/>
                    <a:p>
                      <a:r>
                        <a:rPr lang="en-US" sz="1500" dirty="0"/>
                        <a:t>Repetition rate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baseline="0" dirty="0"/>
                        <a:t>5 (10) k</a:t>
                      </a:r>
                      <a:r>
                        <a:rPr lang="en-US" sz="1500" dirty="0"/>
                        <a:t>Hz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pSp>
        <p:nvGrpSpPr>
          <p:cNvPr id="20531" name="Group 75"/>
          <p:cNvGrpSpPr>
            <a:grpSpLocks/>
          </p:cNvGrpSpPr>
          <p:nvPr/>
        </p:nvGrpSpPr>
        <p:grpSpPr bwMode="auto">
          <a:xfrm>
            <a:off x="3454400" y="598488"/>
            <a:ext cx="4843463" cy="2381250"/>
            <a:chOff x="-347680" y="1345201"/>
            <a:chExt cx="7560840" cy="3960440"/>
          </a:xfrm>
        </p:grpSpPr>
        <p:graphicFrame>
          <p:nvGraphicFramePr>
            <p:cNvPr id="68" name="Diagram 67"/>
            <p:cNvGraphicFramePr/>
            <p:nvPr/>
          </p:nvGraphicFramePr>
          <p:xfrm>
            <a:off x="-347680" y="1345201"/>
            <a:ext cx="7560840" cy="39604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20565" name="Gruppo 76"/>
            <p:cNvGrpSpPr>
              <a:grpSpLocks/>
            </p:cNvGrpSpPr>
            <p:nvPr/>
          </p:nvGrpSpPr>
          <p:grpSpPr bwMode="auto">
            <a:xfrm>
              <a:off x="2593823" y="2123776"/>
              <a:ext cx="2203634" cy="1346599"/>
              <a:chOff x="2594515" y="2124820"/>
              <a:chExt cx="2203637" cy="1345301"/>
            </a:xfrm>
          </p:grpSpPr>
          <p:grpSp>
            <p:nvGrpSpPr>
              <p:cNvPr id="20566" name="Gruppo 75"/>
              <p:cNvGrpSpPr>
                <a:grpSpLocks/>
              </p:cNvGrpSpPr>
              <p:nvPr/>
            </p:nvGrpSpPr>
            <p:grpSpPr bwMode="auto">
              <a:xfrm>
                <a:off x="2594515" y="3037222"/>
                <a:ext cx="686723" cy="432899"/>
                <a:chOff x="2594515" y="3037222"/>
                <a:chExt cx="686723" cy="432899"/>
              </a:xfrm>
            </p:grpSpPr>
            <p:sp>
              <p:nvSpPr>
                <p:cNvPr id="120" name="Rettangolo 15"/>
                <p:cNvSpPr/>
                <p:nvPr/>
              </p:nvSpPr>
              <p:spPr>
                <a:xfrm rot="19440000">
                  <a:off x="2812655" y="3093185"/>
                  <a:ext cx="468371" cy="37719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25426" fontAlgn="auto" hangingPunct="0">
                    <a:lnSpc>
                      <a:spcPct val="93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defRPr/>
                  </a:pPr>
                  <a:endParaRPr lang="en-US" dirty="0"/>
                </a:p>
              </p:txBody>
            </p:sp>
            <p:grpSp>
              <p:nvGrpSpPr>
                <p:cNvPr id="20617" name="Gruppo 16"/>
                <p:cNvGrpSpPr>
                  <a:grpSpLocks/>
                </p:cNvGrpSpPr>
                <p:nvPr/>
              </p:nvGrpSpPr>
              <p:grpSpPr bwMode="auto">
                <a:xfrm rot="-1680000">
                  <a:off x="2594515" y="3037222"/>
                  <a:ext cx="238080" cy="185561"/>
                  <a:chOff x="2029271" y="2412015"/>
                  <a:chExt cx="238080" cy="185561"/>
                </a:xfrm>
              </p:grpSpPr>
              <p:sp>
                <p:nvSpPr>
                  <p:cNvPr id="122" name="Ovale 17"/>
                  <p:cNvSpPr/>
                  <p:nvPr/>
                </p:nvSpPr>
                <p:spPr>
                  <a:xfrm>
                    <a:off x="2064198" y="2411380"/>
                    <a:ext cx="76824" cy="60667"/>
                  </a:xfrm>
                  <a:prstGeom prst="ellipse">
                    <a:avLst/>
                  </a:prstGeom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25426" fontAlgn="auto" hangingPunct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3" name="Ovale 18"/>
                  <p:cNvSpPr/>
                  <p:nvPr/>
                </p:nvSpPr>
                <p:spPr>
                  <a:xfrm>
                    <a:off x="2126074" y="2454114"/>
                    <a:ext cx="86736" cy="89683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25426" fontAlgn="auto" hangingPunct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4" name="Ovale 19"/>
                  <p:cNvSpPr/>
                  <p:nvPr/>
                </p:nvSpPr>
                <p:spPr>
                  <a:xfrm>
                    <a:off x="2025826" y="2496147"/>
                    <a:ext cx="79301" cy="79132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25426" fontAlgn="auto" hangingPunct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defRPr/>
                    </a:pPr>
                    <a:endParaRPr lang="en-US" dirty="0"/>
                  </a:p>
                </p:txBody>
              </p:sp>
              <p:sp>
                <p:nvSpPr>
                  <p:cNvPr id="125" name="Ovale 20"/>
                  <p:cNvSpPr/>
                  <p:nvPr/>
                </p:nvSpPr>
                <p:spPr>
                  <a:xfrm>
                    <a:off x="2187498" y="2503998"/>
                    <a:ext cx="79301" cy="79132"/>
                  </a:xfrm>
                  <a:prstGeom prst="ellipse">
                    <a:avLst/>
                  </a:prstGeom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25426" fontAlgn="auto" hangingPunct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defRPr/>
                    </a:pPr>
                    <a:endParaRPr lang="en-US" dirty="0"/>
                  </a:p>
                </p:txBody>
              </p:sp>
            </p:grpSp>
          </p:grpSp>
          <p:grpSp>
            <p:nvGrpSpPr>
              <p:cNvPr id="20567" name="Gruppo 23"/>
              <p:cNvGrpSpPr>
                <a:grpSpLocks/>
              </p:cNvGrpSpPr>
              <p:nvPr/>
            </p:nvGrpSpPr>
            <p:grpSpPr bwMode="auto">
              <a:xfrm rot="-1860000">
                <a:off x="3966790" y="2124820"/>
                <a:ext cx="831362" cy="660732"/>
                <a:chOff x="1385077" y="3542528"/>
                <a:chExt cx="831362" cy="660732"/>
              </a:xfrm>
            </p:grpSpPr>
            <p:grpSp>
              <p:nvGrpSpPr>
                <p:cNvPr id="20568" name="Gruppo 33"/>
                <p:cNvGrpSpPr>
                  <a:grpSpLocks/>
                </p:cNvGrpSpPr>
                <p:nvPr/>
              </p:nvGrpSpPr>
              <p:grpSpPr bwMode="auto">
                <a:xfrm>
                  <a:off x="1547175" y="3628919"/>
                  <a:ext cx="336038" cy="362600"/>
                  <a:chOff x="1547175" y="3617196"/>
                  <a:chExt cx="336038" cy="362600"/>
                </a:xfrm>
              </p:grpSpPr>
              <p:grpSp>
                <p:nvGrpSpPr>
                  <p:cNvPr id="20605" name="Gruppo 16"/>
                  <p:cNvGrpSpPr>
                    <a:grpSpLocks/>
                  </p:cNvGrpSpPr>
                  <p:nvPr/>
                </p:nvGrpSpPr>
                <p:grpSpPr bwMode="auto">
                  <a:xfrm>
                    <a:off x="1608043" y="3617196"/>
                    <a:ext cx="264130" cy="216560"/>
                    <a:chOff x="2076964" y="2257319"/>
                    <a:chExt cx="264130" cy="216560"/>
                  </a:xfrm>
                </p:grpSpPr>
                <p:sp>
                  <p:nvSpPr>
                    <p:cNvPr id="116" name="Ovale 71"/>
                    <p:cNvSpPr/>
                    <p:nvPr/>
                  </p:nvSpPr>
                  <p:spPr>
                    <a:xfrm>
                      <a:off x="2103784" y="2246126"/>
                      <a:ext cx="96649" cy="97598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17" name="Ovale 72"/>
                    <p:cNvSpPr/>
                    <p:nvPr/>
                  </p:nvSpPr>
                  <p:spPr>
                    <a:xfrm>
                      <a:off x="2159531" y="2298004"/>
                      <a:ext cx="104083" cy="116061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18" name="Ovale 73"/>
                    <p:cNvSpPr/>
                    <p:nvPr/>
                  </p:nvSpPr>
                  <p:spPr>
                    <a:xfrm>
                      <a:off x="2079455" y="2351327"/>
                      <a:ext cx="94170" cy="116061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19" name="Ovale 74"/>
                    <p:cNvSpPr/>
                    <p:nvPr/>
                  </p:nvSpPr>
                  <p:spPr>
                    <a:xfrm>
                      <a:off x="2258986" y="2350615"/>
                      <a:ext cx="91691" cy="105510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</p:grpSp>
              <p:sp>
                <p:nvSpPr>
                  <p:cNvPr id="110" name="Figura a mano libera 65"/>
                  <p:cNvSpPr/>
                  <p:nvPr/>
                </p:nvSpPr>
                <p:spPr>
                  <a:xfrm>
                    <a:off x="1542256" y="3726119"/>
                    <a:ext cx="341986" cy="237397"/>
                  </a:xfrm>
                  <a:custGeom>
                    <a:avLst/>
                    <a:gdLst>
                      <a:gd name="connsiteX0" fmla="*/ 69430 w 362506"/>
                      <a:gd name="connsiteY0" fmla="*/ 7815 h 242647"/>
                      <a:gd name="connsiteX1" fmla="*/ 186660 w 362506"/>
                      <a:gd name="connsiteY1" fmla="*/ 19538 h 242647"/>
                      <a:gd name="connsiteX2" fmla="*/ 256999 w 362506"/>
                      <a:gd name="connsiteY2" fmla="*/ 54708 h 242647"/>
                      <a:gd name="connsiteX3" fmla="*/ 303891 w 362506"/>
                      <a:gd name="connsiteY3" fmla="*/ 66431 h 242647"/>
                      <a:gd name="connsiteX4" fmla="*/ 327337 w 362506"/>
                      <a:gd name="connsiteY4" fmla="*/ 148492 h 242647"/>
                      <a:gd name="connsiteX5" fmla="*/ 362506 w 362506"/>
                      <a:gd name="connsiteY5" fmla="*/ 160215 h 242647"/>
                      <a:gd name="connsiteX6" fmla="*/ 292168 w 362506"/>
                      <a:gd name="connsiteY6" fmla="*/ 183661 h 242647"/>
                      <a:gd name="connsiteX7" fmla="*/ 280445 w 362506"/>
                      <a:gd name="connsiteY7" fmla="*/ 218831 h 242647"/>
                      <a:gd name="connsiteX8" fmla="*/ 245276 w 362506"/>
                      <a:gd name="connsiteY8" fmla="*/ 230554 h 242647"/>
                      <a:gd name="connsiteX9" fmla="*/ 151491 w 362506"/>
                      <a:gd name="connsiteY9" fmla="*/ 242277 h 242647"/>
                      <a:gd name="connsiteX10" fmla="*/ 45983 w 362506"/>
                      <a:gd name="connsiteY10" fmla="*/ 230554 h 242647"/>
                      <a:gd name="connsiteX11" fmla="*/ 34260 w 362506"/>
                      <a:gd name="connsiteY11" fmla="*/ 101600 h 242647"/>
                      <a:gd name="connsiteX12" fmla="*/ 57706 w 362506"/>
                      <a:gd name="connsiteY12" fmla="*/ 66431 h 242647"/>
                      <a:gd name="connsiteX13" fmla="*/ 69430 w 362506"/>
                      <a:gd name="connsiteY13" fmla="*/ 7815 h 242647"/>
                      <a:gd name="connsiteX0" fmla="*/ 69430 w 336075"/>
                      <a:gd name="connsiteY0" fmla="*/ 7815 h 242647"/>
                      <a:gd name="connsiteX1" fmla="*/ 186660 w 336075"/>
                      <a:gd name="connsiteY1" fmla="*/ 19538 h 242647"/>
                      <a:gd name="connsiteX2" fmla="*/ 256999 w 336075"/>
                      <a:gd name="connsiteY2" fmla="*/ 54708 h 242647"/>
                      <a:gd name="connsiteX3" fmla="*/ 303891 w 336075"/>
                      <a:gd name="connsiteY3" fmla="*/ 66431 h 242647"/>
                      <a:gd name="connsiteX4" fmla="*/ 327337 w 336075"/>
                      <a:gd name="connsiteY4" fmla="*/ 148492 h 242647"/>
                      <a:gd name="connsiteX5" fmla="*/ 313518 w 336075"/>
                      <a:gd name="connsiteY5" fmla="*/ 160215 h 242647"/>
                      <a:gd name="connsiteX6" fmla="*/ 292168 w 336075"/>
                      <a:gd name="connsiteY6" fmla="*/ 183661 h 242647"/>
                      <a:gd name="connsiteX7" fmla="*/ 280445 w 336075"/>
                      <a:gd name="connsiteY7" fmla="*/ 218831 h 242647"/>
                      <a:gd name="connsiteX8" fmla="*/ 245276 w 336075"/>
                      <a:gd name="connsiteY8" fmla="*/ 230554 h 242647"/>
                      <a:gd name="connsiteX9" fmla="*/ 151491 w 336075"/>
                      <a:gd name="connsiteY9" fmla="*/ 242277 h 242647"/>
                      <a:gd name="connsiteX10" fmla="*/ 45983 w 336075"/>
                      <a:gd name="connsiteY10" fmla="*/ 230554 h 242647"/>
                      <a:gd name="connsiteX11" fmla="*/ 34260 w 336075"/>
                      <a:gd name="connsiteY11" fmla="*/ 101600 h 242647"/>
                      <a:gd name="connsiteX12" fmla="*/ 57706 w 336075"/>
                      <a:gd name="connsiteY12" fmla="*/ 66431 h 242647"/>
                      <a:gd name="connsiteX13" fmla="*/ 69430 w 336075"/>
                      <a:gd name="connsiteY13" fmla="*/ 7815 h 242647"/>
                      <a:gd name="connsiteX0" fmla="*/ 37324 w 303969"/>
                      <a:gd name="connsiteY0" fmla="*/ 7815 h 242277"/>
                      <a:gd name="connsiteX1" fmla="*/ 154554 w 303969"/>
                      <a:gd name="connsiteY1" fmla="*/ 19538 h 242277"/>
                      <a:gd name="connsiteX2" fmla="*/ 224893 w 303969"/>
                      <a:gd name="connsiteY2" fmla="*/ 54708 h 242277"/>
                      <a:gd name="connsiteX3" fmla="*/ 271785 w 303969"/>
                      <a:gd name="connsiteY3" fmla="*/ 66431 h 242277"/>
                      <a:gd name="connsiteX4" fmla="*/ 295231 w 303969"/>
                      <a:gd name="connsiteY4" fmla="*/ 148492 h 242277"/>
                      <a:gd name="connsiteX5" fmla="*/ 281412 w 303969"/>
                      <a:gd name="connsiteY5" fmla="*/ 160215 h 242277"/>
                      <a:gd name="connsiteX6" fmla="*/ 260062 w 303969"/>
                      <a:gd name="connsiteY6" fmla="*/ 183661 h 242277"/>
                      <a:gd name="connsiteX7" fmla="*/ 248339 w 303969"/>
                      <a:gd name="connsiteY7" fmla="*/ 218831 h 242277"/>
                      <a:gd name="connsiteX8" fmla="*/ 213170 w 303969"/>
                      <a:gd name="connsiteY8" fmla="*/ 230554 h 242277"/>
                      <a:gd name="connsiteX9" fmla="*/ 119385 w 303969"/>
                      <a:gd name="connsiteY9" fmla="*/ 242277 h 242277"/>
                      <a:gd name="connsiteX10" fmla="*/ 62865 w 303969"/>
                      <a:gd name="connsiteY10" fmla="*/ 208496 h 242277"/>
                      <a:gd name="connsiteX11" fmla="*/ 2154 w 303969"/>
                      <a:gd name="connsiteY11" fmla="*/ 101600 h 242277"/>
                      <a:gd name="connsiteX12" fmla="*/ 25600 w 303969"/>
                      <a:gd name="connsiteY12" fmla="*/ 66431 h 242277"/>
                      <a:gd name="connsiteX13" fmla="*/ 37324 w 303969"/>
                      <a:gd name="connsiteY13" fmla="*/ 7815 h 24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3969" h="242277">
                        <a:moveTo>
                          <a:pt x="37324" y="7815"/>
                        </a:moveTo>
                        <a:cubicBezTo>
                          <a:pt x="58816" y="0"/>
                          <a:pt x="115739" y="13567"/>
                          <a:pt x="154554" y="19538"/>
                        </a:cubicBezTo>
                        <a:cubicBezTo>
                          <a:pt x="205932" y="27442"/>
                          <a:pt x="176202" y="33840"/>
                          <a:pt x="224893" y="54708"/>
                        </a:cubicBezTo>
                        <a:cubicBezTo>
                          <a:pt x="239702" y="61055"/>
                          <a:pt x="256154" y="62523"/>
                          <a:pt x="271785" y="66431"/>
                        </a:cubicBezTo>
                        <a:cubicBezTo>
                          <a:pt x="271886" y="66837"/>
                          <a:pt x="289625" y="142886"/>
                          <a:pt x="295231" y="148492"/>
                        </a:cubicBezTo>
                        <a:cubicBezTo>
                          <a:pt x="303969" y="157230"/>
                          <a:pt x="269689" y="156307"/>
                          <a:pt x="281412" y="160215"/>
                        </a:cubicBezTo>
                        <a:cubicBezTo>
                          <a:pt x="257966" y="168030"/>
                          <a:pt x="267877" y="160215"/>
                          <a:pt x="260062" y="183661"/>
                        </a:cubicBezTo>
                        <a:cubicBezTo>
                          <a:pt x="256154" y="195384"/>
                          <a:pt x="257077" y="210093"/>
                          <a:pt x="248339" y="218831"/>
                        </a:cubicBezTo>
                        <a:cubicBezTo>
                          <a:pt x="239601" y="227569"/>
                          <a:pt x="225328" y="228344"/>
                          <a:pt x="213170" y="230554"/>
                        </a:cubicBezTo>
                        <a:cubicBezTo>
                          <a:pt x="182173" y="236190"/>
                          <a:pt x="150647" y="238369"/>
                          <a:pt x="119385" y="242277"/>
                        </a:cubicBezTo>
                        <a:cubicBezTo>
                          <a:pt x="84216" y="238369"/>
                          <a:pt x="96120" y="220589"/>
                          <a:pt x="62865" y="208496"/>
                        </a:cubicBezTo>
                        <a:cubicBezTo>
                          <a:pt x="16882" y="191775"/>
                          <a:pt x="0" y="109498"/>
                          <a:pt x="2154" y="101600"/>
                        </a:cubicBezTo>
                        <a:cubicBezTo>
                          <a:pt x="5861" y="88007"/>
                          <a:pt x="21729" y="79978"/>
                          <a:pt x="25600" y="66431"/>
                        </a:cubicBezTo>
                        <a:cubicBezTo>
                          <a:pt x="29894" y="51401"/>
                          <a:pt x="15832" y="15630"/>
                          <a:pt x="37324" y="781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25426" fontAlgn="auto" hangingPunct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defRPr/>
                    </a:pPr>
                    <a:endParaRPr lang="en-US" dirty="0"/>
                  </a:p>
                </p:txBody>
              </p:sp>
              <p:grpSp>
                <p:nvGrpSpPr>
                  <p:cNvPr id="20607" name="Gruppo 16"/>
                  <p:cNvGrpSpPr>
                    <a:grpSpLocks/>
                  </p:cNvGrpSpPr>
                  <p:nvPr/>
                </p:nvGrpSpPr>
                <p:grpSpPr bwMode="auto">
                  <a:xfrm>
                    <a:off x="1608044" y="3617196"/>
                    <a:ext cx="264130" cy="216560"/>
                    <a:chOff x="2076966" y="2257318"/>
                    <a:chExt cx="264130" cy="216560"/>
                  </a:xfrm>
                </p:grpSpPr>
                <p:sp>
                  <p:nvSpPr>
                    <p:cNvPr id="112" name="Ovale 67"/>
                    <p:cNvSpPr/>
                    <p:nvPr/>
                  </p:nvSpPr>
                  <p:spPr>
                    <a:xfrm>
                      <a:off x="2103784" y="2246124"/>
                      <a:ext cx="96649" cy="97598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13" name="Ovale 68"/>
                    <p:cNvSpPr/>
                    <p:nvPr/>
                  </p:nvSpPr>
                  <p:spPr>
                    <a:xfrm>
                      <a:off x="2159532" y="2298003"/>
                      <a:ext cx="104083" cy="116061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14" name="Ovale 24"/>
                    <p:cNvSpPr/>
                    <p:nvPr/>
                  </p:nvSpPr>
                  <p:spPr>
                    <a:xfrm>
                      <a:off x="2079455" y="2351325"/>
                      <a:ext cx="94170" cy="116061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15" name="Ovale 70"/>
                    <p:cNvSpPr/>
                    <p:nvPr/>
                  </p:nvSpPr>
                  <p:spPr>
                    <a:xfrm>
                      <a:off x="2258987" y="2350613"/>
                      <a:ext cx="91691" cy="105510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</p:grpSp>
            </p:grpSp>
            <p:grpSp>
              <p:nvGrpSpPr>
                <p:cNvPr id="20569" name="Gruppo 34"/>
                <p:cNvGrpSpPr>
                  <a:grpSpLocks/>
                </p:cNvGrpSpPr>
                <p:nvPr/>
              </p:nvGrpSpPr>
              <p:grpSpPr bwMode="auto">
                <a:xfrm>
                  <a:off x="1651054" y="3844859"/>
                  <a:ext cx="323863" cy="358401"/>
                  <a:chOff x="1522100" y="3586952"/>
                  <a:chExt cx="323863" cy="358401"/>
                </a:xfrm>
              </p:grpSpPr>
              <p:grpSp>
                <p:nvGrpSpPr>
                  <p:cNvPr id="20594" name="Gruppo 16"/>
                  <p:cNvGrpSpPr>
                    <a:grpSpLocks/>
                  </p:cNvGrpSpPr>
                  <p:nvPr/>
                </p:nvGrpSpPr>
                <p:grpSpPr bwMode="auto">
                  <a:xfrm>
                    <a:off x="1579137" y="3586952"/>
                    <a:ext cx="259059" cy="226423"/>
                    <a:chOff x="2048058" y="2227075"/>
                    <a:chExt cx="259059" cy="226423"/>
                  </a:xfrm>
                </p:grpSpPr>
                <p:sp>
                  <p:nvSpPr>
                    <p:cNvPr id="105" name="Ovale 60"/>
                    <p:cNvSpPr/>
                    <p:nvPr/>
                  </p:nvSpPr>
                  <p:spPr>
                    <a:xfrm>
                      <a:off x="2032405" y="2192426"/>
                      <a:ext cx="89213" cy="110786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06" name="Ovale 61"/>
                    <p:cNvSpPr/>
                    <p:nvPr/>
                  </p:nvSpPr>
                  <p:spPr>
                    <a:xfrm>
                      <a:off x="2129168" y="2252731"/>
                      <a:ext cx="96647" cy="100235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07" name="Ovale 62"/>
                    <p:cNvSpPr/>
                    <p:nvPr/>
                  </p:nvSpPr>
                  <p:spPr>
                    <a:xfrm>
                      <a:off x="2045296" y="2316948"/>
                      <a:ext cx="89213" cy="102872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08" name="Ovale 63"/>
                    <p:cNvSpPr/>
                    <p:nvPr/>
                  </p:nvSpPr>
                  <p:spPr>
                    <a:xfrm>
                      <a:off x="2194662" y="2288292"/>
                      <a:ext cx="101605" cy="116061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</p:grpSp>
              <p:sp>
                <p:nvSpPr>
                  <p:cNvPr id="99" name="Figura a mano libera 54"/>
                  <p:cNvSpPr/>
                  <p:nvPr/>
                </p:nvSpPr>
                <p:spPr>
                  <a:xfrm>
                    <a:off x="1512666" y="3675800"/>
                    <a:ext cx="329595" cy="247948"/>
                  </a:xfrm>
                  <a:custGeom>
                    <a:avLst/>
                    <a:gdLst>
                      <a:gd name="connsiteX0" fmla="*/ 69430 w 362506"/>
                      <a:gd name="connsiteY0" fmla="*/ 7815 h 242647"/>
                      <a:gd name="connsiteX1" fmla="*/ 186660 w 362506"/>
                      <a:gd name="connsiteY1" fmla="*/ 19538 h 242647"/>
                      <a:gd name="connsiteX2" fmla="*/ 256999 w 362506"/>
                      <a:gd name="connsiteY2" fmla="*/ 54708 h 242647"/>
                      <a:gd name="connsiteX3" fmla="*/ 303891 w 362506"/>
                      <a:gd name="connsiteY3" fmla="*/ 66431 h 242647"/>
                      <a:gd name="connsiteX4" fmla="*/ 327337 w 362506"/>
                      <a:gd name="connsiteY4" fmla="*/ 148492 h 242647"/>
                      <a:gd name="connsiteX5" fmla="*/ 362506 w 362506"/>
                      <a:gd name="connsiteY5" fmla="*/ 160215 h 242647"/>
                      <a:gd name="connsiteX6" fmla="*/ 292168 w 362506"/>
                      <a:gd name="connsiteY6" fmla="*/ 183661 h 242647"/>
                      <a:gd name="connsiteX7" fmla="*/ 280445 w 362506"/>
                      <a:gd name="connsiteY7" fmla="*/ 218831 h 242647"/>
                      <a:gd name="connsiteX8" fmla="*/ 245276 w 362506"/>
                      <a:gd name="connsiteY8" fmla="*/ 230554 h 242647"/>
                      <a:gd name="connsiteX9" fmla="*/ 151491 w 362506"/>
                      <a:gd name="connsiteY9" fmla="*/ 242277 h 242647"/>
                      <a:gd name="connsiteX10" fmla="*/ 45983 w 362506"/>
                      <a:gd name="connsiteY10" fmla="*/ 230554 h 242647"/>
                      <a:gd name="connsiteX11" fmla="*/ 34260 w 362506"/>
                      <a:gd name="connsiteY11" fmla="*/ 101600 h 242647"/>
                      <a:gd name="connsiteX12" fmla="*/ 57706 w 362506"/>
                      <a:gd name="connsiteY12" fmla="*/ 66431 h 242647"/>
                      <a:gd name="connsiteX13" fmla="*/ 69430 w 362506"/>
                      <a:gd name="connsiteY13" fmla="*/ 7815 h 242647"/>
                      <a:gd name="connsiteX0" fmla="*/ 69430 w 336075"/>
                      <a:gd name="connsiteY0" fmla="*/ 7815 h 242647"/>
                      <a:gd name="connsiteX1" fmla="*/ 186660 w 336075"/>
                      <a:gd name="connsiteY1" fmla="*/ 19538 h 242647"/>
                      <a:gd name="connsiteX2" fmla="*/ 256999 w 336075"/>
                      <a:gd name="connsiteY2" fmla="*/ 54708 h 242647"/>
                      <a:gd name="connsiteX3" fmla="*/ 303891 w 336075"/>
                      <a:gd name="connsiteY3" fmla="*/ 66431 h 242647"/>
                      <a:gd name="connsiteX4" fmla="*/ 327337 w 336075"/>
                      <a:gd name="connsiteY4" fmla="*/ 148492 h 242647"/>
                      <a:gd name="connsiteX5" fmla="*/ 313518 w 336075"/>
                      <a:gd name="connsiteY5" fmla="*/ 160215 h 242647"/>
                      <a:gd name="connsiteX6" fmla="*/ 292168 w 336075"/>
                      <a:gd name="connsiteY6" fmla="*/ 183661 h 242647"/>
                      <a:gd name="connsiteX7" fmla="*/ 280445 w 336075"/>
                      <a:gd name="connsiteY7" fmla="*/ 218831 h 242647"/>
                      <a:gd name="connsiteX8" fmla="*/ 245276 w 336075"/>
                      <a:gd name="connsiteY8" fmla="*/ 230554 h 242647"/>
                      <a:gd name="connsiteX9" fmla="*/ 151491 w 336075"/>
                      <a:gd name="connsiteY9" fmla="*/ 242277 h 242647"/>
                      <a:gd name="connsiteX10" fmla="*/ 45983 w 336075"/>
                      <a:gd name="connsiteY10" fmla="*/ 230554 h 242647"/>
                      <a:gd name="connsiteX11" fmla="*/ 34260 w 336075"/>
                      <a:gd name="connsiteY11" fmla="*/ 101600 h 242647"/>
                      <a:gd name="connsiteX12" fmla="*/ 57706 w 336075"/>
                      <a:gd name="connsiteY12" fmla="*/ 66431 h 242647"/>
                      <a:gd name="connsiteX13" fmla="*/ 69430 w 336075"/>
                      <a:gd name="connsiteY13" fmla="*/ 7815 h 242647"/>
                      <a:gd name="connsiteX0" fmla="*/ 37324 w 303969"/>
                      <a:gd name="connsiteY0" fmla="*/ 7815 h 242277"/>
                      <a:gd name="connsiteX1" fmla="*/ 154554 w 303969"/>
                      <a:gd name="connsiteY1" fmla="*/ 19538 h 242277"/>
                      <a:gd name="connsiteX2" fmla="*/ 224893 w 303969"/>
                      <a:gd name="connsiteY2" fmla="*/ 54708 h 242277"/>
                      <a:gd name="connsiteX3" fmla="*/ 271785 w 303969"/>
                      <a:gd name="connsiteY3" fmla="*/ 66431 h 242277"/>
                      <a:gd name="connsiteX4" fmla="*/ 295231 w 303969"/>
                      <a:gd name="connsiteY4" fmla="*/ 148492 h 242277"/>
                      <a:gd name="connsiteX5" fmla="*/ 281412 w 303969"/>
                      <a:gd name="connsiteY5" fmla="*/ 160215 h 242277"/>
                      <a:gd name="connsiteX6" fmla="*/ 260062 w 303969"/>
                      <a:gd name="connsiteY6" fmla="*/ 183661 h 242277"/>
                      <a:gd name="connsiteX7" fmla="*/ 248339 w 303969"/>
                      <a:gd name="connsiteY7" fmla="*/ 218831 h 242277"/>
                      <a:gd name="connsiteX8" fmla="*/ 213170 w 303969"/>
                      <a:gd name="connsiteY8" fmla="*/ 230554 h 242277"/>
                      <a:gd name="connsiteX9" fmla="*/ 119385 w 303969"/>
                      <a:gd name="connsiteY9" fmla="*/ 242277 h 242277"/>
                      <a:gd name="connsiteX10" fmla="*/ 62865 w 303969"/>
                      <a:gd name="connsiteY10" fmla="*/ 208496 h 242277"/>
                      <a:gd name="connsiteX11" fmla="*/ 2154 w 303969"/>
                      <a:gd name="connsiteY11" fmla="*/ 101600 h 242277"/>
                      <a:gd name="connsiteX12" fmla="*/ 25600 w 303969"/>
                      <a:gd name="connsiteY12" fmla="*/ 66431 h 242277"/>
                      <a:gd name="connsiteX13" fmla="*/ 37324 w 303969"/>
                      <a:gd name="connsiteY13" fmla="*/ 7815 h 24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3969" h="242277">
                        <a:moveTo>
                          <a:pt x="37324" y="7815"/>
                        </a:moveTo>
                        <a:cubicBezTo>
                          <a:pt x="58816" y="0"/>
                          <a:pt x="115739" y="13567"/>
                          <a:pt x="154554" y="19538"/>
                        </a:cubicBezTo>
                        <a:cubicBezTo>
                          <a:pt x="205932" y="27442"/>
                          <a:pt x="176202" y="33840"/>
                          <a:pt x="224893" y="54708"/>
                        </a:cubicBezTo>
                        <a:cubicBezTo>
                          <a:pt x="239702" y="61055"/>
                          <a:pt x="256154" y="62523"/>
                          <a:pt x="271785" y="66431"/>
                        </a:cubicBezTo>
                        <a:cubicBezTo>
                          <a:pt x="271886" y="66837"/>
                          <a:pt x="289625" y="142886"/>
                          <a:pt x="295231" y="148492"/>
                        </a:cubicBezTo>
                        <a:cubicBezTo>
                          <a:pt x="303969" y="157230"/>
                          <a:pt x="269689" y="156307"/>
                          <a:pt x="281412" y="160215"/>
                        </a:cubicBezTo>
                        <a:cubicBezTo>
                          <a:pt x="257966" y="168030"/>
                          <a:pt x="267877" y="160215"/>
                          <a:pt x="260062" y="183661"/>
                        </a:cubicBezTo>
                        <a:cubicBezTo>
                          <a:pt x="256154" y="195384"/>
                          <a:pt x="257077" y="210093"/>
                          <a:pt x="248339" y="218831"/>
                        </a:cubicBezTo>
                        <a:cubicBezTo>
                          <a:pt x="239601" y="227569"/>
                          <a:pt x="225328" y="228344"/>
                          <a:pt x="213170" y="230554"/>
                        </a:cubicBezTo>
                        <a:cubicBezTo>
                          <a:pt x="182173" y="236190"/>
                          <a:pt x="150647" y="238369"/>
                          <a:pt x="119385" y="242277"/>
                        </a:cubicBezTo>
                        <a:cubicBezTo>
                          <a:pt x="84216" y="238369"/>
                          <a:pt x="96120" y="220589"/>
                          <a:pt x="62865" y="208496"/>
                        </a:cubicBezTo>
                        <a:cubicBezTo>
                          <a:pt x="16882" y="191775"/>
                          <a:pt x="0" y="109498"/>
                          <a:pt x="2154" y="101600"/>
                        </a:cubicBezTo>
                        <a:cubicBezTo>
                          <a:pt x="5861" y="88007"/>
                          <a:pt x="21729" y="79978"/>
                          <a:pt x="25600" y="66431"/>
                        </a:cubicBezTo>
                        <a:cubicBezTo>
                          <a:pt x="29894" y="51401"/>
                          <a:pt x="15832" y="15630"/>
                          <a:pt x="37324" y="781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25426" fontAlgn="auto" hangingPunct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defRPr/>
                    </a:pPr>
                    <a:endParaRPr lang="en-US" dirty="0"/>
                  </a:p>
                </p:txBody>
              </p:sp>
              <p:grpSp>
                <p:nvGrpSpPr>
                  <p:cNvPr id="20596" name="Gruppo 16"/>
                  <p:cNvGrpSpPr>
                    <a:grpSpLocks/>
                  </p:cNvGrpSpPr>
                  <p:nvPr/>
                </p:nvGrpSpPr>
                <p:grpSpPr bwMode="auto">
                  <a:xfrm>
                    <a:off x="1579138" y="3586953"/>
                    <a:ext cx="259059" cy="226423"/>
                    <a:chOff x="2048060" y="2227075"/>
                    <a:chExt cx="259059" cy="226423"/>
                  </a:xfrm>
                </p:grpSpPr>
                <p:sp>
                  <p:nvSpPr>
                    <p:cNvPr id="101" name="Ovale 56"/>
                    <p:cNvSpPr/>
                    <p:nvPr/>
                  </p:nvSpPr>
                  <p:spPr>
                    <a:xfrm>
                      <a:off x="2032406" y="2192425"/>
                      <a:ext cx="89213" cy="110786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02" name="Ovale 57"/>
                    <p:cNvSpPr/>
                    <p:nvPr/>
                  </p:nvSpPr>
                  <p:spPr>
                    <a:xfrm>
                      <a:off x="2129168" y="2252730"/>
                      <a:ext cx="96647" cy="100235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03" name="Ovale 58"/>
                    <p:cNvSpPr/>
                    <p:nvPr/>
                  </p:nvSpPr>
                  <p:spPr>
                    <a:xfrm>
                      <a:off x="2045297" y="2316947"/>
                      <a:ext cx="89213" cy="102872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104" name="Ovale 59"/>
                    <p:cNvSpPr/>
                    <p:nvPr/>
                  </p:nvSpPr>
                  <p:spPr>
                    <a:xfrm>
                      <a:off x="2194663" y="2288291"/>
                      <a:ext cx="101605" cy="116061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</p:grpSp>
            </p:grpSp>
            <p:grpSp>
              <p:nvGrpSpPr>
                <p:cNvPr id="20570" name="Gruppo 46"/>
                <p:cNvGrpSpPr>
                  <a:grpSpLocks/>
                </p:cNvGrpSpPr>
                <p:nvPr/>
              </p:nvGrpSpPr>
              <p:grpSpPr bwMode="auto">
                <a:xfrm>
                  <a:off x="1892577" y="3542528"/>
                  <a:ext cx="323862" cy="449539"/>
                  <a:chOff x="1564332" y="3448743"/>
                  <a:chExt cx="323862" cy="449539"/>
                </a:xfrm>
              </p:grpSpPr>
              <p:grpSp>
                <p:nvGrpSpPr>
                  <p:cNvPr id="20583" name="Gruppo 16"/>
                  <p:cNvGrpSpPr>
                    <a:grpSpLocks/>
                  </p:cNvGrpSpPr>
                  <p:nvPr/>
                </p:nvGrpSpPr>
                <p:grpSpPr bwMode="auto">
                  <a:xfrm>
                    <a:off x="1576342" y="3448743"/>
                    <a:ext cx="283025" cy="250939"/>
                    <a:chOff x="2045263" y="2088866"/>
                    <a:chExt cx="283025" cy="250939"/>
                  </a:xfrm>
                </p:grpSpPr>
                <p:sp>
                  <p:nvSpPr>
                    <p:cNvPr id="94" name="Ovale 49"/>
                    <p:cNvSpPr/>
                    <p:nvPr/>
                  </p:nvSpPr>
                  <p:spPr>
                    <a:xfrm>
                      <a:off x="2053647" y="2066993"/>
                      <a:ext cx="89214" cy="113422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95" name="Ovale 50"/>
                    <p:cNvSpPr/>
                    <p:nvPr/>
                  </p:nvSpPr>
                  <p:spPr>
                    <a:xfrm>
                      <a:off x="2128157" y="2137731"/>
                      <a:ext cx="101604" cy="12133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96" name="Ovale 51"/>
                    <p:cNvSpPr/>
                    <p:nvPr/>
                  </p:nvSpPr>
                  <p:spPr>
                    <a:xfrm>
                      <a:off x="2028568" y="2194093"/>
                      <a:ext cx="94170" cy="113422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97" name="Ovale 52"/>
                    <p:cNvSpPr/>
                    <p:nvPr/>
                  </p:nvSpPr>
                  <p:spPr>
                    <a:xfrm>
                      <a:off x="2210111" y="2195727"/>
                      <a:ext cx="99126" cy="123973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</p:grpSp>
              <p:sp>
                <p:nvSpPr>
                  <p:cNvPr id="88" name="Figura a mano libera 43"/>
                  <p:cNvSpPr/>
                  <p:nvPr/>
                </p:nvSpPr>
                <p:spPr>
                  <a:xfrm>
                    <a:off x="1546794" y="3614084"/>
                    <a:ext cx="327117" cy="261136"/>
                  </a:xfrm>
                  <a:custGeom>
                    <a:avLst/>
                    <a:gdLst>
                      <a:gd name="connsiteX0" fmla="*/ 69430 w 362506"/>
                      <a:gd name="connsiteY0" fmla="*/ 7815 h 242647"/>
                      <a:gd name="connsiteX1" fmla="*/ 186660 w 362506"/>
                      <a:gd name="connsiteY1" fmla="*/ 19538 h 242647"/>
                      <a:gd name="connsiteX2" fmla="*/ 256999 w 362506"/>
                      <a:gd name="connsiteY2" fmla="*/ 54708 h 242647"/>
                      <a:gd name="connsiteX3" fmla="*/ 303891 w 362506"/>
                      <a:gd name="connsiteY3" fmla="*/ 66431 h 242647"/>
                      <a:gd name="connsiteX4" fmla="*/ 327337 w 362506"/>
                      <a:gd name="connsiteY4" fmla="*/ 148492 h 242647"/>
                      <a:gd name="connsiteX5" fmla="*/ 362506 w 362506"/>
                      <a:gd name="connsiteY5" fmla="*/ 160215 h 242647"/>
                      <a:gd name="connsiteX6" fmla="*/ 292168 w 362506"/>
                      <a:gd name="connsiteY6" fmla="*/ 183661 h 242647"/>
                      <a:gd name="connsiteX7" fmla="*/ 280445 w 362506"/>
                      <a:gd name="connsiteY7" fmla="*/ 218831 h 242647"/>
                      <a:gd name="connsiteX8" fmla="*/ 245276 w 362506"/>
                      <a:gd name="connsiteY8" fmla="*/ 230554 h 242647"/>
                      <a:gd name="connsiteX9" fmla="*/ 151491 w 362506"/>
                      <a:gd name="connsiteY9" fmla="*/ 242277 h 242647"/>
                      <a:gd name="connsiteX10" fmla="*/ 45983 w 362506"/>
                      <a:gd name="connsiteY10" fmla="*/ 230554 h 242647"/>
                      <a:gd name="connsiteX11" fmla="*/ 34260 w 362506"/>
                      <a:gd name="connsiteY11" fmla="*/ 101600 h 242647"/>
                      <a:gd name="connsiteX12" fmla="*/ 57706 w 362506"/>
                      <a:gd name="connsiteY12" fmla="*/ 66431 h 242647"/>
                      <a:gd name="connsiteX13" fmla="*/ 69430 w 362506"/>
                      <a:gd name="connsiteY13" fmla="*/ 7815 h 242647"/>
                      <a:gd name="connsiteX0" fmla="*/ 69430 w 336075"/>
                      <a:gd name="connsiteY0" fmla="*/ 7815 h 242647"/>
                      <a:gd name="connsiteX1" fmla="*/ 186660 w 336075"/>
                      <a:gd name="connsiteY1" fmla="*/ 19538 h 242647"/>
                      <a:gd name="connsiteX2" fmla="*/ 256999 w 336075"/>
                      <a:gd name="connsiteY2" fmla="*/ 54708 h 242647"/>
                      <a:gd name="connsiteX3" fmla="*/ 303891 w 336075"/>
                      <a:gd name="connsiteY3" fmla="*/ 66431 h 242647"/>
                      <a:gd name="connsiteX4" fmla="*/ 327337 w 336075"/>
                      <a:gd name="connsiteY4" fmla="*/ 148492 h 242647"/>
                      <a:gd name="connsiteX5" fmla="*/ 313518 w 336075"/>
                      <a:gd name="connsiteY5" fmla="*/ 160215 h 242647"/>
                      <a:gd name="connsiteX6" fmla="*/ 292168 w 336075"/>
                      <a:gd name="connsiteY6" fmla="*/ 183661 h 242647"/>
                      <a:gd name="connsiteX7" fmla="*/ 280445 w 336075"/>
                      <a:gd name="connsiteY7" fmla="*/ 218831 h 242647"/>
                      <a:gd name="connsiteX8" fmla="*/ 245276 w 336075"/>
                      <a:gd name="connsiteY8" fmla="*/ 230554 h 242647"/>
                      <a:gd name="connsiteX9" fmla="*/ 151491 w 336075"/>
                      <a:gd name="connsiteY9" fmla="*/ 242277 h 242647"/>
                      <a:gd name="connsiteX10" fmla="*/ 45983 w 336075"/>
                      <a:gd name="connsiteY10" fmla="*/ 230554 h 242647"/>
                      <a:gd name="connsiteX11" fmla="*/ 34260 w 336075"/>
                      <a:gd name="connsiteY11" fmla="*/ 101600 h 242647"/>
                      <a:gd name="connsiteX12" fmla="*/ 57706 w 336075"/>
                      <a:gd name="connsiteY12" fmla="*/ 66431 h 242647"/>
                      <a:gd name="connsiteX13" fmla="*/ 69430 w 336075"/>
                      <a:gd name="connsiteY13" fmla="*/ 7815 h 242647"/>
                      <a:gd name="connsiteX0" fmla="*/ 37324 w 303969"/>
                      <a:gd name="connsiteY0" fmla="*/ 7815 h 242277"/>
                      <a:gd name="connsiteX1" fmla="*/ 154554 w 303969"/>
                      <a:gd name="connsiteY1" fmla="*/ 19538 h 242277"/>
                      <a:gd name="connsiteX2" fmla="*/ 224893 w 303969"/>
                      <a:gd name="connsiteY2" fmla="*/ 54708 h 242277"/>
                      <a:gd name="connsiteX3" fmla="*/ 271785 w 303969"/>
                      <a:gd name="connsiteY3" fmla="*/ 66431 h 242277"/>
                      <a:gd name="connsiteX4" fmla="*/ 295231 w 303969"/>
                      <a:gd name="connsiteY4" fmla="*/ 148492 h 242277"/>
                      <a:gd name="connsiteX5" fmla="*/ 281412 w 303969"/>
                      <a:gd name="connsiteY5" fmla="*/ 160215 h 242277"/>
                      <a:gd name="connsiteX6" fmla="*/ 260062 w 303969"/>
                      <a:gd name="connsiteY6" fmla="*/ 183661 h 242277"/>
                      <a:gd name="connsiteX7" fmla="*/ 248339 w 303969"/>
                      <a:gd name="connsiteY7" fmla="*/ 218831 h 242277"/>
                      <a:gd name="connsiteX8" fmla="*/ 213170 w 303969"/>
                      <a:gd name="connsiteY8" fmla="*/ 230554 h 242277"/>
                      <a:gd name="connsiteX9" fmla="*/ 119385 w 303969"/>
                      <a:gd name="connsiteY9" fmla="*/ 242277 h 242277"/>
                      <a:gd name="connsiteX10" fmla="*/ 62865 w 303969"/>
                      <a:gd name="connsiteY10" fmla="*/ 208496 h 242277"/>
                      <a:gd name="connsiteX11" fmla="*/ 2154 w 303969"/>
                      <a:gd name="connsiteY11" fmla="*/ 101600 h 242277"/>
                      <a:gd name="connsiteX12" fmla="*/ 25600 w 303969"/>
                      <a:gd name="connsiteY12" fmla="*/ 66431 h 242277"/>
                      <a:gd name="connsiteX13" fmla="*/ 37324 w 303969"/>
                      <a:gd name="connsiteY13" fmla="*/ 7815 h 24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3969" h="242277">
                        <a:moveTo>
                          <a:pt x="37324" y="7815"/>
                        </a:moveTo>
                        <a:cubicBezTo>
                          <a:pt x="58816" y="0"/>
                          <a:pt x="115739" y="13567"/>
                          <a:pt x="154554" y="19538"/>
                        </a:cubicBezTo>
                        <a:cubicBezTo>
                          <a:pt x="205932" y="27442"/>
                          <a:pt x="176202" y="33840"/>
                          <a:pt x="224893" y="54708"/>
                        </a:cubicBezTo>
                        <a:cubicBezTo>
                          <a:pt x="239702" y="61055"/>
                          <a:pt x="256154" y="62523"/>
                          <a:pt x="271785" y="66431"/>
                        </a:cubicBezTo>
                        <a:cubicBezTo>
                          <a:pt x="271886" y="66837"/>
                          <a:pt x="289625" y="142886"/>
                          <a:pt x="295231" y="148492"/>
                        </a:cubicBezTo>
                        <a:cubicBezTo>
                          <a:pt x="303969" y="157230"/>
                          <a:pt x="269689" y="156307"/>
                          <a:pt x="281412" y="160215"/>
                        </a:cubicBezTo>
                        <a:cubicBezTo>
                          <a:pt x="257966" y="168030"/>
                          <a:pt x="267877" y="160215"/>
                          <a:pt x="260062" y="183661"/>
                        </a:cubicBezTo>
                        <a:cubicBezTo>
                          <a:pt x="256154" y="195384"/>
                          <a:pt x="257077" y="210093"/>
                          <a:pt x="248339" y="218831"/>
                        </a:cubicBezTo>
                        <a:cubicBezTo>
                          <a:pt x="239601" y="227569"/>
                          <a:pt x="225328" y="228344"/>
                          <a:pt x="213170" y="230554"/>
                        </a:cubicBezTo>
                        <a:cubicBezTo>
                          <a:pt x="182173" y="236190"/>
                          <a:pt x="150647" y="238369"/>
                          <a:pt x="119385" y="242277"/>
                        </a:cubicBezTo>
                        <a:cubicBezTo>
                          <a:pt x="84216" y="238369"/>
                          <a:pt x="96120" y="220589"/>
                          <a:pt x="62865" y="208496"/>
                        </a:cubicBezTo>
                        <a:cubicBezTo>
                          <a:pt x="16882" y="191775"/>
                          <a:pt x="0" y="109498"/>
                          <a:pt x="2154" y="101600"/>
                        </a:cubicBezTo>
                        <a:cubicBezTo>
                          <a:pt x="5861" y="88007"/>
                          <a:pt x="21729" y="79978"/>
                          <a:pt x="25600" y="66431"/>
                        </a:cubicBezTo>
                        <a:cubicBezTo>
                          <a:pt x="29894" y="51401"/>
                          <a:pt x="15832" y="15630"/>
                          <a:pt x="37324" y="781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25426" fontAlgn="auto" hangingPunct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defRPr/>
                    </a:pPr>
                    <a:endParaRPr lang="en-US" dirty="0"/>
                  </a:p>
                </p:txBody>
              </p:sp>
              <p:grpSp>
                <p:nvGrpSpPr>
                  <p:cNvPr id="20585" name="Gruppo 16"/>
                  <p:cNvGrpSpPr>
                    <a:grpSpLocks/>
                  </p:cNvGrpSpPr>
                  <p:nvPr/>
                </p:nvGrpSpPr>
                <p:grpSpPr bwMode="auto">
                  <a:xfrm>
                    <a:off x="1576343" y="3448744"/>
                    <a:ext cx="283025" cy="250938"/>
                    <a:chOff x="2045265" y="2088866"/>
                    <a:chExt cx="283025" cy="250938"/>
                  </a:xfrm>
                </p:grpSpPr>
                <p:sp>
                  <p:nvSpPr>
                    <p:cNvPr id="90" name="Ovale 45"/>
                    <p:cNvSpPr/>
                    <p:nvPr/>
                  </p:nvSpPr>
                  <p:spPr>
                    <a:xfrm>
                      <a:off x="2053648" y="2066990"/>
                      <a:ext cx="89214" cy="113423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91" name="Ovale 46"/>
                    <p:cNvSpPr/>
                    <p:nvPr/>
                  </p:nvSpPr>
                  <p:spPr>
                    <a:xfrm>
                      <a:off x="2128158" y="2137729"/>
                      <a:ext cx="101604" cy="121337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92" name="Ovale 47"/>
                    <p:cNvSpPr/>
                    <p:nvPr/>
                  </p:nvSpPr>
                  <p:spPr>
                    <a:xfrm>
                      <a:off x="2028569" y="2194091"/>
                      <a:ext cx="94170" cy="113423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93" name="Ovale 48"/>
                    <p:cNvSpPr/>
                    <p:nvPr/>
                  </p:nvSpPr>
                  <p:spPr>
                    <a:xfrm>
                      <a:off x="2210112" y="2195725"/>
                      <a:ext cx="99126" cy="123974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</p:grpSp>
            </p:grpSp>
            <p:grpSp>
              <p:nvGrpSpPr>
                <p:cNvPr id="20571" name="Gruppo 58"/>
                <p:cNvGrpSpPr>
                  <a:grpSpLocks/>
                </p:cNvGrpSpPr>
                <p:nvPr/>
              </p:nvGrpSpPr>
              <p:grpSpPr bwMode="auto">
                <a:xfrm>
                  <a:off x="1385077" y="3694810"/>
                  <a:ext cx="336497" cy="464768"/>
                  <a:chOff x="1560924" y="3518963"/>
                  <a:chExt cx="336497" cy="464768"/>
                </a:xfrm>
              </p:grpSpPr>
              <p:grpSp>
                <p:nvGrpSpPr>
                  <p:cNvPr id="20572" name="Gruppo 16"/>
                  <p:cNvGrpSpPr>
                    <a:grpSpLocks/>
                  </p:cNvGrpSpPr>
                  <p:nvPr/>
                </p:nvGrpSpPr>
                <p:grpSpPr bwMode="auto">
                  <a:xfrm>
                    <a:off x="1560924" y="3518963"/>
                    <a:ext cx="275308" cy="260258"/>
                    <a:chOff x="2029845" y="2159086"/>
                    <a:chExt cx="275308" cy="260258"/>
                  </a:xfrm>
                </p:grpSpPr>
                <p:sp>
                  <p:nvSpPr>
                    <p:cNvPr id="83" name="Ovale 38"/>
                    <p:cNvSpPr/>
                    <p:nvPr/>
                  </p:nvSpPr>
                  <p:spPr>
                    <a:xfrm>
                      <a:off x="2054911" y="2132104"/>
                      <a:ext cx="91692" cy="116061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84" name="Ovale 39"/>
                    <p:cNvSpPr/>
                    <p:nvPr/>
                  </p:nvSpPr>
                  <p:spPr>
                    <a:xfrm>
                      <a:off x="2124791" y="2186247"/>
                      <a:ext cx="91691" cy="118700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85" name="Ovale 40"/>
                    <p:cNvSpPr/>
                    <p:nvPr/>
                  </p:nvSpPr>
                  <p:spPr>
                    <a:xfrm>
                      <a:off x="2030750" y="2254643"/>
                      <a:ext cx="86734" cy="129251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86" name="Ovale 41"/>
                    <p:cNvSpPr/>
                    <p:nvPr/>
                  </p:nvSpPr>
                  <p:spPr>
                    <a:xfrm>
                      <a:off x="2216760" y="2268147"/>
                      <a:ext cx="91691" cy="100235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</p:grpSp>
              <p:sp>
                <p:nvSpPr>
                  <p:cNvPr id="77" name="Figura a mano libera 31"/>
                  <p:cNvSpPr/>
                  <p:nvPr/>
                </p:nvSpPr>
                <p:spPr>
                  <a:xfrm>
                    <a:off x="1574690" y="3677371"/>
                    <a:ext cx="334550" cy="276965"/>
                  </a:xfrm>
                  <a:custGeom>
                    <a:avLst/>
                    <a:gdLst>
                      <a:gd name="connsiteX0" fmla="*/ 69430 w 362506"/>
                      <a:gd name="connsiteY0" fmla="*/ 7815 h 242647"/>
                      <a:gd name="connsiteX1" fmla="*/ 186660 w 362506"/>
                      <a:gd name="connsiteY1" fmla="*/ 19538 h 242647"/>
                      <a:gd name="connsiteX2" fmla="*/ 256999 w 362506"/>
                      <a:gd name="connsiteY2" fmla="*/ 54708 h 242647"/>
                      <a:gd name="connsiteX3" fmla="*/ 303891 w 362506"/>
                      <a:gd name="connsiteY3" fmla="*/ 66431 h 242647"/>
                      <a:gd name="connsiteX4" fmla="*/ 327337 w 362506"/>
                      <a:gd name="connsiteY4" fmla="*/ 148492 h 242647"/>
                      <a:gd name="connsiteX5" fmla="*/ 362506 w 362506"/>
                      <a:gd name="connsiteY5" fmla="*/ 160215 h 242647"/>
                      <a:gd name="connsiteX6" fmla="*/ 292168 w 362506"/>
                      <a:gd name="connsiteY6" fmla="*/ 183661 h 242647"/>
                      <a:gd name="connsiteX7" fmla="*/ 280445 w 362506"/>
                      <a:gd name="connsiteY7" fmla="*/ 218831 h 242647"/>
                      <a:gd name="connsiteX8" fmla="*/ 245276 w 362506"/>
                      <a:gd name="connsiteY8" fmla="*/ 230554 h 242647"/>
                      <a:gd name="connsiteX9" fmla="*/ 151491 w 362506"/>
                      <a:gd name="connsiteY9" fmla="*/ 242277 h 242647"/>
                      <a:gd name="connsiteX10" fmla="*/ 45983 w 362506"/>
                      <a:gd name="connsiteY10" fmla="*/ 230554 h 242647"/>
                      <a:gd name="connsiteX11" fmla="*/ 34260 w 362506"/>
                      <a:gd name="connsiteY11" fmla="*/ 101600 h 242647"/>
                      <a:gd name="connsiteX12" fmla="*/ 57706 w 362506"/>
                      <a:gd name="connsiteY12" fmla="*/ 66431 h 242647"/>
                      <a:gd name="connsiteX13" fmla="*/ 69430 w 362506"/>
                      <a:gd name="connsiteY13" fmla="*/ 7815 h 242647"/>
                      <a:gd name="connsiteX0" fmla="*/ 69430 w 336075"/>
                      <a:gd name="connsiteY0" fmla="*/ 7815 h 242647"/>
                      <a:gd name="connsiteX1" fmla="*/ 186660 w 336075"/>
                      <a:gd name="connsiteY1" fmla="*/ 19538 h 242647"/>
                      <a:gd name="connsiteX2" fmla="*/ 256999 w 336075"/>
                      <a:gd name="connsiteY2" fmla="*/ 54708 h 242647"/>
                      <a:gd name="connsiteX3" fmla="*/ 303891 w 336075"/>
                      <a:gd name="connsiteY3" fmla="*/ 66431 h 242647"/>
                      <a:gd name="connsiteX4" fmla="*/ 327337 w 336075"/>
                      <a:gd name="connsiteY4" fmla="*/ 148492 h 242647"/>
                      <a:gd name="connsiteX5" fmla="*/ 313518 w 336075"/>
                      <a:gd name="connsiteY5" fmla="*/ 160215 h 242647"/>
                      <a:gd name="connsiteX6" fmla="*/ 292168 w 336075"/>
                      <a:gd name="connsiteY6" fmla="*/ 183661 h 242647"/>
                      <a:gd name="connsiteX7" fmla="*/ 280445 w 336075"/>
                      <a:gd name="connsiteY7" fmla="*/ 218831 h 242647"/>
                      <a:gd name="connsiteX8" fmla="*/ 245276 w 336075"/>
                      <a:gd name="connsiteY8" fmla="*/ 230554 h 242647"/>
                      <a:gd name="connsiteX9" fmla="*/ 151491 w 336075"/>
                      <a:gd name="connsiteY9" fmla="*/ 242277 h 242647"/>
                      <a:gd name="connsiteX10" fmla="*/ 45983 w 336075"/>
                      <a:gd name="connsiteY10" fmla="*/ 230554 h 242647"/>
                      <a:gd name="connsiteX11" fmla="*/ 34260 w 336075"/>
                      <a:gd name="connsiteY11" fmla="*/ 101600 h 242647"/>
                      <a:gd name="connsiteX12" fmla="*/ 57706 w 336075"/>
                      <a:gd name="connsiteY12" fmla="*/ 66431 h 242647"/>
                      <a:gd name="connsiteX13" fmla="*/ 69430 w 336075"/>
                      <a:gd name="connsiteY13" fmla="*/ 7815 h 242647"/>
                      <a:gd name="connsiteX0" fmla="*/ 37324 w 303969"/>
                      <a:gd name="connsiteY0" fmla="*/ 7815 h 242277"/>
                      <a:gd name="connsiteX1" fmla="*/ 154554 w 303969"/>
                      <a:gd name="connsiteY1" fmla="*/ 19538 h 242277"/>
                      <a:gd name="connsiteX2" fmla="*/ 224893 w 303969"/>
                      <a:gd name="connsiteY2" fmla="*/ 54708 h 242277"/>
                      <a:gd name="connsiteX3" fmla="*/ 271785 w 303969"/>
                      <a:gd name="connsiteY3" fmla="*/ 66431 h 242277"/>
                      <a:gd name="connsiteX4" fmla="*/ 295231 w 303969"/>
                      <a:gd name="connsiteY4" fmla="*/ 148492 h 242277"/>
                      <a:gd name="connsiteX5" fmla="*/ 281412 w 303969"/>
                      <a:gd name="connsiteY5" fmla="*/ 160215 h 242277"/>
                      <a:gd name="connsiteX6" fmla="*/ 260062 w 303969"/>
                      <a:gd name="connsiteY6" fmla="*/ 183661 h 242277"/>
                      <a:gd name="connsiteX7" fmla="*/ 248339 w 303969"/>
                      <a:gd name="connsiteY7" fmla="*/ 218831 h 242277"/>
                      <a:gd name="connsiteX8" fmla="*/ 213170 w 303969"/>
                      <a:gd name="connsiteY8" fmla="*/ 230554 h 242277"/>
                      <a:gd name="connsiteX9" fmla="*/ 119385 w 303969"/>
                      <a:gd name="connsiteY9" fmla="*/ 242277 h 242277"/>
                      <a:gd name="connsiteX10" fmla="*/ 62865 w 303969"/>
                      <a:gd name="connsiteY10" fmla="*/ 208496 h 242277"/>
                      <a:gd name="connsiteX11" fmla="*/ 2154 w 303969"/>
                      <a:gd name="connsiteY11" fmla="*/ 101600 h 242277"/>
                      <a:gd name="connsiteX12" fmla="*/ 25600 w 303969"/>
                      <a:gd name="connsiteY12" fmla="*/ 66431 h 242277"/>
                      <a:gd name="connsiteX13" fmla="*/ 37324 w 303969"/>
                      <a:gd name="connsiteY13" fmla="*/ 7815 h 24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03969" h="242277">
                        <a:moveTo>
                          <a:pt x="37324" y="7815"/>
                        </a:moveTo>
                        <a:cubicBezTo>
                          <a:pt x="58816" y="0"/>
                          <a:pt x="115739" y="13567"/>
                          <a:pt x="154554" y="19538"/>
                        </a:cubicBezTo>
                        <a:cubicBezTo>
                          <a:pt x="205932" y="27442"/>
                          <a:pt x="176202" y="33840"/>
                          <a:pt x="224893" y="54708"/>
                        </a:cubicBezTo>
                        <a:cubicBezTo>
                          <a:pt x="239702" y="61055"/>
                          <a:pt x="256154" y="62523"/>
                          <a:pt x="271785" y="66431"/>
                        </a:cubicBezTo>
                        <a:cubicBezTo>
                          <a:pt x="271886" y="66837"/>
                          <a:pt x="289625" y="142886"/>
                          <a:pt x="295231" y="148492"/>
                        </a:cubicBezTo>
                        <a:cubicBezTo>
                          <a:pt x="303969" y="157230"/>
                          <a:pt x="269689" y="156307"/>
                          <a:pt x="281412" y="160215"/>
                        </a:cubicBezTo>
                        <a:cubicBezTo>
                          <a:pt x="257966" y="168030"/>
                          <a:pt x="267877" y="160215"/>
                          <a:pt x="260062" y="183661"/>
                        </a:cubicBezTo>
                        <a:cubicBezTo>
                          <a:pt x="256154" y="195384"/>
                          <a:pt x="257077" y="210093"/>
                          <a:pt x="248339" y="218831"/>
                        </a:cubicBezTo>
                        <a:cubicBezTo>
                          <a:pt x="239601" y="227569"/>
                          <a:pt x="225328" y="228344"/>
                          <a:pt x="213170" y="230554"/>
                        </a:cubicBezTo>
                        <a:cubicBezTo>
                          <a:pt x="182173" y="236190"/>
                          <a:pt x="150647" y="238369"/>
                          <a:pt x="119385" y="242277"/>
                        </a:cubicBezTo>
                        <a:cubicBezTo>
                          <a:pt x="84216" y="238369"/>
                          <a:pt x="96120" y="220589"/>
                          <a:pt x="62865" y="208496"/>
                        </a:cubicBezTo>
                        <a:cubicBezTo>
                          <a:pt x="16882" y="191775"/>
                          <a:pt x="0" y="109498"/>
                          <a:pt x="2154" y="101600"/>
                        </a:cubicBezTo>
                        <a:cubicBezTo>
                          <a:pt x="5861" y="88007"/>
                          <a:pt x="21729" y="79978"/>
                          <a:pt x="25600" y="66431"/>
                        </a:cubicBezTo>
                        <a:cubicBezTo>
                          <a:pt x="29894" y="51401"/>
                          <a:pt x="15832" y="15630"/>
                          <a:pt x="37324" y="7815"/>
                        </a:cubicBezTo>
                        <a:close/>
                      </a:path>
                    </a:pathLst>
                  </a:custGeom>
                  <a:solidFill>
                    <a:schemeClr val="tx2">
                      <a:lumMod val="40000"/>
                      <a:lumOff val="60000"/>
                    </a:schemeClr>
                  </a:solidFill>
                  <a:ln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25426" fontAlgn="auto" hangingPunct="0">
                      <a:lnSpc>
                        <a:spcPct val="93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defRPr/>
                    </a:pPr>
                    <a:endParaRPr lang="en-US" dirty="0"/>
                  </a:p>
                </p:txBody>
              </p:sp>
              <p:grpSp>
                <p:nvGrpSpPr>
                  <p:cNvPr id="20574" name="Gruppo 16"/>
                  <p:cNvGrpSpPr>
                    <a:grpSpLocks/>
                  </p:cNvGrpSpPr>
                  <p:nvPr/>
                </p:nvGrpSpPr>
                <p:grpSpPr bwMode="auto">
                  <a:xfrm>
                    <a:off x="1560925" y="3522005"/>
                    <a:ext cx="275308" cy="257217"/>
                    <a:chOff x="2029847" y="2162127"/>
                    <a:chExt cx="275308" cy="257217"/>
                  </a:xfrm>
                </p:grpSpPr>
                <p:sp>
                  <p:nvSpPr>
                    <p:cNvPr id="79" name="Ovale 34"/>
                    <p:cNvSpPr/>
                    <p:nvPr/>
                  </p:nvSpPr>
                  <p:spPr>
                    <a:xfrm>
                      <a:off x="2057278" y="2143640"/>
                      <a:ext cx="94170" cy="116061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80" name="Ovale 35"/>
                    <p:cNvSpPr/>
                    <p:nvPr/>
                  </p:nvSpPr>
                  <p:spPr>
                    <a:xfrm>
                      <a:off x="2138175" y="2194585"/>
                      <a:ext cx="91691" cy="116061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81" name="Ovale 36"/>
                    <p:cNvSpPr/>
                    <p:nvPr/>
                  </p:nvSpPr>
                  <p:spPr>
                    <a:xfrm>
                      <a:off x="2044772" y="2263169"/>
                      <a:ext cx="86734" cy="123975"/>
                    </a:xfrm>
                    <a:prstGeom prst="ellipse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  <p:sp>
                  <p:nvSpPr>
                    <p:cNvPr id="82" name="Ovale 37"/>
                    <p:cNvSpPr/>
                    <p:nvPr/>
                  </p:nvSpPr>
                  <p:spPr>
                    <a:xfrm>
                      <a:off x="2225257" y="2270942"/>
                      <a:ext cx="91691" cy="105510"/>
                    </a:xfrm>
                    <a:prstGeom prst="ellipse">
                      <a:avLst/>
                    </a:prstGeom>
                    <a:ln>
                      <a:solidFill>
                        <a:schemeClr val="bg2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defTabSz="425426" fontAlgn="auto" hangingPunct="0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defRPr/>
                      </a:pPr>
                      <a:endParaRPr lang="en-US" dirty="0"/>
                    </a:p>
                  </p:txBody>
                </p:sp>
              </p:grpSp>
            </p:grpSp>
          </p:grpSp>
        </p:grpSp>
      </p:grpSp>
      <p:graphicFrame>
        <p:nvGraphicFramePr>
          <p:cNvPr id="66" name="Table 7"/>
          <p:cNvGraphicFramePr>
            <a:graphicFrameLocks noGrp="1"/>
          </p:cNvGraphicFramePr>
          <p:nvPr/>
        </p:nvGraphicFramePr>
        <p:xfrm>
          <a:off x="1762125" y="4394200"/>
          <a:ext cx="3479727" cy="24094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6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30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04160">
                <a:tc gridSpan="2">
                  <a:txBody>
                    <a:bodyPr/>
                    <a:lstStyle/>
                    <a:p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LowDensityMatter@FERMI</a:t>
                      </a:r>
                      <a:r>
                        <a:rPr lang="en-US" sz="1500" dirty="0"/>
                        <a:t> Dec 2012</a:t>
                      </a:r>
                    </a:p>
                  </a:txBody>
                  <a:tcPr marL="18000" marR="18000" marT="41476" marB="41476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160">
                <a:tc>
                  <a:txBody>
                    <a:bodyPr/>
                    <a:lstStyle/>
                    <a:p>
                      <a:r>
                        <a:rPr lang="en-US" sz="1500" dirty="0" err="1">
                          <a:latin typeface="Symbol" charset="2"/>
                          <a:cs typeface="Symbol" charset="2"/>
                        </a:rPr>
                        <a:t>l</a:t>
                      </a:r>
                      <a:endParaRPr lang="en-US" sz="1500" dirty="0">
                        <a:latin typeface="Symbol" charset="2"/>
                        <a:cs typeface="Symbol" charset="2"/>
                      </a:endParaRP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4–100 nm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160">
                <a:tc>
                  <a:txBody>
                    <a:bodyPr/>
                    <a:lstStyle/>
                    <a:p>
                      <a:r>
                        <a:rPr lang="en-US" sz="1500" dirty="0" err="1"/>
                        <a:t>h</a:t>
                      </a:r>
                      <a:r>
                        <a:rPr lang="en-US" sz="1500" dirty="0" err="1">
                          <a:latin typeface="Symbol" charset="2"/>
                          <a:cs typeface="Symbol" charset="2"/>
                        </a:rPr>
                        <a:t>n</a:t>
                      </a:r>
                      <a:endParaRPr lang="en-US" sz="1500" dirty="0">
                        <a:latin typeface="Symbol" charset="2"/>
                        <a:cs typeface="Symbol" charset="2"/>
                      </a:endParaRP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12–300 </a:t>
                      </a:r>
                      <a:r>
                        <a:rPr lang="en-US" sz="1500" dirty="0" err="1"/>
                        <a:t>eV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5367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+mn-lt"/>
                          <a:cs typeface="Symbol" charset="2"/>
                        </a:rPr>
                        <a:t>SLU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783 nm (SHG/THG)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4160">
                <a:tc>
                  <a:txBody>
                    <a:bodyPr/>
                    <a:lstStyle/>
                    <a:p>
                      <a:r>
                        <a:rPr lang="en-US" sz="1500" dirty="0"/>
                        <a:t>flux</a:t>
                      </a:r>
                      <a:r>
                        <a:rPr lang="en-US" sz="1500" baseline="0" dirty="0"/>
                        <a:t> (ph/</a:t>
                      </a:r>
                      <a:r>
                        <a:rPr lang="en-US" sz="1500" baseline="0" dirty="0" err="1"/>
                        <a:t>s</a:t>
                      </a:r>
                      <a:r>
                        <a:rPr lang="en-US" sz="1500" baseline="0" dirty="0"/>
                        <a:t>)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</a:t>
                      </a:r>
                      <a:r>
                        <a:rPr lang="en-US" sz="1500" baseline="30000" dirty="0"/>
                        <a:t>14</a:t>
                      </a:r>
                      <a:r>
                        <a:rPr lang="en-US" sz="1500" baseline="0" dirty="0"/>
                        <a:t> @ 40 nm</a:t>
                      </a:r>
                      <a:endParaRPr lang="en-US" sz="1500" baseline="30000" dirty="0"/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4160">
                <a:tc>
                  <a:txBody>
                    <a:bodyPr/>
                    <a:lstStyle/>
                    <a:p>
                      <a:r>
                        <a:rPr lang="en-US" sz="1500" dirty="0"/>
                        <a:t>Pulse length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100 </a:t>
                      </a:r>
                      <a:r>
                        <a:rPr lang="en-US" sz="1500" dirty="0" err="1"/>
                        <a:t>fs</a:t>
                      </a:r>
                      <a:endParaRPr lang="en-US" sz="1500" dirty="0"/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4160">
                <a:tc>
                  <a:txBody>
                    <a:bodyPr/>
                    <a:lstStyle/>
                    <a:p>
                      <a:r>
                        <a:rPr lang="en-US" sz="1500" dirty="0"/>
                        <a:t>Repetition rate</a:t>
                      </a:r>
                    </a:p>
                  </a:txBody>
                  <a:tcPr marL="89856" marR="89856" marT="41476" marB="41476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10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dirty="0"/>
                        <a:t>Hz</a:t>
                      </a:r>
                    </a:p>
                  </a:txBody>
                  <a:tcPr marL="89856" marR="89856" marT="41476" marB="41476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0557" name="CasellaDiTesto 125"/>
          <p:cNvSpPr txBox="1">
            <a:spLocks noChangeArrowheads="1"/>
          </p:cNvSpPr>
          <p:nvPr/>
        </p:nvSpPr>
        <p:spPr bwMode="auto">
          <a:xfrm>
            <a:off x="20638" y="927100"/>
            <a:ext cx="3506787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>
                <a:solidFill>
                  <a:schemeClr val="tx1"/>
                </a:solidFill>
              </a:rPr>
              <a:t>High rep rate, “few” photons/pulse,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>
                <a:solidFill>
                  <a:schemeClr val="tx1"/>
                </a:solidFill>
              </a:rPr>
              <a:t>spectroscopy and ps-ns dynamics </a:t>
            </a:r>
          </a:p>
        </p:txBody>
      </p:sp>
      <p:sp>
        <p:nvSpPr>
          <p:cNvPr id="20558" name="CasellaDiTesto 126"/>
          <p:cNvSpPr txBox="1">
            <a:spLocks noChangeArrowheads="1"/>
          </p:cNvSpPr>
          <p:nvPr/>
        </p:nvSpPr>
        <p:spPr bwMode="auto">
          <a:xfrm>
            <a:off x="784225" y="3816350"/>
            <a:ext cx="415607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>
                <a:solidFill>
                  <a:schemeClr val="tx1"/>
                </a:solidFill>
              </a:rPr>
              <a:t>Low rep rate, “many” photons/pulse,</a:t>
            </a:r>
          </a:p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>
                <a:solidFill>
                  <a:schemeClr val="tx1"/>
                </a:solidFill>
              </a:rPr>
              <a:t>non linear processes and fs (ps) dynamics </a:t>
            </a:r>
          </a:p>
        </p:txBody>
      </p:sp>
      <p:pic>
        <p:nvPicPr>
          <p:cNvPr id="20560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86344" y="3063487"/>
            <a:ext cx="91965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1" name="CasellaDiTesto 131"/>
          <p:cNvSpPr txBox="1">
            <a:spLocks noChangeArrowheads="1"/>
          </p:cNvSpPr>
          <p:nvPr/>
        </p:nvSpPr>
        <p:spPr bwMode="auto">
          <a:xfrm>
            <a:off x="5730875" y="5838328"/>
            <a:ext cx="4175125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>
                <a:solidFill>
                  <a:schemeClr val="tx1"/>
                </a:solidFill>
              </a:rPr>
              <a:t>intermediate situation </a:t>
            </a:r>
            <a:r>
              <a:rPr lang="it-IT" sz="1600" dirty="0" err="1">
                <a:solidFill>
                  <a:schemeClr val="tx1"/>
                </a:solidFill>
              </a:rPr>
              <a:t>for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rep</a:t>
            </a:r>
            <a:r>
              <a:rPr lang="it-IT" sz="1600" dirty="0">
                <a:solidFill>
                  <a:schemeClr val="tx1"/>
                </a:solidFill>
              </a:rPr>
              <a:t> rate and </a:t>
            </a:r>
            <a:r>
              <a:rPr lang="it-IT" sz="1600" dirty="0" err="1">
                <a:solidFill>
                  <a:schemeClr val="tx1"/>
                </a:solidFill>
              </a:rPr>
              <a:t>photon</a:t>
            </a:r>
            <a:r>
              <a:rPr lang="it-IT" sz="1600" dirty="0">
                <a:solidFill>
                  <a:schemeClr val="tx1"/>
                </a:solidFill>
              </a:rPr>
              <a:t>/</a:t>
            </a:r>
            <a:r>
              <a:rPr lang="it-IT" sz="1600" dirty="0" err="1">
                <a:solidFill>
                  <a:schemeClr val="tx1"/>
                </a:solidFill>
              </a:rPr>
              <a:t>pulse</a:t>
            </a:r>
            <a:r>
              <a:rPr lang="it-IT" sz="1600" dirty="0">
                <a:solidFill>
                  <a:schemeClr val="tx1"/>
                </a:solidFill>
              </a:rPr>
              <a:t>, </a:t>
            </a:r>
            <a:r>
              <a:rPr lang="it-IT" sz="1600" dirty="0" err="1">
                <a:solidFill>
                  <a:schemeClr val="tx1"/>
                </a:solidFill>
              </a:rPr>
              <a:t>suited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for</a:t>
            </a:r>
            <a:r>
              <a:rPr lang="it-IT" sz="1600" dirty="0">
                <a:solidFill>
                  <a:schemeClr val="tx1"/>
                </a:solidFill>
              </a:rPr>
              <a:t> ultrafast </a:t>
            </a:r>
            <a:r>
              <a:rPr lang="it-IT" sz="1600" dirty="0" err="1">
                <a:solidFill>
                  <a:schemeClr val="tx1"/>
                </a:solidFill>
              </a:rPr>
              <a:t>dynamics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562" name="CasellaDiTesto 132"/>
          <p:cNvSpPr txBox="1">
            <a:spLocks noChangeArrowheads="1"/>
          </p:cNvSpPr>
          <p:nvPr/>
        </p:nvSpPr>
        <p:spPr bwMode="auto">
          <a:xfrm>
            <a:off x="14288" y="5027613"/>
            <a:ext cx="1785937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>
                <a:solidFill>
                  <a:schemeClr val="tx1"/>
                </a:solidFill>
              </a:rPr>
              <a:t>collaboration with UniFreiburg (D)</a:t>
            </a:r>
          </a:p>
        </p:txBody>
      </p:sp>
      <p:pic>
        <p:nvPicPr>
          <p:cNvPr id="20563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300" y="5616575"/>
            <a:ext cx="852488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9" name="CasellaDiTesto 128"/>
          <p:cNvSpPr txBox="1">
            <a:spLocks noChangeArrowheads="1"/>
          </p:cNvSpPr>
          <p:nvPr/>
        </p:nvSpPr>
        <p:spPr bwMode="auto">
          <a:xfrm>
            <a:off x="5868988" y="2829797"/>
            <a:ext cx="3833812" cy="10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 err="1">
                <a:solidFill>
                  <a:schemeClr val="tx1"/>
                </a:solidFill>
              </a:rPr>
              <a:t>laboratory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  <a:r>
              <a:rPr lang="it-IT" sz="1600" dirty="0" err="1">
                <a:solidFill>
                  <a:schemeClr val="tx1"/>
                </a:solidFill>
              </a:rPr>
              <a:t>fs-VUV</a:t>
            </a:r>
            <a:r>
              <a:rPr lang="it-IT" sz="1600" dirty="0">
                <a:solidFill>
                  <a:schemeClr val="tx1"/>
                </a:solidFill>
              </a:rPr>
              <a:t> source 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 err="1">
                <a:solidFill>
                  <a:schemeClr val="tx1"/>
                </a:solidFill>
              </a:rPr>
              <a:t>Ajdovščina</a:t>
            </a:r>
            <a:r>
              <a:rPr lang="it-IT" sz="1600" dirty="0">
                <a:solidFill>
                  <a:schemeClr val="tx1"/>
                </a:solidFill>
              </a:rPr>
              <a:t>, Uni Nova </a:t>
            </a:r>
            <a:r>
              <a:rPr lang="it-IT" sz="1600" dirty="0" err="1">
                <a:solidFill>
                  <a:schemeClr val="tx1"/>
                </a:solidFill>
              </a:rPr>
              <a:t>Gorica</a:t>
            </a:r>
            <a:r>
              <a:rPr lang="it-IT" sz="1600" dirty="0">
                <a:solidFill>
                  <a:schemeClr val="tx1"/>
                </a:solidFill>
              </a:rPr>
              <a:t> (</a:t>
            </a:r>
            <a:r>
              <a:rPr lang="it-IT" sz="1600" dirty="0" err="1">
                <a:solidFill>
                  <a:schemeClr val="tx1"/>
                </a:solidFill>
              </a:rPr>
              <a:t>Slo</a:t>
            </a:r>
            <a:r>
              <a:rPr lang="it-IT" sz="1600" dirty="0">
                <a:solidFill>
                  <a:schemeClr val="tx1"/>
                </a:solidFill>
              </a:rPr>
              <a:t>)</a:t>
            </a:r>
          </a:p>
          <a:p>
            <a:pPr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600" dirty="0">
                <a:solidFill>
                  <a:schemeClr val="tx1"/>
                </a:solidFill>
              </a:rPr>
              <a:t>  </a:t>
            </a: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1600" dirty="0">
              <a:solidFill>
                <a:schemeClr val="tx1"/>
              </a:solidFill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5713628" y="6321970"/>
            <a:ext cx="41923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aseline="30000" dirty="0">
                <a:solidFill>
                  <a:schemeClr val="tx1"/>
                </a:solidFill>
              </a:rPr>
              <a:t>[*] built at </a:t>
            </a:r>
            <a:r>
              <a:rPr lang="en-US" sz="2000" baseline="30000" dirty="0" err="1">
                <a:solidFill>
                  <a:schemeClr val="tx1"/>
                </a:solidFill>
              </a:rPr>
              <a:t>Elettra</a:t>
            </a:r>
            <a:r>
              <a:rPr lang="en-US" sz="2000" baseline="30000" dirty="0">
                <a:solidFill>
                  <a:schemeClr val="tx1"/>
                </a:solidFill>
              </a:rPr>
              <a:t> in 2013, then moved to UNG</a:t>
            </a:r>
            <a:endParaRPr lang="it-IT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numero diapositiva 3"/>
          <p:cNvSpPr>
            <a:spLocks noGrp="1"/>
          </p:cNvSpPr>
          <p:nvPr>
            <p:ph type="sldNum" sz="quarter" idx="10"/>
          </p:nvPr>
        </p:nvSpPr>
        <p:spPr>
          <a:xfrm>
            <a:off x="9339263" y="6627813"/>
            <a:ext cx="493712" cy="207962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21ADACEF-78C7-4EBE-A19E-21AB4A26053D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26</a:t>
            </a:fld>
            <a:endParaRPr lang="it-IT">
              <a:latin typeface="Arial" pitchFamily="34" charset="0"/>
            </a:endParaRPr>
          </a:p>
        </p:txBody>
      </p:sp>
      <p:pic>
        <p:nvPicPr>
          <p:cNvPr id="4301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5096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CasellaDiTesto 7"/>
          <p:cNvSpPr txBox="1">
            <a:spLocks noChangeArrowheads="1"/>
          </p:cNvSpPr>
          <p:nvPr/>
        </p:nvSpPr>
        <p:spPr bwMode="auto">
          <a:xfrm>
            <a:off x="-27097" y="4594225"/>
            <a:ext cx="2723001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Targets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and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methods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can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thus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find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their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optimal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light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sources</a:t>
            </a:r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43014" name="Rettangolo 188"/>
          <p:cNvSpPr>
            <a:spLocks noChangeArrowheads="1"/>
          </p:cNvSpPr>
          <p:nvPr/>
        </p:nvSpPr>
        <p:spPr bwMode="auto">
          <a:xfrm>
            <a:off x="0" y="-14288"/>
            <a:ext cx="9906000" cy="390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7950" algn="ctr" eaLnBrk="0" hangingPunc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itchFamily="66" charset="0"/>
              </a:rPr>
              <a:t>Conclusions</a:t>
            </a:r>
          </a:p>
          <a:p>
            <a:pPr marL="107950" algn="ctr" eaLnBrk="0" hangingPunc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Our 3 facilities are working and they accept User experiments. </a:t>
            </a:r>
          </a:p>
          <a:p>
            <a:pPr marL="107950" eaLnBrk="0" hangingPunc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 </a:t>
            </a:r>
          </a:p>
          <a:p>
            <a:pPr marL="107950" eaLnBrk="0" hangingPunct="0">
              <a:lnSpc>
                <a:spcPct val="110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Gas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Phase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beamline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(Elettra</a:t>
            </a:r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)  </a:t>
            </a:r>
            <a:r>
              <a:rPr lang="en-US" sz="1800" dirty="0">
                <a:solidFill>
                  <a:srgbClr val="002060"/>
                </a:solidFill>
                <a:latin typeface="Comic Sans MS" pitchFamily="66" charset="0"/>
              </a:rPr>
              <a:t>     		</a:t>
            </a:r>
            <a:endParaRPr lang="it-IT" sz="2000" dirty="0">
              <a:solidFill>
                <a:srgbClr val="002060"/>
              </a:solidFill>
              <a:latin typeface="Comic Sans MS" pitchFamily="66" charset="0"/>
            </a:endParaRPr>
          </a:p>
          <a:p>
            <a:pPr marL="107950" eaLnBrk="0" hangingPunct="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	LDM   (FEL-1 and FEL-2)</a:t>
            </a:r>
            <a:endParaRPr lang="it-IT" sz="1800" dirty="0">
              <a:solidFill>
                <a:srgbClr val="002060"/>
              </a:solidFill>
              <a:latin typeface="Comic Sans MS" pitchFamily="66" charset="0"/>
            </a:endParaRPr>
          </a:p>
          <a:p>
            <a:pPr marL="107950" eaLnBrk="0" hangingPunct="0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dirty="0">
                <a:solidFill>
                  <a:srgbClr val="002060"/>
                </a:solidFill>
                <a:latin typeface="Comic Sans MS" pitchFamily="66" charset="0"/>
              </a:rPr>
              <a:t>   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CITIUS (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fs-VUV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HHG)</a:t>
            </a:r>
            <a:r>
              <a:rPr lang="it-IT" sz="3000" baseline="-40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	</a:t>
            </a:r>
            <a:endParaRPr lang="it-IT" sz="1800" dirty="0">
              <a:solidFill>
                <a:srgbClr val="002060"/>
              </a:solidFill>
              <a:latin typeface="Comic Sans MS" pitchFamily="66" charset="0"/>
            </a:endParaRPr>
          </a:p>
          <a:p>
            <a:pPr marL="107950" eaLnBrk="0" hangingPunct="0">
              <a:lnSpc>
                <a:spcPct val="110000"/>
              </a:lnSpc>
              <a:spcBef>
                <a:spcPts val="1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sz="200" dirty="0">
              <a:solidFill>
                <a:srgbClr val="002060"/>
              </a:solidFill>
              <a:latin typeface="Comic Sans MS" pitchFamily="66" charset="0"/>
            </a:endParaRPr>
          </a:p>
          <a:p>
            <a:pPr marL="107950" eaLnBrk="0" hangingPunct="0">
              <a:lnSpc>
                <a:spcPct val="110000"/>
              </a:lnSpc>
              <a:spcBef>
                <a:spcPts val="1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They provide VUV and Soft-X-Rays light pulses to investigate the electronic structure of isolated species and their excited states dynamics from ns to </a:t>
            </a:r>
            <a:r>
              <a:rPr lang="en-US" sz="2000" dirty="0" err="1">
                <a:solidFill>
                  <a:srgbClr val="002060"/>
                </a:solidFill>
                <a:latin typeface="Comic Sans MS" pitchFamily="66" charset="0"/>
              </a:rPr>
              <a:t>fs</a:t>
            </a:r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.</a:t>
            </a:r>
            <a:endParaRPr lang="it-IT" sz="20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886518" y="1308539"/>
            <a:ext cx="6019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Comic Sans MS" pitchFamily="66" charset="0"/>
              </a:rPr>
              <a:t>semester Calls. Next: sem-51, 15.03.2019</a:t>
            </a:r>
          </a:p>
          <a:p>
            <a:endParaRPr lang="en-US" sz="2000" dirty="0">
              <a:solidFill>
                <a:srgbClr val="002060"/>
              </a:solidFill>
              <a:latin typeface="Comic Sans MS" pitchFamily="66" charset="0"/>
            </a:endParaRPr>
          </a:p>
          <a:p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towards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semester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calls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; call-10:  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next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winter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                 </a:t>
            </a:r>
          </a:p>
          <a:p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                                  (</a:t>
            </a:r>
            <a:r>
              <a:rPr lang="it-IT" sz="2000" dirty="0" err="1">
                <a:solidFill>
                  <a:srgbClr val="002060"/>
                </a:solidFill>
                <a:latin typeface="Comic Sans MS" pitchFamily="66" charset="0"/>
              </a:rPr>
              <a:t>Dec</a:t>
            </a:r>
            <a:r>
              <a:rPr lang="it-IT" sz="2000" dirty="0">
                <a:solidFill>
                  <a:srgbClr val="002060"/>
                </a:solidFill>
                <a:latin typeface="Comic Sans MS" pitchFamily="66" charset="0"/>
              </a:rPr>
              <a:t> 2019- Jan 2020 )</a:t>
            </a:r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7072" y="3878317"/>
            <a:ext cx="7293231" cy="280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0226" y="3500124"/>
            <a:ext cx="5227664" cy="325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68868" y="110362"/>
            <a:ext cx="67686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MOST: </a:t>
            </a:r>
            <a:r>
              <a:rPr lang="en-US" sz="2400" b="1" dirty="0" err="1">
                <a:solidFill>
                  <a:schemeClr val="tx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MOlecular</a:t>
            </a:r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Science and Technology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</a:pPr>
            <a:r>
              <a:rPr lang="en-US" sz="2400" b="1" dirty="0">
                <a:solidFill>
                  <a:schemeClr val="tx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A new XUV beamline at Elettra, Trieste</a:t>
            </a:r>
          </a:p>
        </p:txBody>
      </p:sp>
      <p:grpSp>
        <p:nvGrpSpPr>
          <p:cNvPr id="4" name="Gruppo 17"/>
          <p:cNvGrpSpPr/>
          <p:nvPr/>
        </p:nvGrpSpPr>
        <p:grpSpPr>
          <a:xfrm>
            <a:off x="21255" y="3508744"/>
            <a:ext cx="4763386" cy="3349256"/>
            <a:chOff x="21255" y="3508744"/>
            <a:chExt cx="4763386" cy="3349256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255" y="3513367"/>
              <a:ext cx="4763386" cy="3344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Rettangolo 16"/>
            <p:cNvSpPr/>
            <p:nvPr/>
          </p:nvSpPr>
          <p:spPr>
            <a:xfrm>
              <a:off x="1254642" y="3508744"/>
              <a:ext cx="2158409" cy="244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0" y="0"/>
            <a:ext cx="32792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chemeClr val="tx1"/>
                </a:solidFill>
                <a:latin typeface="Comic Sans MS" pitchFamily="66" charset="0"/>
              </a:rPr>
              <a:t>Towards</a:t>
            </a: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 Elettra 2.0</a:t>
            </a:r>
          </a:p>
          <a:p>
            <a:pPr algn="r"/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  </a:t>
            </a:r>
            <a:r>
              <a:rPr lang="it-IT" dirty="0" err="1">
                <a:solidFill>
                  <a:schemeClr val="tx1"/>
                </a:solidFill>
                <a:latin typeface="Comic Sans MS" pitchFamily="66" charset="0"/>
              </a:rPr>
              <a:t>CiPo+GasPhase</a:t>
            </a: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 =&gt;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1641" y="977463"/>
            <a:ext cx="5423092" cy="244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CasellaDiTesto 18"/>
          <p:cNvSpPr txBox="1"/>
          <p:nvPr/>
        </p:nvSpPr>
        <p:spPr>
          <a:xfrm>
            <a:off x="-10632" y="1095151"/>
            <a:ext cx="470875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lvl="0" indent="-179388">
              <a:lnSpc>
                <a:spcPct val="114000"/>
              </a:lnSpc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Technical specifications include</a:t>
            </a:r>
          </a:p>
          <a:p>
            <a:pPr marL="180975" lvl="0" indent="-179388">
              <a:lnSpc>
                <a:spcPct val="114000"/>
              </a:lnSpc>
              <a:buFontTx/>
              <a:buChar char="-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Polarization control via modern  undulators</a:t>
            </a:r>
          </a:p>
          <a:p>
            <a:pPr marL="180975" lvl="0" indent="-179388">
              <a:lnSpc>
                <a:spcPct val="114000"/>
              </a:lnSpc>
              <a:buFontTx/>
              <a:buChar char="-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Wide energy range from 8 eV to above 1 keV, with high and low energy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monochromators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branchlines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80975" lvl="0" indent="-179388">
              <a:lnSpc>
                <a:spcPct val="114000"/>
              </a:lnSpc>
              <a:buFontTx/>
              <a:buChar char="-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Suppression of harmonics at low energy (aperiodic undulator; grating design)</a:t>
            </a:r>
          </a:p>
          <a:p>
            <a:pPr marL="180975" lvl="0" indent="-179388">
              <a:lnSpc>
                <a:spcPct val="114000"/>
              </a:lnSpc>
              <a:buFontTx/>
              <a:buChar char="-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High flux due to efficient undulator design, modern optics (Variable Line Spacing/groove-depth, etc.)</a:t>
            </a:r>
          </a:p>
          <a:p>
            <a:pPr marL="180975" lvl="0" indent="-179388">
              <a:lnSpc>
                <a:spcPct val="114000"/>
              </a:lnSpc>
              <a:buFontTx/>
              <a:buChar char="-"/>
            </a:pP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Integrated design, allowing efficient use of optical laser for pump-probe.</a:t>
            </a:r>
            <a:endParaRPr lang="it-IT" sz="15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numero diapositiva 1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8CC4BD4A-4B61-4671-B705-CC1171D65C03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28</a:t>
            </a:fld>
            <a:endParaRPr lang="it-IT" dirty="0">
              <a:latin typeface="Arial" pitchFamily="34" charset="0"/>
            </a:endParaRPr>
          </a:p>
        </p:txBody>
      </p:sp>
      <p:grpSp>
        <p:nvGrpSpPr>
          <p:cNvPr id="44035" name="Gruppo 151"/>
          <p:cNvGrpSpPr>
            <a:grpSpLocks/>
          </p:cNvGrpSpPr>
          <p:nvPr/>
        </p:nvGrpSpPr>
        <p:grpSpPr bwMode="auto">
          <a:xfrm>
            <a:off x="2382838" y="6063753"/>
            <a:ext cx="5718175" cy="763587"/>
            <a:chOff x="2382838" y="6221413"/>
            <a:chExt cx="5718175" cy="763588"/>
          </a:xfrm>
        </p:grpSpPr>
        <p:sp>
          <p:nvSpPr>
            <p:cNvPr id="44132" name="Rectangle 105"/>
            <p:cNvSpPr>
              <a:spLocks noChangeArrowheads="1"/>
            </p:cNvSpPr>
            <p:nvPr/>
          </p:nvSpPr>
          <p:spPr bwMode="auto">
            <a:xfrm>
              <a:off x="2382838" y="6221413"/>
              <a:ext cx="466725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>
                  <a:solidFill>
                    <a:srgbClr val="000000"/>
                  </a:solidFill>
                  <a:latin typeface="Comic Sans MS" pitchFamily="66" charset="0"/>
                </a:rPr>
                <a:t>(</a:t>
              </a:r>
              <a:endParaRPr lang="it-IT" sz="1800">
                <a:solidFill>
                  <a:schemeClr val="tx1"/>
                </a:solidFill>
              </a:endParaRPr>
            </a:p>
          </p:txBody>
        </p:sp>
        <p:sp>
          <p:nvSpPr>
            <p:cNvPr id="44133" name="Rectangle 106"/>
            <p:cNvSpPr>
              <a:spLocks noChangeArrowheads="1"/>
            </p:cNvSpPr>
            <p:nvPr/>
          </p:nvSpPr>
          <p:spPr bwMode="auto">
            <a:xfrm>
              <a:off x="2551113" y="6221413"/>
              <a:ext cx="755650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 dirty="0" err="1">
                  <a:solidFill>
                    <a:srgbClr val="000000"/>
                  </a:solidFill>
                  <a:latin typeface="Comic Sans MS" pitchFamily="66" charset="0"/>
                </a:rPr>
                <a:t>to</a:t>
              </a:r>
              <a:endParaRPr lang="it-IT" sz="1800" dirty="0">
                <a:solidFill>
                  <a:schemeClr val="tx1"/>
                </a:solidFill>
              </a:endParaRPr>
            </a:p>
          </p:txBody>
        </p:sp>
        <p:sp>
          <p:nvSpPr>
            <p:cNvPr id="44134" name="Rectangle 107"/>
            <p:cNvSpPr>
              <a:spLocks noChangeArrowheads="1"/>
            </p:cNvSpPr>
            <p:nvPr/>
          </p:nvSpPr>
          <p:spPr bwMode="auto">
            <a:xfrm>
              <a:off x="3119438" y="6221413"/>
              <a:ext cx="1017588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>
                  <a:solidFill>
                    <a:srgbClr val="000000"/>
                  </a:solidFill>
                  <a:latin typeface="Comic Sans MS" pitchFamily="66" charset="0"/>
                </a:rPr>
                <a:t>you</a:t>
              </a:r>
              <a:endParaRPr lang="it-IT" sz="1800">
                <a:solidFill>
                  <a:schemeClr val="tx1"/>
                </a:solidFill>
              </a:endParaRPr>
            </a:p>
          </p:txBody>
        </p:sp>
        <p:sp>
          <p:nvSpPr>
            <p:cNvPr id="44135" name="Rectangle 108"/>
            <p:cNvSpPr>
              <a:spLocks noChangeArrowheads="1"/>
            </p:cNvSpPr>
            <p:nvPr/>
          </p:nvSpPr>
          <p:spPr bwMode="auto">
            <a:xfrm>
              <a:off x="3819525" y="6221413"/>
              <a:ext cx="1436688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>
                  <a:solidFill>
                    <a:srgbClr val="000000"/>
                  </a:solidFill>
                  <a:latin typeface="Comic Sans MS" pitchFamily="66" charset="0"/>
                </a:rPr>
                <a:t>, and </a:t>
              </a:r>
              <a:endParaRPr lang="it-IT" sz="1800">
                <a:solidFill>
                  <a:schemeClr val="tx1"/>
                </a:solidFill>
              </a:endParaRPr>
            </a:p>
          </p:txBody>
        </p:sp>
        <p:sp>
          <p:nvSpPr>
            <p:cNvPr id="44136" name="Rectangle 109"/>
            <p:cNvSpPr>
              <a:spLocks noChangeArrowheads="1"/>
            </p:cNvSpPr>
            <p:nvPr/>
          </p:nvSpPr>
          <p:spPr bwMode="auto">
            <a:xfrm>
              <a:off x="4938713" y="6221413"/>
              <a:ext cx="755650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 dirty="0" err="1">
                  <a:solidFill>
                    <a:srgbClr val="000000"/>
                  </a:solidFill>
                  <a:latin typeface="Comic Sans MS" pitchFamily="66" charset="0"/>
                </a:rPr>
                <a:t>to</a:t>
              </a:r>
              <a:endParaRPr lang="it-IT" sz="1800" dirty="0">
                <a:solidFill>
                  <a:schemeClr val="tx1"/>
                </a:solidFill>
              </a:endParaRPr>
            </a:p>
          </p:txBody>
        </p:sp>
        <p:sp>
          <p:nvSpPr>
            <p:cNvPr id="44137" name="Rectangle 110"/>
            <p:cNvSpPr>
              <a:spLocks noChangeArrowheads="1"/>
            </p:cNvSpPr>
            <p:nvPr/>
          </p:nvSpPr>
          <p:spPr bwMode="auto">
            <a:xfrm>
              <a:off x="5516563" y="6221413"/>
              <a:ext cx="784225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>
                  <a:solidFill>
                    <a:srgbClr val="000000"/>
                  </a:solidFill>
                  <a:latin typeface="Comic Sans MS" pitchFamily="66" charset="0"/>
                </a:rPr>
                <a:t>all</a:t>
              </a:r>
              <a:endParaRPr lang="it-IT" sz="1800">
                <a:solidFill>
                  <a:schemeClr val="tx1"/>
                </a:solidFill>
              </a:endParaRPr>
            </a:p>
          </p:txBody>
        </p:sp>
        <p:sp>
          <p:nvSpPr>
            <p:cNvPr id="44138" name="Rectangle 111"/>
            <p:cNvSpPr>
              <a:spLocks noChangeArrowheads="1"/>
            </p:cNvSpPr>
            <p:nvPr/>
          </p:nvSpPr>
          <p:spPr bwMode="auto">
            <a:xfrm>
              <a:off x="6122988" y="6221413"/>
              <a:ext cx="904875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>
                  <a:solidFill>
                    <a:srgbClr val="000000"/>
                  </a:solidFill>
                  <a:latin typeface="Comic Sans MS" pitchFamily="66" charset="0"/>
                </a:rPr>
                <a:t>of </a:t>
              </a:r>
              <a:endParaRPr lang="it-IT" sz="1800">
                <a:solidFill>
                  <a:schemeClr val="tx1"/>
                </a:solidFill>
              </a:endParaRPr>
            </a:p>
          </p:txBody>
        </p:sp>
        <p:sp>
          <p:nvSpPr>
            <p:cNvPr id="44139" name="Rectangle 112"/>
            <p:cNvSpPr>
              <a:spLocks noChangeArrowheads="1"/>
            </p:cNvSpPr>
            <p:nvPr/>
          </p:nvSpPr>
          <p:spPr bwMode="auto">
            <a:xfrm>
              <a:off x="6719888" y="6221413"/>
              <a:ext cx="1381125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>
                  <a:solidFill>
                    <a:srgbClr val="000000"/>
                  </a:solidFill>
                  <a:latin typeface="Comic Sans MS" pitchFamily="66" charset="0"/>
                </a:rPr>
                <a:t>them</a:t>
              </a:r>
              <a:endParaRPr lang="it-IT" sz="1800">
                <a:solidFill>
                  <a:schemeClr val="tx1"/>
                </a:solidFill>
              </a:endParaRPr>
            </a:p>
          </p:txBody>
        </p:sp>
      </p:grpSp>
      <p:sp>
        <p:nvSpPr>
          <p:cNvPr id="44036" name="Rectangle 103"/>
          <p:cNvSpPr>
            <a:spLocks noChangeArrowheads="1"/>
          </p:cNvSpPr>
          <p:nvPr/>
        </p:nvSpPr>
        <p:spPr bwMode="auto">
          <a:xfrm>
            <a:off x="4368800" y="5504953"/>
            <a:ext cx="18192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it-IT" sz="3500" i="1">
                <a:solidFill>
                  <a:srgbClr val="000000"/>
                </a:solidFill>
                <a:latin typeface="Comic Sans MS" pitchFamily="66" charset="0"/>
              </a:rPr>
              <a:t>Thanks</a:t>
            </a:r>
            <a:endParaRPr lang="it-IT" sz="1800">
              <a:solidFill>
                <a:schemeClr val="tx1"/>
              </a:solidFill>
            </a:endParaRPr>
          </a:p>
        </p:txBody>
      </p:sp>
      <p:sp>
        <p:nvSpPr>
          <p:cNvPr id="44037" name="Rectangle 104"/>
          <p:cNvSpPr>
            <a:spLocks noChangeArrowheads="1"/>
          </p:cNvSpPr>
          <p:nvPr/>
        </p:nvSpPr>
        <p:spPr bwMode="auto">
          <a:xfrm>
            <a:off x="5861050" y="5504953"/>
            <a:ext cx="411163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it-IT" sz="3500" i="1">
                <a:solidFill>
                  <a:srgbClr val="000000"/>
                </a:solidFill>
                <a:latin typeface="Comic Sans MS" pitchFamily="66" charset="0"/>
              </a:rPr>
              <a:t>!</a:t>
            </a:r>
            <a:endParaRPr lang="it-IT" sz="1800">
              <a:solidFill>
                <a:schemeClr val="tx1"/>
              </a:solidFill>
            </a:endParaRPr>
          </a:p>
        </p:txBody>
      </p:sp>
      <p:grpSp>
        <p:nvGrpSpPr>
          <p:cNvPr id="44038" name="Gruppo 144"/>
          <p:cNvGrpSpPr>
            <a:grpSpLocks/>
          </p:cNvGrpSpPr>
          <p:nvPr/>
        </p:nvGrpSpPr>
        <p:grpSpPr bwMode="auto">
          <a:xfrm>
            <a:off x="116215" y="101363"/>
            <a:ext cx="9736293" cy="6856650"/>
            <a:chOff x="163773" y="101663"/>
            <a:chExt cx="9736027" cy="6855729"/>
          </a:xfrm>
        </p:grpSpPr>
        <p:grpSp>
          <p:nvGrpSpPr>
            <p:cNvPr id="44129" name="Gruppo 133"/>
            <p:cNvGrpSpPr>
              <a:grpSpLocks/>
            </p:cNvGrpSpPr>
            <p:nvPr/>
          </p:nvGrpSpPr>
          <p:grpSpPr bwMode="auto">
            <a:xfrm>
              <a:off x="3892901" y="101663"/>
              <a:ext cx="1564489" cy="759408"/>
              <a:chOff x="3892902" y="101663"/>
              <a:chExt cx="1564489" cy="759408"/>
            </a:xfrm>
          </p:grpSpPr>
          <p:sp>
            <p:nvSpPr>
              <p:cNvPr id="44130" name="Rectangle 17"/>
              <p:cNvSpPr>
                <a:spLocks noChangeArrowheads="1"/>
              </p:cNvSpPr>
              <p:nvPr/>
            </p:nvSpPr>
            <p:spPr bwMode="auto">
              <a:xfrm>
                <a:off x="3893850" y="101663"/>
                <a:ext cx="1378583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u="sng" dirty="0">
                    <a:solidFill>
                      <a:srgbClr val="1067EA"/>
                    </a:solidFill>
                    <a:latin typeface="Comic Sans MS" pitchFamily="66" charset="0"/>
                  </a:rPr>
                  <a:t>Carlo </a:t>
                </a:r>
                <a:r>
                  <a:rPr lang="it-IT" sz="1600" u="sng" dirty="0" err="1">
                    <a:solidFill>
                      <a:srgbClr val="1067EA"/>
                    </a:solidFill>
                    <a:latin typeface="Comic Sans MS" pitchFamily="66" charset="0"/>
                  </a:rPr>
                  <a:t>Callegari</a:t>
                </a:r>
                <a:endParaRPr lang="it-IT" sz="1800" u="sng" dirty="0">
                  <a:solidFill>
                    <a:srgbClr val="1067EA"/>
                  </a:solidFill>
                </a:endParaRPr>
              </a:p>
            </p:txBody>
          </p:sp>
          <p:sp>
            <p:nvSpPr>
              <p:cNvPr id="44131" name="Rectangle 51"/>
              <p:cNvSpPr>
                <a:spLocks noChangeArrowheads="1"/>
              </p:cNvSpPr>
              <p:nvPr/>
            </p:nvSpPr>
            <p:spPr bwMode="auto">
              <a:xfrm>
                <a:off x="3892902" y="368694"/>
                <a:ext cx="1564489" cy="492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dirty="0" err="1">
                    <a:solidFill>
                      <a:srgbClr val="1067EA"/>
                    </a:solidFill>
                    <a:latin typeface="Comic Sans MS" pitchFamily="66" charset="0"/>
                  </a:rPr>
                  <a:t>Oksana</a:t>
                </a:r>
                <a:r>
                  <a:rPr lang="it-IT" sz="1600" dirty="0">
                    <a:solidFill>
                      <a:srgbClr val="1067EA"/>
                    </a:solidFill>
                    <a:latin typeface="Comic Sans MS" pitchFamily="66" charset="0"/>
                  </a:rPr>
                  <a:t> </a:t>
                </a:r>
                <a:r>
                  <a:rPr lang="it-IT" sz="1600" dirty="0" err="1">
                    <a:solidFill>
                      <a:srgbClr val="1067EA"/>
                    </a:solidFill>
                    <a:latin typeface="Comic Sans MS" pitchFamily="66" charset="0"/>
                  </a:rPr>
                  <a:t>Plekan</a:t>
                </a:r>
                <a:endParaRPr lang="it-IT" sz="1600" dirty="0">
                  <a:solidFill>
                    <a:srgbClr val="1067EA"/>
                  </a:solidFill>
                  <a:latin typeface="Comic Sans MS" pitchFamily="66" charset="0"/>
                </a:endParaRPr>
              </a:p>
              <a:p>
                <a:pPr defTabSz="914400"/>
                <a:r>
                  <a:rPr lang="it-IT" sz="1600" dirty="0">
                    <a:solidFill>
                      <a:srgbClr val="1067EA"/>
                    </a:solidFill>
                    <a:latin typeface="Comic Sans MS" pitchFamily="66" charset="0"/>
                  </a:rPr>
                  <a:t>Michele Di </a:t>
                </a:r>
                <a:r>
                  <a:rPr lang="it-IT" sz="1600" dirty="0" err="1">
                    <a:solidFill>
                      <a:srgbClr val="1067EA"/>
                    </a:solidFill>
                    <a:latin typeface="Comic Sans MS" pitchFamily="66" charset="0"/>
                  </a:rPr>
                  <a:t>Fraia</a:t>
                </a:r>
                <a:endParaRPr lang="it-IT" sz="1600" dirty="0">
                  <a:solidFill>
                    <a:srgbClr val="1067EA"/>
                  </a:solidFill>
                  <a:latin typeface="Comic Sans MS" pitchFamily="66" charset="0"/>
                </a:endParaRPr>
              </a:p>
            </p:txBody>
          </p:sp>
        </p:grpSp>
        <p:grpSp>
          <p:nvGrpSpPr>
            <p:cNvPr id="44040" name="Gruppo 143"/>
            <p:cNvGrpSpPr>
              <a:grpSpLocks/>
            </p:cNvGrpSpPr>
            <p:nvPr/>
          </p:nvGrpSpPr>
          <p:grpSpPr bwMode="auto">
            <a:xfrm>
              <a:off x="412436" y="4193213"/>
              <a:ext cx="2072626" cy="2208975"/>
              <a:chOff x="412436" y="4193213"/>
              <a:chExt cx="2072626" cy="2208975"/>
            </a:xfrm>
          </p:grpSpPr>
          <p:pic>
            <p:nvPicPr>
              <p:cNvPr id="44120" name="Picture 1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0144" y="4193213"/>
                <a:ext cx="1172702" cy="864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4121" name="Gruppo 134"/>
              <p:cNvGrpSpPr>
                <a:grpSpLocks/>
              </p:cNvGrpSpPr>
              <p:nvPr/>
            </p:nvGrpSpPr>
            <p:grpSpPr bwMode="auto">
              <a:xfrm>
                <a:off x="412436" y="5166936"/>
                <a:ext cx="2072626" cy="1235252"/>
                <a:chOff x="357844" y="5153288"/>
                <a:chExt cx="2072626" cy="1235252"/>
              </a:xfrm>
            </p:grpSpPr>
            <p:sp>
              <p:nvSpPr>
                <p:cNvPr id="44122" name="Rectangle 31"/>
                <p:cNvSpPr>
                  <a:spLocks noChangeArrowheads="1"/>
                </p:cNvSpPr>
                <p:nvPr/>
              </p:nvSpPr>
              <p:spPr bwMode="auto">
                <a:xfrm>
                  <a:off x="357844" y="6142477"/>
                  <a:ext cx="1706562" cy="2460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600" u="sng" dirty="0">
                      <a:solidFill>
                        <a:srgbClr val="32946A"/>
                      </a:solidFill>
                      <a:latin typeface="Comic Sans MS" pitchFamily="66" charset="0"/>
                    </a:rPr>
                    <a:t>Giovanni De Ninno</a:t>
                  </a:r>
                  <a:endParaRPr lang="it-IT" sz="1800" u="sng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124" name="Rectangle 37"/>
                <p:cNvSpPr>
                  <a:spLocks noChangeArrowheads="1"/>
                </p:cNvSpPr>
                <p:nvPr/>
              </p:nvSpPr>
              <p:spPr bwMode="auto">
                <a:xfrm>
                  <a:off x="357844" y="5153288"/>
                  <a:ext cx="1469953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600">
                      <a:solidFill>
                        <a:srgbClr val="32946A"/>
                      </a:solidFill>
                      <a:latin typeface="Comic Sans MS" pitchFamily="66" charset="0"/>
                    </a:rPr>
                    <a:t>Carlo  Spezzani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125" name="Rectangle 44"/>
                <p:cNvSpPr>
                  <a:spLocks noChangeArrowheads="1"/>
                </p:cNvSpPr>
                <p:nvPr/>
              </p:nvSpPr>
              <p:spPr bwMode="auto">
                <a:xfrm>
                  <a:off x="357844" y="5413021"/>
                  <a:ext cx="2072626" cy="7385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600" dirty="0">
                      <a:solidFill>
                        <a:srgbClr val="32946A"/>
                      </a:solidFill>
                      <a:latin typeface="Comic Sans MS" pitchFamily="66" charset="0"/>
                    </a:rPr>
                    <a:t>Barbara </a:t>
                  </a:r>
                  <a:r>
                    <a:rPr lang="it-IT" sz="1600" dirty="0" err="1">
                      <a:solidFill>
                        <a:srgbClr val="32946A"/>
                      </a:solidFill>
                      <a:latin typeface="Comic Sans MS" pitchFamily="66" charset="0"/>
                    </a:rPr>
                    <a:t>Ressel</a:t>
                  </a:r>
                  <a:endParaRPr lang="it-IT" sz="1600" dirty="0">
                    <a:solidFill>
                      <a:srgbClr val="32946A"/>
                    </a:solidFill>
                    <a:latin typeface="Comic Sans MS" pitchFamily="66" charset="0"/>
                  </a:endParaRPr>
                </a:p>
                <a:p>
                  <a:pPr defTabSz="914400"/>
                  <a:r>
                    <a:rPr lang="it-IT" sz="1600" dirty="0" err="1">
                      <a:solidFill>
                        <a:srgbClr val="32946A"/>
                      </a:solidFill>
                      <a:latin typeface="Comic Sans MS" pitchFamily="66" charset="0"/>
                    </a:rPr>
                    <a:t>Primos</a:t>
                  </a:r>
                  <a:r>
                    <a:rPr lang="it-IT" sz="1600" dirty="0">
                      <a:solidFill>
                        <a:srgbClr val="32946A"/>
                      </a:solidFill>
                      <a:latin typeface="Comic Sans MS" pitchFamily="66" charset="0"/>
                    </a:rPr>
                    <a:t> </a:t>
                  </a:r>
                  <a:r>
                    <a:rPr lang="it-IT" sz="1600" dirty="0" err="1">
                      <a:solidFill>
                        <a:srgbClr val="32946A"/>
                      </a:solidFill>
                      <a:latin typeface="Comic Sans MS" pitchFamily="66" charset="0"/>
                    </a:rPr>
                    <a:t>Rebernik</a:t>
                  </a:r>
                  <a:r>
                    <a:rPr lang="it-IT" sz="1600" dirty="0">
                      <a:solidFill>
                        <a:srgbClr val="32946A"/>
                      </a:solidFill>
                      <a:latin typeface="Comic Sans MS" pitchFamily="66" charset="0"/>
                    </a:rPr>
                    <a:t> </a:t>
                  </a:r>
                  <a:r>
                    <a:rPr lang="it-IT" sz="1600" dirty="0" err="1">
                      <a:solidFill>
                        <a:srgbClr val="32946A"/>
                      </a:solidFill>
                      <a:latin typeface="Comic Sans MS" pitchFamily="66" charset="0"/>
                    </a:rPr>
                    <a:t>Ribic</a:t>
                  </a:r>
                  <a:endParaRPr lang="it-IT" sz="1600" dirty="0">
                    <a:solidFill>
                      <a:srgbClr val="32946A"/>
                    </a:solidFill>
                    <a:latin typeface="Comic Sans MS" pitchFamily="66" charset="0"/>
                  </a:endParaRPr>
                </a:p>
                <a:p>
                  <a:pPr defTabSz="914400"/>
                  <a:r>
                    <a:rPr lang="it-IT" sz="1600" dirty="0" err="1">
                      <a:solidFill>
                        <a:srgbClr val="32946A"/>
                      </a:solidFill>
                      <a:latin typeface="Comic Sans MS" pitchFamily="66" charset="0"/>
                    </a:rPr>
                    <a:t>Matija</a:t>
                  </a:r>
                  <a:r>
                    <a:rPr lang="it-IT" sz="1600" dirty="0">
                      <a:solidFill>
                        <a:srgbClr val="32946A"/>
                      </a:solidFill>
                      <a:latin typeface="Comic Sans MS" pitchFamily="66" charset="0"/>
                    </a:rPr>
                    <a:t> </a:t>
                  </a:r>
                  <a:r>
                    <a:rPr lang="it-IT" sz="1600" dirty="0" err="1">
                      <a:solidFill>
                        <a:srgbClr val="32946A"/>
                      </a:solidFill>
                      <a:latin typeface="Comic Sans MS" pitchFamily="66" charset="0"/>
                    </a:rPr>
                    <a:t>Stupar</a:t>
                  </a:r>
                  <a:r>
                    <a:rPr lang="it-IT" sz="1600" dirty="0">
                      <a:solidFill>
                        <a:srgbClr val="32946A"/>
                      </a:solidFill>
                      <a:latin typeface="Comic Sans MS" pitchFamily="66" charset="0"/>
                    </a:rPr>
                    <a:t> 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44041" name="Gruppo 131"/>
            <p:cNvGrpSpPr>
              <a:grpSpLocks/>
            </p:cNvGrpSpPr>
            <p:nvPr/>
          </p:nvGrpSpPr>
          <p:grpSpPr bwMode="auto">
            <a:xfrm>
              <a:off x="8005912" y="4280866"/>
              <a:ext cx="1893888" cy="2066086"/>
              <a:chOff x="8074152" y="4280866"/>
              <a:chExt cx="1893888" cy="2066086"/>
            </a:xfrm>
          </p:grpSpPr>
          <p:sp>
            <p:nvSpPr>
              <p:cNvPr id="44101" name="Rectangle 13"/>
              <p:cNvSpPr>
                <a:spLocks noChangeArrowheads="1"/>
              </p:cNvSpPr>
              <p:nvPr/>
            </p:nvSpPr>
            <p:spPr bwMode="auto">
              <a:xfrm>
                <a:off x="8396415" y="4314204"/>
                <a:ext cx="1046163" cy="2222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it-IT"/>
              </a:p>
            </p:txBody>
          </p:sp>
          <p:sp>
            <p:nvSpPr>
              <p:cNvPr id="44102" name="Freeform 14"/>
              <p:cNvSpPr>
                <a:spLocks noEditPoints="1"/>
              </p:cNvSpPr>
              <p:nvPr/>
            </p:nvSpPr>
            <p:spPr bwMode="auto">
              <a:xfrm>
                <a:off x="8385302" y="4304679"/>
                <a:ext cx="1066800" cy="241300"/>
              </a:xfrm>
              <a:custGeom>
                <a:avLst/>
                <a:gdLst>
                  <a:gd name="T0" fmla="*/ 0 w 2464"/>
                  <a:gd name="T1" fmla="*/ 2147483647 h 560"/>
                  <a:gd name="T2" fmla="*/ 2147483647 w 2464"/>
                  <a:gd name="T3" fmla="*/ 0 h 560"/>
                  <a:gd name="T4" fmla="*/ 2147483647 w 2464"/>
                  <a:gd name="T5" fmla="*/ 0 h 560"/>
                  <a:gd name="T6" fmla="*/ 2147483647 w 2464"/>
                  <a:gd name="T7" fmla="*/ 2147483647 h 560"/>
                  <a:gd name="T8" fmla="*/ 2147483647 w 2464"/>
                  <a:gd name="T9" fmla="*/ 2147483647 h 560"/>
                  <a:gd name="T10" fmla="*/ 2147483647 w 2464"/>
                  <a:gd name="T11" fmla="*/ 2147483647 h 560"/>
                  <a:gd name="T12" fmla="*/ 2147483647 w 2464"/>
                  <a:gd name="T13" fmla="*/ 2147483647 h 560"/>
                  <a:gd name="T14" fmla="*/ 0 w 2464"/>
                  <a:gd name="T15" fmla="*/ 2147483647 h 560"/>
                  <a:gd name="T16" fmla="*/ 0 w 2464"/>
                  <a:gd name="T17" fmla="*/ 2147483647 h 560"/>
                  <a:gd name="T18" fmla="*/ 2147483647 w 2464"/>
                  <a:gd name="T19" fmla="*/ 2147483647 h 560"/>
                  <a:gd name="T20" fmla="*/ 2147483647 w 2464"/>
                  <a:gd name="T21" fmla="*/ 2147483647 h 560"/>
                  <a:gd name="T22" fmla="*/ 2147483647 w 2464"/>
                  <a:gd name="T23" fmla="*/ 2147483647 h 560"/>
                  <a:gd name="T24" fmla="*/ 2147483647 w 2464"/>
                  <a:gd name="T25" fmla="*/ 2147483647 h 560"/>
                  <a:gd name="T26" fmla="*/ 2147483647 w 2464"/>
                  <a:gd name="T27" fmla="*/ 2147483647 h 560"/>
                  <a:gd name="T28" fmla="*/ 2147483647 w 2464"/>
                  <a:gd name="T29" fmla="*/ 2147483647 h 560"/>
                  <a:gd name="T30" fmla="*/ 2147483647 w 2464"/>
                  <a:gd name="T31" fmla="*/ 2147483647 h 560"/>
                  <a:gd name="T32" fmla="*/ 2147483647 w 2464"/>
                  <a:gd name="T33" fmla="*/ 2147483647 h 560"/>
                  <a:gd name="T34" fmla="*/ 2147483647 w 2464"/>
                  <a:gd name="T35" fmla="*/ 2147483647 h 5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64"/>
                  <a:gd name="T55" fmla="*/ 0 h 560"/>
                  <a:gd name="T56" fmla="*/ 2464 w 2464"/>
                  <a:gd name="T57" fmla="*/ 560 h 5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64" h="560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2440" y="0"/>
                    </a:lnTo>
                    <a:cubicBezTo>
                      <a:pt x="2454" y="0"/>
                      <a:pt x="2464" y="11"/>
                      <a:pt x="2464" y="24"/>
                    </a:cubicBezTo>
                    <a:lnTo>
                      <a:pt x="2464" y="536"/>
                    </a:lnTo>
                    <a:cubicBezTo>
                      <a:pt x="2464" y="550"/>
                      <a:pt x="2454" y="560"/>
                      <a:pt x="2440" y="560"/>
                    </a:cubicBezTo>
                    <a:lnTo>
                      <a:pt x="24" y="560"/>
                    </a:lnTo>
                    <a:cubicBezTo>
                      <a:pt x="11" y="560"/>
                      <a:pt x="0" y="550"/>
                      <a:pt x="0" y="536"/>
                    </a:cubicBezTo>
                    <a:lnTo>
                      <a:pt x="0" y="24"/>
                    </a:lnTo>
                    <a:close/>
                    <a:moveTo>
                      <a:pt x="48" y="536"/>
                    </a:moveTo>
                    <a:lnTo>
                      <a:pt x="24" y="512"/>
                    </a:lnTo>
                    <a:lnTo>
                      <a:pt x="2440" y="512"/>
                    </a:lnTo>
                    <a:lnTo>
                      <a:pt x="2416" y="536"/>
                    </a:lnTo>
                    <a:lnTo>
                      <a:pt x="2416" y="24"/>
                    </a:lnTo>
                    <a:lnTo>
                      <a:pt x="244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536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03" name="Rectangle 15"/>
              <p:cNvSpPr>
                <a:spLocks noChangeArrowheads="1"/>
              </p:cNvSpPr>
              <p:nvPr/>
            </p:nvSpPr>
            <p:spPr bwMode="auto">
              <a:xfrm>
                <a:off x="8420889" y="4280866"/>
                <a:ext cx="1152525" cy="24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u="sng">
                    <a:solidFill>
                      <a:srgbClr val="C00000"/>
                    </a:solidFill>
                    <a:latin typeface="Comic Sans MS" pitchFamily="66" charset="0"/>
                  </a:rPr>
                  <a:t>Kevin Prince</a:t>
                </a:r>
                <a:endParaRPr lang="it-IT" sz="1600" u="sng">
                  <a:solidFill>
                    <a:schemeClr val="tx1"/>
                  </a:solidFill>
                </a:endParaRPr>
              </a:p>
            </p:txBody>
          </p:sp>
          <p:sp>
            <p:nvSpPr>
              <p:cNvPr id="44104" name="Rectangle 19"/>
              <p:cNvSpPr>
                <a:spLocks noChangeArrowheads="1"/>
              </p:cNvSpPr>
              <p:nvPr/>
            </p:nvSpPr>
            <p:spPr bwMode="auto">
              <a:xfrm>
                <a:off x="8202740" y="4626941"/>
                <a:ext cx="1363663" cy="22066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it-IT"/>
              </a:p>
            </p:txBody>
          </p:sp>
          <p:sp>
            <p:nvSpPr>
              <p:cNvPr id="44105" name="Freeform 20"/>
              <p:cNvSpPr>
                <a:spLocks noEditPoints="1"/>
              </p:cNvSpPr>
              <p:nvPr/>
            </p:nvSpPr>
            <p:spPr bwMode="auto">
              <a:xfrm>
                <a:off x="8191627" y="4615829"/>
                <a:ext cx="1385888" cy="242888"/>
              </a:xfrm>
              <a:custGeom>
                <a:avLst/>
                <a:gdLst>
                  <a:gd name="T0" fmla="*/ 0 w 3200"/>
                  <a:gd name="T1" fmla="*/ 2147483647 h 560"/>
                  <a:gd name="T2" fmla="*/ 2147483647 w 3200"/>
                  <a:gd name="T3" fmla="*/ 0 h 560"/>
                  <a:gd name="T4" fmla="*/ 2147483647 w 3200"/>
                  <a:gd name="T5" fmla="*/ 0 h 560"/>
                  <a:gd name="T6" fmla="*/ 2147483647 w 3200"/>
                  <a:gd name="T7" fmla="*/ 2147483647 h 560"/>
                  <a:gd name="T8" fmla="*/ 2147483647 w 3200"/>
                  <a:gd name="T9" fmla="*/ 2147483647 h 560"/>
                  <a:gd name="T10" fmla="*/ 2147483647 w 3200"/>
                  <a:gd name="T11" fmla="*/ 2147483647 h 560"/>
                  <a:gd name="T12" fmla="*/ 2147483647 w 3200"/>
                  <a:gd name="T13" fmla="*/ 2147483647 h 560"/>
                  <a:gd name="T14" fmla="*/ 0 w 3200"/>
                  <a:gd name="T15" fmla="*/ 2147483647 h 560"/>
                  <a:gd name="T16" fmla="*/ 0 w 3200"/>
                  <a:gd name="T17" fmla="*/ 2147483647 h 560"/>
                  <a:gd name="T18" fmla="*/ 2147483647 w 3200"/>
                  <a:gd name="T19" fmla="*/ 2147483647 h 560"/>
                  <a:gd name="T20" fmla="*/ 2147483647 w 3200"/>
                  <a:gd name="T21" fmla="*/ 2147483647 h 560"/>
                  <a:gd name="T22" fmla="*/ 2147483647 w 3200"/>
                  <a:gd name="T23" fmla="*/ 2147483647 h 560"/>
                  <a:gd name="T24" fmla="*/ 2147483647 w 3200"/>
                  <a:gd name="T25" fmla="*/ 2147483647 h 560"/>
                  <a:gd name="T26" fmla="*/ 2147483647 w 3200"/>
                  <a:gd name="T27" fmla="*/ 2147483647 h 560"/>
                  <a:gd name="T28" fmla="*/ 2147483647 w 3200"/>
                  <a:gd name="T29" fmla="*/ 2147483647 h 560"/>
                  <a:gd name="T30" fmla="*/ 2147483647 w 3200"/>
                  <a:gd name="T31" fmla="*/ 2147483647 h 560"/>
                  <a:gd name="T32" fmla="*/ 2147483647 w 3200"/>
                  <a:gd name="T33" fmla="*/ 2147483647 h 560"/>
                  <a:gd name="T34" fmla="*/ 2147483647 w 3200"/>
                  <a:gd name="T35" fmla="*/ 2147483647 h 5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200"/>
                  <a:gd name="T55" fmla="*/ 0 h 560"/>
                  <a:gd name="T56" fmla="*/ 3200 w 3200"/>
                  <a:gd name="T57" fmla="*/ 560 h 5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200" h="560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3176" y="0"/>
                    </a:lnTo>
                    <a:cubicBezTo>
                      <a:pt x="3190" y="0"/>
                      <a:pt x="3200" y="11"/>
                      <a:pt x="3200" y="24"/>
                    </a:cubicBezTo>
                    <a:lnTo>
                      <a:pt x="3200" y="536"/>
                    </a:lnTo>
                    <a:cubicBezTo>
                      <a:pt x="3200" y="550"/>
                      <a:pt x="3190" y="560"/>
                      <a:pt x="3176" y="560"/>
                    </a:cubicBezTo>
                    <a:lnTo>
                      <a:pt x="24" y="560"/>
                    </a:lnTo>
                    <a:cubicBezTo>
                      <a:pt x="11" y="560"/>
                      <a:pt x="0" y="550"/>
                      <a:pt x="0" y="536"/>
                    </a:cubicBezTo>
                    <a:lnTo>
                      <a:pt x="0" y="24"/>
                    </a:lnTo>
                    <a:close/>
                    <a:moveTo>
                      <a:pt x="48" y="536"/>
                    </a:moveTo>
                    <a:lnTo>
                      <a:pt x="24" y="512"/>
                    </a:lnTo>
                    <a:lnTo>
                      <a:pt x="3176" y="512"/>
                    </a:lnTo>
                    <a:lnTo>
                      <a:pt x="3152" y="536"/>
                    </a:lnTo>
                    <a:lnTo>
                      <a:pt x="3152" y="24"/>
                    </a:lnTo>
                    <a:lnTo>
                      <a:pt x="3176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536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06" name="Rectangle 21"/>
              <p:cNvSpPr>
                <a:spLocks noChangeArrowheads="1"/>
              </p:cNvSpPr>
              <p:nvPr/>
            </p:nvSpPr>
            <p:spPr bwMode="auto">
              <a:xfrm>
                <a:off x="8305927" y="4552660"/>
                <a:ext cx="1504950" cy="24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>
                    <a:solidFill>
                      <a:srgbClr val="C00000"/>
                    </a:solidFill>
                    <a:latin typeface="Comic Sans MS" pitchFamily="66" charset="0"/>
                  </a:rPr>
                  <a:t>Robert Richter </a:t>
                </a:r>
                <a:endParaRPr lang="it-IT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107" name="Rectangle 22"/>
              <p:cNvSpPr>
                <a:spLocks noChangeArrowheads="1"/>
              </p:cNvSpPr>
              <p:nvPr/>
            </p:nvSpPr>
            <p:spPr bwMode="auto">
              <a:xfrm>
                <a:off x="8085265" y="4938091"/>
                <a:ext cx="1550988" cy="22860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it-IT"/>
              </a:p>
            </p:txBody>
          </p:sp>
          <p:sp>
            <p:nvSpPr>
              <p:cNvPr id="44108" name="Freeform 23"/>
              <p:cNvSpPr>
                <a:spLocks noEditPoints="1"/>
              </p:cNvSpPr>
              <p:nvPr/>
            </p:nvSpPr>
            <p:spPr bwMode="auto">
              <a:xfrm>
                <a:off x="8074152" y="4926979"/>
                <a:ext cx="1571625" cy="249238"/>
              </a:xfrm>
              <a:custGeom>
                <a:avLst/>
                <a:gdLst>
                  <a:gd name="T0" fmla="*/ 0 w 3632"/>
                  <a:gd name="T1" fmla="*/ 2147483647 h 576"/>
                  <a:gd name="T2" fmla="*/ 2147483647 w 3632"/>
                  <a:gd name="T3" fmla="*/ 0 h 576"/>
                  <a:gd name="T4" fmla="*/ 2147483647 w 3632"/>
                  <a:gd name="T5" fmla="*/ 0 h 576"/>
                  <a:gd name="T6" fmla="*/ 2147483647 w 3632"/>
                  <a:gd name="T7" fmla="*/ 2147483647 h 576"/>
                  <a:gd name="T8" fmla="*/ 2147483647 w 3632"/>
                  <a:gd name="T9" fmla="*/ 2147483647 h 576"/>
                  <a:gd name="T10" fmla="*/ 2147483647 w 3632"/>
                  <a:gd name="T11" fmla="*/ 2147483647 h 576"/>
                  <a:gd name="T12" fmla="*/ 2147483647 w 3632"/>
                  <a:gd name="T13" fmla="*/ 2147483647 h 576"/>
                  <a:gd name="T14" fmla="*/ 0 w 3632"/>
                  <a:gd name="T15" fmla="*/ 2147483647 h 576"/>
                  <a:gd name="T16" fmla="*/ 0 w 3632"/>
                  <a:gd name="T17" fmla="*/ 2147483647 h 576"/>
                  <a:gd name="T18" fmla="*/ 2147483647 w 3632"/>
                  <a:gd name="T19" fmla="*/ 2147483647 h 576"/>
                  <a:gd name="T20" fmla="*/ 2147483647 w 3632"/>
                  <a:gd name="T21" fmla="*/ 2147483647 h 576"/>
                  <a:gd name="T22" fmla="*/ 2147483647 w 3632"/>
                  <a:gd name="T23" fmla="*/ 2147483647 h 576"/>
                  <a:gd name="T24" fmla="*/ 2147483647 w 3632"/>
                  <a:gd name="T25" fmla="*/ 2147483647 h 576"/>
                  <a:gd name="T26" fmla="*/ 2147483647 w 3632"/>
                  <a:gd name="T27" fmla="*/ 2147483647 h 576"/>
                  <a:gd name="T28" fmla="*/ 2147483647 w 3632"/>
                  <a:gd name="T29" fmla="*/ 2147483647 h 576"/>
                  <a:gd name="T30" fmla="*/ 2147483647 w 3632"/>
                  <a:gd name="T31" fmla="*/ 2147483647 h 576"/>
                  <a:gd name="T32" fmla="*/ 2147483647 w 3632"/>
                  <a:gd name="T33" fmla="*/ 2147483647 h 576"/>
                  <a:gd name="T34" fmla="*/ 2147483647 w 3632"/>
                  <a:gd name="T35" fmla="*/ 2147483647 h 5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32"/>
                  <a:gd name="T55" fmla="*/ 0 h 576"/>
                  <a:gd name="T56" fmla="*/ 3632 w 3632"/>
                  <a:gd name="T57" fmla="*/ 576 h 57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32" h="576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3608" y="0"/>
                    </a:lnTo>
                    <a:cubicBezTo>
                      <a:pt x="3622" y="0"/>
                      <a:pt x="3632" y="11"/>
                      <a:pt x="3632" y="24"/>
                    </a:cubicBezTo>
                    <a:lnTo>
                      <a:pt x="3632" y="552"/>
                    </a:lnTo>
                    <a:cubicBezTo>
                      <a:pt x="3632" y="566"/>
                      <a:pt x="3622" y="576"/>
                      <a:pt x="3608" y="576"/>
                    </a:cubicBezTo>
                    <a:lnTo>
                      <a:pt x="24" y="576"/>
                    </a:lnTo>
                    <a:cubicBezTo>
                      <a:pt x="11" y="576"/>
                      <a:pt x="0" y="566"/>
                      <a:pt x="0" y="552"/>
                    </a:cubicBezTo>
                    <a:lnTo>
                      <a:pt x="0" y="24"/>
                    </a:lnTo>
                    <a:close/>
                    <a:moveTo>
                      <a:pt x="48" y="552"/>
                    </a:moveTo>
                    <a:lnTo>
                      <a:pt x="24" y="528"/>
                    </a:lnTo>
                    <a:lnTo>
                      <a:pt x="3608" y="528"/>
                    </a:lnTo>
                    <a:lnTo>
                      <a:pt x="3584" y="552"/>
                    </a:lnTo>
                    <a:lnTo>
                      <a:pt x="3584" y="24"/>
                    </a:lnTo>
                    <a:lnTo>
                      <a:pt x="3608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552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09" name="Rectangle 24"/>
              <p:cNvSpPr>
                <a:spLocks noChangeArrowheads="1"/>
              </p:cNvSpPr>
              <p:nvPr/>
            </p:nvSpPr>
            <p:spPr bwMode="auto">
              <a:xfrm>
                <a:off x="8263065" y="4783509"/>
                <a:ext cx="1704975" cy="24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dirty="0">
                    <a:solidFill>
                      <a:srgbClr val="C00000"/>
                    </a:solidFill>
                    <a:latin typeface="Comic Sans MS" pitchFamily="66" charset="0"/>
                  </a:rPr>
                  <a:t>Monica de Simone</a:t>
                </a:r>
                <a:endParaRPr lang="it-IT" sz="16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4110" name="Rectangle 25"/>
              <p:cNvSpPr>
                <a:spLocks noChangeArrowheads="1"/>
              </p:cNvSpPr>
              <p:nvPr/>
            </p:nvSpPr>
            <p:spPr bwMode="auto">
              <a:xfrm>
                <a:off x="8229727" y="5568329"/>
                <a:ext cx="1322388" cy="220663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it-IT"/>
              </a:p>
            </p:txBody>
          </p:sp>
          <p:sp>
            <p:nvSpPr>
              <p:cNvPr id="44111" name="Freeform 26"/>
              <p:cNvSpPr>
                <a:spLocks noEditPoints="1"/>
              </p:cNvSpPr>
              <p:nvPr/>
            </p:nvSpPr>
            <p:spPr bwMode="auto">
              <a:xfrm>
                <a:off x="8220202" y="5557216"/>
                <a:ext cx="1343025" cy="242888"/>
              </a:xfrm>
              <a:custGeom>
                <a:avLst/>
                <a:gdLst>
                  <a:gd name="T0" fmla="*/ 0 w 3104"/>
                  <a:gd name="T1" fmla="*/ 2147483647 h 560"/>
                  <a:gd name="T2" fmla="*/ 2147483647 w 3104"/>
                  <a:gd name="T3" fmla="*/ 0 h 560"/>
                  <a:gd name="T4" fmla="*/ 2147483647 w 3104"/>
                  <a:gd name="T5" fmla="*/ 0 h 560"/>
                  <a:gd name="T6" fmla="*/ 2147483647 w 3104"/>
                  <a:gd name="T7" fmla="*/ 2147483647 h 560"/>
                  <a:gd name="T8" fmla="*/ 2147483647 w 3104"/>
                  <a:gd name="T9" fmla="*/ 2147483647 h 560"/>
                  <a:gd name="T10" fmla="*/ 2147483647 w 3104"/>
                  <a:gd name="T11" fmla="*/ 2147483647 h 560"/>
                  <a:gd name="T12" fmla="*/ 2147483647 w 3104"/>
                  <a:gd name="T13" fmla="*/ 2147483647 h 560"/>
                  <a:gd name="T14" fmla="*/ 0 w 3104"/>
                  <a:gd name="T15" fmla="*/ 2147483647 h 560"/>
                  <a:gd name="T16" fmla="*/ 0 w 3104"/>
                  <a:gd name="T17" fmla="*/ 2147483647 h 560"/>
                  <a:gd name="T18" fmla="*/ 2147483647 w 3104"/>
                  <a:gd name="T19" fmla="*/ 2147483647 h 560"/>
                  <a:gd name="T20" fmla="*/ 2147483647 w 3104"/>
                  <a:gd name="T21" fmla="*/ 2147483647 h 560"/>
                  <a:gd name="T22" fmla="*/ 2147483647 w 3104"/>
                  <a:gd name="T23" fmla="*/ 2147483647 h 560"/>
                  <a:gd name="T24" fmla="*/ 2147483647 w 3104"/>
                  <a:gd name="T25" fmla="*/ 2147483647 h 560"/>
                  <a:gd name="T26" fmla="*/ 2147483647 w 3104"/>
                  <a:gd name="T27" fmla="*/ 2147483647 h 560"/>
                  <a:gd name="T28" fmla="*/ 2147483647 w 3104"/>
                  <a:gd name="T29" fmla="*/ 2147483647 h 560"/>
                  <a:gd name="T30" fmla="*/ 2147483647 w 3104"/>
                  <a:gd name="T31" fmla="*/ 2147483647 h 560"/>
                  <a:gd name="T32" fmla="*/ 2147483647 w 3104"/>
                  <a:gd name="T33" fmla="*/ 2147483647 h 560"/>
                  <a:gd name="T34" fmla="*/ 2147483647 w 3104"/>
                  <a:gd name="T35" fmla="*/ 2147483647 h 5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104"/>
                  <a:gd name="T55" fmla="*/ 0 h 560"/>
                  <a:gd name="T56" fmla="*/ 3104 w 3104"/>
                  <a:gd name="T57" fmla="*/ 560 h 5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104" h="560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3080" y="0"/>
                    </a:lnTo>
                    <a:cubicBezTo>
                      <a:pt x="3094" y="0"/>
                      <a:pt x="3104" y="11"/>
                      <a:pt x="3104" y="24"/>
                    </a:cubicBezTo>
                    <a:lnTo>
                      <a:pt x="3104" y="536"/>
                    </a:lnTo>
                    <a:cubicBezTo>
                      <a:pt x="3104" y="550"/>
                      <a:pt x="3094" y="560"/>
                      <a:pt x="3080" y="560"/>
                    </a:cubicBezTo>
                    <a:lnTo>
                      <a:pt x="24" y="560"/>
                    </a:lnTo>
                    <a:cubicBezTo>
                      <a:pt x="11" y="560"/>
                      <a:pt x="0" y="550"/>
                      <a:pt x="0" y="536"/>
                    </a:cubicBezTo>
                    <a:lnTo>
                      <a:pt x="0" y="24"/>
                    </a:lnTo>
                    <a:close/>
                    <a:moveTo>
                      <a:pt x="48" y="536"/>
                    </a:moveTo>
                    <a:lnTo>
                      <a:pt x="24" y="512"/>
                    </a:lnTo>
                    <a:lnTo>
                      <a:pt x="3080" y="512"/>
                    </a:lnTo>
                    <a:lnTo>
                      <a:pt x="3056" y="536"/>
                    </a:lnTo>
                    <a:lnTo>
                      <a:pt x="3056" y="24"/>
                    </a:lnTo>
                    <a:lnTo>
                      <a:pt x="308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536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12" name="Rectangle 27"/>
              <p:cNvSpPr>
                <a:spLocks noChangeArrowheads="1"/>
              </p:cNvSpPr>
              <p:nvPr/>
            </p:nvSpPr>
            <p:spPr bwMode="auto">
              <a:xfrm>
                <a:off x="8337673" y="5259915"/>
                <a:ext cx="145071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dirty="0">
                    <a:solidFill>
                      <a:srgbClr val="C00000"/>
                    </a:solidFill>
                    <a:latin typeface="Comic Sans MS" pitchFamily="66" charset="0"/>
                  </a:rPr>
                  <a:t>Michele </a:t>
                </a:r>
                <a:r>
                  <a:rPr lang="it-IT" sz="1600" dirty="0" err="1">
                    <a:solidFill>
                      <a:srgbClr val="C00000"/>
                    </a:solidFill>
                    <a:latin typeface="Comic Sans MS" pitchFamily="66" charset="0"/>
                  </a:rPr>
                  <a:t>Alagia</a:t>
                </a:r>
                <a:r>
                  <a:rPr lang="it-IT" sz="1600" dirty="0">
                    <a:solidFill>
                      <a:srgbClr val="C00000"/>
                    </a:solidFill>
                    <a:latin typeface="Comic Sans MS" pitchFamily="66" charset="0"/>
                  </a:rPr>
                  <a:t> </a:t>
                </a:r>
                <a:endParaRPr lang="it-IT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113" name="Rectangle 61"/>
              <p:cNvSpPr>
                <a:spLocks noChangeArrowheads="1"/>
              </p:cNvSpPr>
              <p:nvPr/>
            </p:nvSpPr>
            <p:spPr bwMode="auto">
              <a:xfrm>
                <a:off x="8229727" y="5865191"/>
                <a:ext cx="1420813" cy="2222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hangingPunct="0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</a:pPr>
                <a:endParaRPr lang="it-IT"/>
              </a:p>
            </p:txBody>
          </p:sp>
          <p:sp>
            <p:nvSpPr>
              <p:cNvPr id="44114" name="Freeform 62"/>
              <p:cNvSpPr>
                <a:spLocks noEditPoints="1"/>
              </p:cNvSpPr>
              <p:nvPr/>
            </p:nvSpPr>
            <p:spPr bwMode="auto">
              <a:xfrm>
                <a:off x="8220202" y="5855666"/>
                <a:ext cx="1439863" cy="241300"/>
              </a:xfrm>
              <a:custGeom>
                <a:avLst/>
                <a:gdLst>
                  <a:gd name="T0" fmla="*/ 0 w 3328"/>
                  <a:gd name="T1" fmla="*/ 2147483647 h 560"/>
                  <a:gd name="T2" fmla="*/ 2147483647 w 3328"/>
                  <a:gd name="T3" fmla="*/ 0 h 560"/>
                  <a:gd name="T4" fmla="*/ 2147483647 w 3328"/>
                  <a:gd name="T5" fmla="*/ 0 h 560"/>
                  <a:gd name="T6" fmla="*/ 2147483647 w 3328"/>
                  <a:gd name="T7" fmla="*/ 2147483647 h 560"/>
                  <a:gd name="T8" fmla="*/ 2147483647 w 3328"/>
                  <a:gd name="T9" fmla="*/ 2147483647 h 560"/>
                  <a:gd name="T10" fmla="*/ 2147483647 w 3328"/>
                  <a:gd name="T11" fmla="*/ 2147483647 h 560"/>
                  <a:gd name="T12" fmla="*/ 2147483647 w 3328"/>
                  <a:gd name="T13" fmla="*/ 2147483647 h 560"/>
                  <a:gd name="T14" fmla="*/ 0 w 3328"/>
                  <a:gd name="T15" fmla="*/ 2147483647 h 560"/>
                  <a:gd name="T16" fmla="*/ 0 w 3328"/>
                  <a:gd name="T17" fmla="*/ 2147483647 h 560"/>
                  <a:gd name="T18" fmla="*/ 2147483647 w 3328"/>
                  <a:gd name="T19" fmla="*/ 2147483647 h 560"/>
                  <a:gd name="T20" fmla="*/ 2147483647 w 3328"/>
                  <a:gd name="T21" fmla="*/ 2147483647 h 560"/>
                  <a:gd name="T22" fmla="*/ 2147483647 w 3328"/>
                  <a:gd name="T23" fmla="*/ 2147483647 h 560"/>
                  <a:gd name="T24" fmla="*/ 2147483647 w 3328"/>
                  <a:gd name="T25" fmla="*/ 2147483647 h 560"/>
                  <a:gd name="T26" fmla="*/ 2147483647 w 3328"/>
                  <a:gd name="T27" fmla="*/ 2147483647 h 560"/>
                  <a:gd name="T28" fmla="*/ 2147483647 w 3328"/>
                  <a:gd name="T29" fmla="*/ 2147483647 h 560"/>
                  <a:gd name="T30" fmla="*/ 2147483647 w 3328"/>
                  <a:gd name="T31" fmla="*/ 2147483647 h 560"/>
                  <a:gd name="T32" fmla="*/ 2147483647 w 3328"/>
                  <a:gd name="T33" fmla="*/ 2147483647 h 560"/>
                  <a:gd name="T34" fmla="*/ 2147483647 w 3328"/>
                  <a:gd name="T35" fmla="*/ 2147483647 h 5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28"/>
                  <a:gd name="T55" fmla="*/ 0 h 560"/>
                  <a:gd name="T56" fmla="*/ 3328 w 3328"/>
                  <a:gd name="T57" fmla="*/ 560 h 5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28" h="560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3304" y="0"/>
                    </a:lnTo>
                    <a:cubicBezTo>
                      <a:pt x="3318" y="0"/>
                      <a:pt x="3328" y="11"/>
                      <a:pt x="3328" y="24"/>
                    </a:cubicBezTo>
                    <a:lnTo>
                      <a:pt x="3328" y="536"/>
                    </a:lnTo>
                    <a:cubicBezTo>
                      <a:pt x="3328" y="550"/>
                      <a:pt x="3318" y="560"/>
                      <a:pt x="3304" y="560"/>
                    </a:cubicBezTo>
                    <a:lnTo>
                      <a:pt x="24" y="560"/>
                    </a:lnTo>
                    <a:cubicBezTo>
                      <a:pt x="11" y="560"/>
                      <a:pt x="0" y="550"/>
                      <a:pt x="0" y="536"/>
                    </a:cubicBezTo>
                    <a:lnTo>
                      <a:pt x="0" y="24"/>
                    </a:lnTo>
                    <a:close/>
                    <a:moveTo>
                      <a:pt x="48" y="536"/>
                    </a:moveTo>
                    <a:lnTo>
                      <a:pt x="24" y="512"/>
                    </a:lnTo>
                    <a:lnTo>
                      <a:pt x="3304" y="512"/>
                    </a:lnTo>
                    <a:lnTo>
                      <a:pt x="3280" y="536"/>
                    </a:lnTo>
                    <a:lnTo>
                      <a:pt x="3280" y="24"/>
                    </a:lnTo>
                    <a:lnTo>
                      <a:pt x="3304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536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115" name="Rectangle 63"/>
              <p:cNvSpPr>
                <a:spLocks noChangeArrowheads="1"/>
              </p:cNvSpPr>
              <p:nvPr/>
            </p:nvSpPr>
            <p:spPr bwMode="auto">
              <a:xfrm>
                <a:off x="8280149" y="4995097"/>
                <a:ext cx="1447472" cy="246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dirty="0">
                    <a:solidFill>
                      <a:srgbClr val="C00000"/>
                    </a:solidFill>
                    <a:latin typeface="Comic Sans MS" pitchFamily="66" charset="0"/>
                  </a:rPr>
                  <a:t>Cesare Grazioli</a:t>
                </a:r>
              </a:p>
            </p:txBody>
          </p:sp>
          <p:sp>
            <p:nvSpPr>
              <p:cNvPr id="44116" name="Rectangle 74"/>
              <p:cNvSpPr>
                <a:spLocks noChangeArrowheads="1"/>
              </p:cNvSpPr>
              <p:nvPr/>
            </p:nvSpPr>
            <p:spPr bwMode="auto">
              <a:xfrm>
                <a:off x="8356726" y="5021657"/>
                <a:ext cx="65" cy="246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endParaRPr lang="it-IT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119" name="Rectangle 80"/>
              <p:cNvSpPr>
                <a:spLocks noChangeArrowheads="1"/>
              </p:cNvSpPr>
              <p:nvPr/>
            </p:nvSpPr>
            <p:spPr bwMode="auto">
              <a:xfrm>
                <a:off x="8308481" y="6100889"/>
                <a:ext cx="1541463" cy="2460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u="sng" dirty="0">
                    <a:solidFill>
                      <a:srgbClr val="C00000"/>
                    </a:solidFill>
                    <a:latin typeface="Comic Sans MS" pitchFamily="66" charset="0"/>
                  </a:rPr>
                  <a:t>Marcello </a:t>
                </a:r>
                <a:r>
                  <a:rPr lang="it-IT" sz="1600" u="sng" dirty="0" err="1">
                    <a:solidFill>
                      <a:srgbClr val="C00000"/>
                    </a:solidFill>
                    <a:latin typeface="Comic Sans MS" pitchFamily="66" charset="0"/>
                  </a:rPr>
                  <a:t>Coreno</a:t>
                </a:r>
                <a:endParaRPr lang="it-IT" sz="1600" u="sng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042" name="Rectangle 113"/>
            <p:cNvSpPr>
              <a:spLocks noChangeArrowheads="1"/>
            </p:cNvSpPr>
            <p:nvPr/>
          </p:nvSpPr>
          <p:spPr bwMode="auto">
            <a:xfrm>
              <a:off x="7783513" y="6193804"/>
              <a:ext cx="466725" cy="76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914400"/>
              <a:r>
                <a:rPr lang="it-IT" sz="3500" i="1">
                  <a:solidFill>
                    <a:srgbClr val="000000"/>
                  </a:solidFill>
                  <a:latin typeface="Comic Sans MS" pitchFamily="66" charset="0"/>
                </a:rPr>
                <a:t>)</a:t>
              </a:r>
              <a:endParaRPr lang="it-IT" sz="1800">
                <a:solidFill>
                  <a:schemeClr val="tx1"/>
                </a:solidFill>
              </a:endParaRPr>
            </a:p>
          </p:txBody>
        </p:sp>
        <p:grpSp>
          <p:nvGrpSpPr>
            <p:cNvPr id="44043" name="Gruppo 130"/>
            <p:cNvGrpSpPr>
              <a:grpSpLocks/>
            </p:cNvGrpSpPr>
            <p:nvPr/>
          </p:nvGrpSpPr>
          <p:grpSpPr bwMode="auto">
            <a:xfrm>
              <a:off x="7562406" y="1979749"/>
              <a:ext cx="2278063" cy="2156721"/>
              <a:chOff x="7217918" y="1420191"/>
              <a:chExt cx="2278063" cy="2156721"/>
            </a:xfrm>
          </p:grpSpPr>
          <p:sp>
            <p:nvSpPr>
              <p:cNvPr id="44090" name="Freeform 88"/>
              <p:cNvSpPr>
                <a:spLocks noEditPoints="1"/>
              </p:cNvSpPr>
              <p:nvPr/>
            </p:nvSpPr>
            <p:spPr bwMode="auto">
              <a:xfrm>
                <a:off x="7217918" y="1721816"/>
                <a:ext cx="2278063" cy="1025525"/>
              </a:xfrm>
              <a:custGeom>
                <a:avLst/>
                <a:gdLst>
                  <a:gd name="T0" fmla="*/ 0 w 5264"/>
                  <a:gd name="T1" fmla="*/ 2147483647 h 2368"/>
                  <a:gd name="T2" fmla="*/ 2147483647 w 5264"/>
                  <a:gd name="T3" fmla="*/ 0 h 2368"/>
                  <a:gd name="T4" fmla="*/ 2147483647 w 5264"/>
                  <a:gd name="T5" fmla="*/ 0 h 2368"/>
                  <a:gd name="T6" fmla="*/ 2147483647 w 5264"/>
                  <a:gd name="T7" fmla="*/ 2147483647 h 2368"/>
                  <a:gd name="T8" fmla="*/ 2147483647 w 5264"/>
                  <a:gd name="T9" fmla="*/ 2147483647 h 2368"/>
                  <a:gd name="T10" fmla="*/ 2147483647 w 5264"/>
                  <a:gd name="T11" fmla="*/ 2147483647 h 2368"/>
                  <a:gd name="T12" fmla="*/ 2147483647 w 5264"/>
                  <a:gd name="T13" fmla="*/ 2147483647 h 2368"/>
                  <a:gd name="T14" fmla="*/ 0 w 5264"/>
                  <a:gd name="T15" fmla="*/ 2147483647 h 2368"/>
                  <a:gd name="T16" fmla="*/ 0 w 5264"/>
                  <a:gd name="T17" fmla="*/ 2147483647 h 2368"/>
                  <a:gd name="T18" fmla="*/ 2147483647 w 5264"/>
                  <a:gd name="T19" fmla="*/ 2147483647 h 2368"/>
                  <a:gd name="T20" fmla="*/ 2147483647 w 5264"/>
                  <a:gd name="T21" fmla="*/ 2147483647 h 2368"/>
                  <a:gd name="T22" fmla="*/ 2147483647 w 5264"/>
                  <a:gd name="T23" fmla="*/ 2147483647 h 2368"/>
                  <a:gd name="T24" fmla="*/ 2147483647 w 5264"/>
                  <a:gd name="T25" fmla="*/ 2147483647 h 2368"/>
                  <a:gd name="T26" fmla="*/ 2147483647 w 5264"/>
                  <a:gd name="T27" fmla="*/ 2147483647 h 2368"/>
                  <a:gd name="T28" fmla="*/ 2147483647 w 5264"/>
                  <a:gd name="T29" fmla="*/ 2147483647 h 2368"/>
                  <a:gd name="T30" fmla="*/ 2147483647 w 5264"/>
                  <a:gd name="T31" fmla="*/ 2147483647 h 2368"/>
                  <a:gd name="T32" fmla="*/ 2147483647 w 5264"/>
                  <a:gd name="T33" fmla="*/ 2147483647 h 2368"/>
                  <a:gd name="T34" fmla="*/ 2147483647 w 5264"/>
                  <a:gd name="T35" fmla="*/ 2147483647 h 23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264"/>
                  <a:gd name="T55" fmla="*/ 0 h 2368"/>
                  <a:gd name="T56" fmla="*/ 5264 w 5264"/>
                  <a:gd name="T57" fmla="*/ 2368 h 23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264" h="2368">
                    <a:moveTo>
                      <a:pt x="0" y="24"/>
                    </a:moveTo>
                    <a:cubicBezTo>
                      <a:pt x="0" y="11"/>
                      <a:pt x="11" y="0"/>
                      <a:pt x="24" y="0"/>
                    </a:cubicBezTo>
                    <a:lnTo>
                      <a:pt x="5240" y="0"/>
                    </a:lnTo>
                    <a:cubicBezTo>
                      <a:pt x="5254" y="0"/>
                      <a:pt x="5264" y="11"/>
                      <a:pt x="5264" y="24"/>
                    </a:cubicBezTo>
                    <a:lnTo>
                      <a:pt x="5264" y="2344"/>
                    </a:lnTo>
                    <a:cubicBezTo>
                      <a:pt x="5264" y="2358"/>
                      <a:pt x="5254" y="2368"/>
                      <a:pt x="5240" y="2368"/>
                    </a:cubicBezTo>
                    <a:lnTo>
                      <a:pt x="24" y="2368"/>
                    </a:lnTo>
                    <a:cubicBezTo>
                      <a:pt x="11" y="2368"/>
                      <a:pt x="0" y="2358"/>
                      <a:pt x="0" y="2344"/>
                    </a:cubicBezTo>
                    <a:lnTo>
                      <a:pt x="0" y="24"/>
                    </a:lnTo>
                    <a:close/>
                    <a:moveTo>
                      <a:pt x="48" y="2344"/>
                    </a:moveTo>
                    <a:lnTo>
                      <a:pt x="24" y="2320"/>
                    </a:lnTo>
                    <a:lnTo>
                      <a:pt x="5240" y="2320"/>
                    </a:lnTo>
                    <a:lnTo>
                      <a:pt x="5216" y="2344"/>
                    </a:lnTo>
                    <a:lnTo>
                      <a:pt x="5216" y="24"/>
                    </a:lnTo>
                    <a:lnTo>
                      <a:pt x="5240" y="48"/>
                    </a:lnTo>
                    <a:lnTo>
                      <a:pt x="24" y="48"/>
                    </a:lnTo>
                    <a:lnTo>
                      <a:pt x="48" y="24"/>
                    </a:lnTo>
                    <a:lnTo>
                      <a:pt x="48" y="2344"/>
                    </a:lnTo>
                    <a:close/>
                  </a:path>
                </a:pathLst>
              </a:custGeom>
              <a:solidFill>
                <a:srgbClr val="FFFFFF"/>
              </a:solidFill>
              <a:ln w="15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093" name="Rectangle 92"/>
              <p:cNvSpPr>
                <a:spLocks noChangeArrowheads="1"/>
              </p:cNvSpPr>
              <p:nvPr/>
            </p:nvSpPr>
            <p:spPr bwMode="auto">
              <a:xfrm>
                <a:off x="7557356" y="2345972"/>
                <a:ext cx="1809721" cy="1230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defTabSz="914400"/>
                <a:r>
                  <a:rPr lang="it-IT" sz="1600" dirty="0">
                    <a:solidFill>
                      <a:srgbClr val="CC0099"/>
                    </a:solidFill>
                    <a:latin typeface="Comic Sans MS" pitchFamily="66" charset="0"/>
                  </a:rPr>
                  <a:t>“Romano-Triestini”</a:t>
                </a:r>
              </a:p>
              <a:p>
                <a:pPr algn="ctr" defTabSz="914400"/>
                <a:r>
                  <a:rPr lang="it-IT" sz="1600" u="sng" dirty="0">
                    <a:solidFill>
                      <a:srgbClr val="CC0099"/>
                    </a:solidFill>
                    <a:latin typeface="Comic Sans MS" pitchFamily="66" charset="0"/>
                  </a:rPr>
                  <a:t>Lorenzo </a:t>
                </a:r>
                <a:r>
                  <a:rPr lang="it-IT" sz="1600" u="sng" dirty="0" err="1">
                    <a:solidFill>
                      <a:srgbClr val="CC0099"/>
                    </a:solidFill>
                    <a:latin typeface="Comic Sans MS" pitchFamily="66" charset="0"/>
                  </a:rPr>
                  <a:t>Avaldi</a:t>
                </a:r>
                <a:endParaRPr lang="it-IT" sz="1600" u="sng" dirty="0">
                  <a:solidFill>
                    <a:srgbClr val="CC0099"/>
                  </a:solidFill>
                  <a:latin typeface="Comic Sans MS" pitchFamily="66" charset="0"/>
                </a:endParaRPr>
              </a:p>
              <a:p>
                <a:pPr algn="ctr" defTabSz="914400"/>
                <a:r>
                  <a:rPr lang="it-IT" sz="1600" dirty="0">
                    <a:solidFill>
                      <a:srgbClr val="CC0099"/>
                    </a:solidFill>
                    <a:latin typeface="Comic Sans MS" pitchFamily="66" charset="0"/>
                  </a:rPr>
                  <a:t>Stefano </a:t>
                </a:r>
                <a:r>
                  <a:rPr lang="it-IT" sz="1600" dirty="0" err="1">
                    <a:solidFill>
                      <a:srgbClr val="CC0099"/>
                    </a:solidFill>
                    <a:latin typeface="Comic Sans MS" pitchFamily="66" charset="0"/>
                  </a:rPr>
                  <a:t>Stranges</a:t>
                </a:r>
                <a:endParaRPr lang="it-IT" sz="1600" dirty="0">
                  <a:solidFill>
                    <a:srgbClr val="CC0099"/>
                  </a:solidFill>
                  <a:latin typeface="Comic Sans MS" pitchFamily="66" charset="0"/>
                </a:endParaRPr>
              </a:p>
              <a:p>
                <a:pPr algn="ctr" defTabSz="914400"/>
                <a:r>
                  <a:rPr lang="it-IT" sz="1600" dirty="0">
                    <a:solidFill>
                      <a:srgbClr val="CC0099"/>
                    </a:solidFill>
                    <a:latin typeface="Comic Sans MS" pitchFamily="66" charset="0"/>
                  </a:rPr>
                  <a:t>Luca Schio</a:t>
                </a:r>
              </a:p>
              <a:p>
                <a:pPr algn="ctr" defTabSz="914400"/>
                <a:r>
                  <a:rPr lang="it-IT" sz="1600" dirty="0">
                    <a:solidFill>
                      <a:srgbClr val="CC0099"/>
                    </a:solidFill>
                    <a:latin typeface="Comic Sans MS" pitchFamily="66" charset="0"/>
                  </a:rPr>
                  <a:t>Paola Bolognesi</a:t>
                </a:r>
                <a:endParaRPr lang="it-IT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097" name="Rectangle 101"/>
              <p:cNvSpPr>
                <a:spLocks noChangeArrowheads="1"/>
              </p:cNvSpPr>
              <p:nvPr/>
            </p:nvSpPr>
            <p:spPr bwMode="auto">
              <a:xfrm>
                <a:off x="8385815" y="1420191"/>
                <a:ext cx="8496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>
                    <a:solidFill>
                      <a:srgbClr val="FF3399"/>
                    </a:solidFill>
                    <a:latin typeface="Comic Sans MS" pitchFamily="66" charset="0"/>
                  </a:rPr>
                  <a:t>-</a:t>
                </a:r>
                <a:endParaRPr lang="it-IT" sz="1600">
                  <a:solidFill>
                    <a:srgbClr val="FF3399"/>
                  </a:solidFill>
                </a:endParaRPr>
              </a:p>
            </p:txBody>
          </p:sp>
        </p:grpSp>
        <p:grpSp>
          <p:nvGrpSpPr>
            <p:cNvPr id="44044" name="Gruppo 129"/>
            <p:cNvGrpSpPr>
              <a:grpSpLocks/>
            </p:cNvGrpSpPr>
            <p:nvPr/>
          </p:nvGrpSpPr>
          <p:grpSpPr bwMode="auto">
            <a:xfrm>
              <a:off x="6068040" y="1048257"/>
              <a:ext cx="1574106" cy="1312628"/>
              <a:chOff x="1427802" y="2249263"/>
              <a:chExt cx="1574106" cy="1312628"/>
            </a:xfrm>
          </p:grpSpPr>
          <p:sp>
            <p:nvSpPr>
              <p:cNvPr id="44086" name="Rectangle 127"/>
              <p:cNvSpPr>
                <a:spLocks noChangeArrowheads="1"/>
              </p:cNvSpPr>
              <p:nvPr/>
            </p:nvSpPr>
            <p:spPr bwMode="auto">
              <a:xfrm>
                <a:off x="1427802" y="2249263"/>
                <a:ext cx="1399422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i="1">
                    <a:solidFill>
                      <a:srgbClr val="7878DE"/>
                    </a:solidFill>
                    <a:latin typeface="Comic Sans MS" pitchFamily="66" charset="0"/>
                  </a:rPr>
                  <a:t>“Milano Group”</a:t>
                </a:r>
                <a:endParaRPr lang="it-IT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44087" name="Rectangle 128"/>
              <p:cNvSpPr>
                <a:spLocks noChangeArrowheads="1"/>
              </p:cNvSpPr>
              <p:nvPr/>
            </p:nvSpPr>
            <p:spPr bwMode="auto">
              <a:xfrm>
                <a:off x="1427802" y="2522680"/>
                <a:ext cx="1078821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i="1" u="sng" dirty="0">
                    <a:solidFill>
                      <a:srgbClr val="7878DE"/>
                    </a:solidFill>
                    <a:latin typeface="Comic Sans MS" pitchFamily="66" charset="0"/>
                  </a:rPr>
                  <a:t>Paolo </a:t>
                </a:r>
                <a:r>
                  <a:rPr lang="it-IT" sz="1600" i="1" u="sng" dirty="0" err="1">
                    <a:solidFill>
                      <a:srgbClr val="7878DE"/>
                    </a:solidFill>
                    <a:latin typeface="Comic Sans MS" pitchFamily="66" charset="0"/>
                  </a:rPr>
                  <a:t>Piseri</a:t>
                </a:r>
                <a:endParaRPr lang="it-IT" sz="1600" u="sng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088" name="Rectangle 129"/>
              <p:cNvSpPr>
                <a:spLocks noChangeArrowheads="1"/>
              </p:cNvSpPr>
              <p:nvPr/>
            </p:nvSpPr>
            <p:spPr bwMode="auto">
              <a:xfrm>
                <a:off x="1427802" y="2796097"/>
                <a:ext cx="155170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i="1" dirty="0">
                    <a:solidFill>
                      <a:srgbClr val="7878DE"/>
                    </a:solidFill>
                    <a:latin typeface="Comic Sans MS" pitchFamily="66" charset="0"/>
                  </a:rPr>
                  <a:t>Tommaso Mazza</a:t>
                </a:r>
                <a:endParaRPr lang="it-IT" sz="1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089" name="Rectangle 130"/>
              <p:cNvSpPr>
                <a:spLocks noChangeArrowheads="1"/>
              </p:cNvSpPr>
              <p:nvPr/>
            </p:nvSpPr>
            <p:spPr bwMode="auto">
              <a:xfrm>
                <a:off x="1427802" y="3069514"/>
                <a:ext cx="1574106" cy="492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914400"/>
                <a:r>
                  <a:rPr lang="it-IT" sz="1600" i="1" dirty="0">
                    <a:solidFill>
                      <a:srgbClr val="7878DE"/>
                    </a:solidFill>
                    <a:latin typeface="Comic Sans MS" pitchFamily="66" charset="0"/>
                  </a:rPr>
                  <a:t>Michele </a:t>
                </a:r>
                <a:r>
                  <a:rPr lang="it-IT" sz="1600" i="1" dirty="0" err="1">
                    <a:solidFill>
                      <a:srgbClr val="7878DE"/>
                    </a:solidFill>
                    <a:latin typeface="Comic Sans MS" pitchFamily="66" charset="0"/>
                  </a:rPr>
                  <a:t>Devetta</a:t>
                </a:r>
                <a:endParaRPr lang="it-IT" sz="1600" i="1" dirty="0">
                  <a:solidFill>
                    <a:srgbClr val="7878DE"/>
                  </a:solidFill>
                  <a:latin typeface="Comic Sans MS" pitchFamily="66" charset="0"/>
                </a:endParaRPr>
              </a:p>
              <a:p>
                <a:pPr defTabSz="914400"/>
                <a:r>
                  <a:rPr lang="it-IT" sz="1600" i="1" dirty="0">
                    <a:solidFill>
                      <a:srgbClr val="7878DE"/>
                    </a:solidFill>
                    <a:latin typeface="Comic Sans MS" pitchFamily="66" charset="0"/>
                  </a:rPr>
                  <a:t>Luca </a:t>
                </a:r>
                <a:r>
                  <a:rPr lang="it-IT" sz="1600" i="1" dirty="0" err="1">
                    <a:solidFill>
                      <a:srgbClr val="7878DE"/>
                    </a:solidFill>
                    <a:latin typeface="Comic Sans MS" pitchFamily="66" charset="0"/>
                  </a:rPr>
                  <a:t>Bettini</a:t>
                </a:r>
                <a:endParaRPr lang="it-IT" sz="16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4045" name="Gruppo 142"/>
            <p:cNvGrpSpPr>
              <a:grpSpLocks/>
            </p:cNvGrpSpPr>
            <p:nvPr/>
          </p:nvGrpSpPr>
          <p:grpSpPr bwMode="auto">
            <a:xfrm>
              <a:off x="163773" y="1144606"/>
              <a:ext cx="8043745" cy="4427084"/>
              <a:chOff x="163773" y="1144606"/>
              <a:chExt cx="8043745" cy="4427084"/>
            </a:xfrm>
          </p:grpSpPr>
          <p:grpSp>
            <p:nvGrpSpPr>
              <p:cNvPr id="44046" name="Gruppo 128"/>
              <p:cNvGrpSpPr>
                <a:grpSpLocks/>
              </p:cNvGrpSpPr>
              <p:nvPr/>
            </p:nvGrpSpPr>
            <p:grpSpPr bwMode="auto">
              <a:xfrm>
                <a:off x="163773" y="2078345"/>
                <a:ext cx="3675063" cy="1025525"/>
                <a:chOff x="272480" y="809103"/>
                <a:chExt cx="3675063" cy="1025525"/>
              </a:xfrm>
            </p:grpSpPr>
            <p:sp>
              <p:nvSpPr>
                <p:cNvPr id="44079" name="Rectangle 6"/>
                <p:cNvSpPr>
                  <a:spLocks noChangeArrowheads="1"/>
                </p:cNvSpPr>
                <p:nvPr/>
              </p:nvSpPr>
              <p:spPr bwMode="auto">
                <a:xfrm>
                  <a:off x="1205930" y="809103"/>
                  <a:ext cx="1827213" cy="4286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2000" i="1">
                      <a:solidFill>
                        <a:srgbClr val="000000"/>
                      </a:solidFill>
                      <a:latin typeface="Comic Sans MS" pitchFamily="66" charset="0"/>
                    </a:rPr>
                    <a:t>PCCP@Elettra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80" name="Rectangle 7"/>
                <p:cNvSpPr>
                  <a:spLocks noChangeArrowheads="1"/>
                </p:cNvSpPr>
                <p:nvPr/>
              </p:nvSpPr>
              <p:spPr bwMode="auto">
                <a:xfrm>
                  <a:off x="953518" y="1107553"/>
                  <a:ext cx="531813" cy="4286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2000" i="1">
                      <a:solidFill>
                        <a:srgbClr val="000000"/>
                      </a:solidFill>
                      <a:latin typeface="Comic Sans MS" pitchFamily="66" charset="0"/>
                    </a:rPr>
                    <a:t>de 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81" name="Rectangle 8"/>
                <p:cNvSpPr>
                  <a:spLocks noChangeArrowheads="1"/>
                </p:cNvSpPr>
                <p:nvPr/>
              </p:nvSpPr>
              <p:spPr bwMode="auto">
                <a:xfrm>
                  <a:off x="1298005" y="1107553"/>
                  <a:ext cx="969963" cy="4286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2000" i="1">
                      <a:solidFill>
                        <a:srgbClr val="000000"/>
                      </a:solidFill>
                      <a:latin typeface="Comic Sans MS" pitchFamily="66" charset="0"/>
                    </a:rPr>
                    <a:t>Finetti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82" name="Rectangle 9"/>
                <p:cNvSpPr>
                  <a:spLocks noChangeArrowheads="1"/>
                </p:cNvSpPr>
                <p:nvPr/>
              </p:nvSpPr>
              <p:spPr bwMode="auto">
                <a:xfrm>
                  <a:off x="2166368" y="1107553"/>
                  <a:ext cx="1090613" cy="4286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2000" i="1">
                      <a:solidFill>
                        <a:srgbClr val="000000"/>
                      </a:solidFill>
                      <a:latin typeface="Comic Sans MS" pitchFamily="66" charset="0"/>
                    </a:rPr>
                    <a:t>diagram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83" name="Rectangle 10"/>
                <p:cNvSpPr>
                  <a:spLocks noChangeArrowheads="1"/>
                </p:cNvSpPr>
                <p:nvPr/>
              </p:nvSpPr>
              <p:spPr bwMode="auto">
                <a:xfrm>
                  <a:off x="272480" y="1406003"/>
                  <a:ext cx="1817688" cy="4286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2000" i="1">
                      <a:solidFill>
                        <a:srgbClr val="000000"/>
                      </a:solidFill>
                      <a:latin typeface="Comic Sans MS" pitchFamily="66" charset="0"/>
                    </a:rPr>
                    <a:t>of people and 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84" name="Rectangle 11"/>
                <p:cNvSpPr>
                  <a:spLocks noChangeArrowheads="1"/>
                </p:cNvSpPr>
                <p:nvPr/>
              </p:nvSpPr>
              <p:spPr bwMode="auto">
                <a:xfrm>
                  <a:off x="1885380" y="1406003"/>
                  <a:ext cx="913687" cy="3077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2000" i="1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sources</a:t>
                  </a:r>
                  <a:endParaRPr lang="it-IT" sz="2000" i="1" dirty="0">
                    <a:solidFill>
                      <a:srgbClr val="000000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44085" name="Rectangle 12"/>
                <p:cNvSpPr>
                  <a:spLocks noChangeArrowheads="1"/>
                </p:cNvSpPr>
                <p:nvPr/>
              </p:nvSpPr>
              <p:spPr bwMode="auto">
                <a:xfrm>
                  <a:off x="2847405" y="1406003"/>
                  <a:ext cx="1100138" cy="4286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2000" i="1" dirty="0" err="1">
                      <a:solidFill>
                        <a:srgbClr val="000000"/>
                      </a:solidFill>
                      <a:latin typeface="Comic Sans MS" pitchFamily="66" charset="0"/>
                    </a:rPr>
                    <a:t>involved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4047" name="Gruppo 140"/>
              <p:cNvGrpSpPr>
                <a:grpSpLocks/>
              </p:cNvGrpSpPr>
              <p:nvPr/>
            </p:nvGrpSpPr>
            <p:grpSpPr bwMode="auto">
              <a:xfrm>
                <a:off x="2360814" y="1144606"/>
                <a:ext cx="5846704" cy="4427084"/>
                <a:chOff x="2360814" y="1144606"/>
                <a:chExt cx="5846704" cy="4427084"/>
              </a:xfrm>
            </p:grpSpPr>
            <p:sp>
              <p:nvSpPr>
                <p:cNvPr id="149" name="CasellaDiTesto 148"/>
                <p:cNvSpPr txBox="1"/>
                <p:nvPr/>
              </p:nvSpPr>
              <p:spPr>
                <a:xfrm rot="2820000">
                  <a:off x="2119567" y="4952628"/>
                  <a:ext cx="860309" cy="37781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25426"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defRPr/>
                  </a:pPr>
                  <a:r>
                    <a:rPr lang="it-IT" sz="2000" i="1" dirty="0" err="1">
                      <a:solidFill>
                        <a:schemeClr val="accent3">
                          <a:lumMod val="75000"/>
                        </a:schemeClr>
                      </a:solidFill>
                      <a:latin typeface="Comic Sans MS" pitchFamily="66" charset="0"/>
                      <a:cs typeface="MS PGothic" pitchFamily="34" charset="-128"/>
                    </a:rPr>
                    <a:t>Citius</a:t>
                  </a:r>
                  <a:endParaRPr lang="it-IT" sz="2000" i="1" dirty="0">
                    <a:solidFill>
                      <a:schemeClr val="accent3">
                        <a:lumMod val="75000"/>
                      </a:schemeClr>
                    </a:solidFill>
                    <a:latin typeface="Comic Sans MS" pitchFamily="66" charset="0"/>
                    <a:cs typeface="MS PGothic" pitchFamily="34" charset="-128"/>
                  </a:endParaRPr>
                </a:p>
              </p:txBody>
            </p:sp>
            <p:sp>
              <p:nvSpPr>
                <p:cNvPr id="44049" name="Rectangle 58"/>
                <p:cNvSpPr>
                  <a:spLocks noChangeArrowheads="1"/>
                </p:cNvSpPr>
                <p:nvPr/>
              </p:nvSpPr>
              <p:spPr bwMode="auto">
                <a:xfrm>
                  <a:off x="4878890" y="1144606"/>
                  <a:ext cx="550863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2000" i="1">
                      <a:solidFill>
                        <a:srgbClr val="3333CC"/>
                      </a:solidFill>
                      <a:latin typeface="Comic Sans MS" pitchFamily="66" charset="0"/>
                    </a:rPr>
                    <a:t>LDM</a:t>
                  </a:r>
                  <a:endParaRPr lang="it-IT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50" name="Freeform 66"/>
                <p:cNvSpPr>
                  <a:spLocks/>
                </p:cNvSpPr>
                <p:nvPr/>
              </p:nvSpPr>
              <p:spPr bwMode="auto">
                <a:xfrm>
                  <a:off x="2679254" y="1407491"/>
                  <a:ext cx="4805363" cy="3675063"/>
                </a:xfrm>
                <a:custGeom>
                  <a:avLst/>
                  <a:gdLst>
                    <a:gd name="T0" fmla="*/ 0 w 3027"/>
                    <a:gd name="T1" fmla="*/ 2147483647 h 2315"/>
                    <a:gd name="T2" fmla="*/ 2147483647 w 3027"/>
                    <a:gd name="T3" fmla="*/ 0 h 2315"/>
                    <a:gd name="T4" fmla="*/ 2147483647 w 3027"/>
                    <a:gd name="T5" fmla="*/ 2147483647 h 2315"/>
                    <a:gd name="T6" fmla="*/ 0 w 3027"/>
                    <a:gd name="T7" fmla="*/ 2147483647 h 23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027"/>
                    <a:gd name="T13" fmla="*/ 0 h 2315"/>
                    <a:gd name="T14" fmla="*/ 3027 w 3027"/>
                    <a:gd name="T15" fmla="*/ 2315 h 23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027" h="2315">
                      <a:moveTo>
                        <a:pt x="0" y="2315"/>
                      </a:moveTo>
                      <a:lnTo>
                        <a:pt x="1532" y="0"/>
                      </a:lnTo>
                      <a:lnTo>
                        <a:pt x="3027" y="2315"/>
                      </a:lnTo>
                      <a:lnTo>
                        <a:pt x="0" y="2315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51" name="Freeform 67"/>
                <p:cNvSpPr>
                  <a:spLocks noEditPoints="1"/>
                </p:cNvSpPr>
                <p:nvPr/>
              </p:nvSpPr>
              <p:spPr bwMode="auto">
                <a:xfrm>
                  <a:off x="2676079" y="1404316"/>
                  <a:ext cx="4813301" cy="3683000"/>
                </a:xfrm>
                <a:custGeom>
                  <a:avLst/>
                  <a:gdLst>
                    <a:gd name="T0" fmla="*/ 2147483647 w 11121"/>
                    <a:gd name="T1" fmla="*/ 2147483647 h 8512"/>
                    <a:gd name="T2" fmla="*/ 2147483647 w 11121"/>
                    <a:gd name="T3" fmla="*/ 2147483647 h 8512"/>
                    <a:gd name="T4" fmla="*/ 2147483647 w 11121"/>
                    <a:gd name="T5" fmla="*/ 2147483647 h 8512"/>
                    <a:gd name="T6" fmla="*/ 2147483647 w 11121"/>
                    <a:gd name="T7" fmla="*/ 2147483647 h 8512"/>
                    <a:gd name="T8" fmla="*/ 2147483647 w 11121"/>
                    <a:gd name="T9" fmla="*/ 0 h 8512"/>
                    <a:gd name="T10" fmla="*/ 2147483647 w 11121"/>
                    <a:gd name="T11" fmla="*/ 2147483647 h 8512"/>
                    <a:gd name="T12" fmla="*/ 2147483647 w 11121"/>
                    <a:gd name="T13" fmla="*/ 2147483647 h 8512"/>
                    <a:gd name="T14" fmla="*/ 2147483647 w 11121"/>
                    <a:gd name="T15" fmla="*/ 2147483647 h 8512"/>
                    <a:gd name="T16" fmla="*/ 2147483647 w 11121"/>
                    <a:gd name="T17" fmla="*/ 2147483647 h 8512"/>
                    <a:gd name="T18" fmla="*/ 2147483647 w 11121"/>
                    <a:gd name="T19" fmla="*/ 2147483647 h 8512"/>
                    <a:gd name="T20" fmla="*/ 2147483647 w 11121"/>
                    <a:gd name="T21" fmla="*/ 2147483647 h 8512"/>
                    <a:gd name="T22" fmla="*/ 2147483647 w 11121"/>
                    <a:gd name="T23" fmla="*/ 2147483647 h 8512"/>
                    <a:gd name="T24" fmla="*/ 2147483647 w 11121"/>
                    <a:gd name="T25" fmla="*/ 2147483647 h 8512"/>
                    <a:gd name="T26" fmla="*/ 2147483647 w 11121"/>
                    <a:gd name="T27" fmla="*/ 2147483647 h 8512"/>
                    <a:gd name="T28" fmla="*/ 2147483647 w 11121"/>
                    <a:gd name="T29" fmla="*/ 2147483647 h 8512"/>
                    <a:gd name="T30" fmla="*/ 2147483647 w 11121"/>
                    <a:gd name="T31" fmla="*/ 2147483647 h 8512"/>
                    <a:gd name="T32" fmla="*/ 2147483647 w 11121"/>
                    <a:gd name="T33" fmla="*/ 2147483647 h 85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21"/>
                    <a:gd name="T52" fmla="*/ 0 h 8512"/>
                    <a:gd name="T53" fmla="*/ 11121 w 11121"/>
                    <a:gd name="T54" fmla="*/ 8512 h 85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21" h="8512">
                      <a:moveTo>
                        <a:pt x="8" y="8512"/>
                      </a:moveTo>
                      <a:cubicBezTo>
                        <a:pt x="6" y="8512"/>
                        <a:pt x="3" y="8511"/>
                        <a:pt x="1" y="8508"/>
                      </a:cubicBezTo>
                      <a:cubicBezTo>
                        <a:pt x="0" y="8506"/>
                        <a:pt x="0" y="8503"/>
                        <a:pt x="2" y="8500"/>
                      </a:cubicBezTo>
                      <a:lnTo>
                        <a:pt x="5620" y="4"/>
                      </a:lnTo>
                      <a:cubicBezTo>
                        <a:pt x="5621" y="2"/>
                        <a:pt x="5624" y="0"/>
                        <a:pt x="5626" y="0"/>
                      </a:cubicBezTo>
                      <a:cubicBezTo>
                        <a:pt x="5629" y="0"/>
                        <a:pt x="5632" y="2"/>
                        <a:pt x="5633" y="4"/>
                      </a:cubicBezTo>
                      <a:lnTo>
                        <a:pt x="11119" y="8500"/>
                      </a:lnTo>
                      <a:cubicBezTo>
                        <a:pt x="11121" y="8503"/>
                        <a:pt x="11121" y="8506"/>
                        <a:pt x="11119" y="8508"/>
                      </a:cubicBezTo>
                      <a:cubicBezTo>
                        <a:pt x="11118" y="8511"/>
                        <a:pt x="11115" y="8512"/>
                        <a:pt x="11112" y="8512"/>
                      </a:cubicBezTo>
                      <a:lnTo>
                        <a:pt x="8" y="8512"/>
                      </a:lnTo>
                      <a:close/>
                      <a:moveTo>
                        <a:pt x="11112" y="8496"/>
                      </a:moveTo>
                      <a:lnTo>
                        <a:pt x="11106" y="8509"/>
                      </a:lnTo>
                      <a:lnTo>
                        <a:pt x="5620" y="13"/>
                      </a:lnTo>
                      <a:lnTo>
                        <a:pt x="5633" y="13"/>
                      </a:lnTo>
                      <a:lnTo>
                        <a:pt x="15" y="8509"/>
                      </a:lnTo>
                      <a:lnTo>
                        <a:pt x="8" y="8496"/>
                      </a:lnTo>
                      <a:lnTo>
                        <a:pt x="11112" y="84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8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4052" name="Rectangle 68"/>
                <p:cNvSpPr>
                  <a:spLocks noChangeArrowheads="1"/>
                </p:cNvSpPr>
                <p:nvPr/>
              </p:nvSpPr>
              <p:spPr bwMode="auto">
                <a:xfrm>
                  <a:off x="4830423" y="2458971"/>
                  <a:ext cx="230826" cy="230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1067EA"/>
                      </a:solidFill>
                      <a:latin typeface="Comic Sans MS" pitchFamily="66" charset="0"/>
                    </a:rPr>
                    <a:t>CC</a:t>
                  </a:r>
                  <a:endParaRPr lang="it-IT" sz="1800" dirty="0">
                    <a:solidFill>
                      <a:srgbClr val="1067EA"/>
                    </a:solidFill>
                  </a:endParaRPr>
                </a:p>
              </p:txBody>
            </p:sp>
            <p:sp>
              <p:nvSpPr>
                <p:cNvPr id="44054" name="Rectangle 70"/>
                <p:cNvSpPr>
                  <a:spLocks noChangeArrowheads="1"/>
                </p:cNvSpPr>
                <p:nvPr/>
              </p:nvSpPr>
              <p:spPr bwMode="auto">
                <a:xfrm>
                  <a:off x="5069315" y="1851991"/>
                  <a:ext cx="346075" cy="325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3333CC"/>
                      </a:solidFill>
                      <a:latin typeface="Comic Sans MS" pitchFamily="66" charset="0"/>
                    </a:rPr>
                    <a:t>OP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55" name="Rectangle 71"/>
                <p:cNvSpPr>
                  <a:spLocks noChangeArrowheads="1"/>
                </p:cNvSpPr>
                <p:nvPr/>
              </p:nvSpPr>
              <p:spPr bwMode="auto">
                <a:xfrm>
                  <a:off x="5889180" y="3307729"/>
                  <a:ext cx="312738" cy="325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>
                      <a:solidFill>
                        <a:srgbClr val="C00000"/>
                      </a:solidFill>
                      <a:latin typeface="Comic Sans MS" pitchFamily="66" charset="0"/>
                    </a:rPr>
                    <a:t>KP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56" name="Rectangle 72"/>
                <p:cNvSpPr>
                  <a:spLocks noChangeArrowheads="1"/>
                </p:cNvSpPr>
                <p:nvPr/>
              </p:nvSpPr>
              <p:spPr bwMode="auto">
                <a:xfrm>
                  <a:off x="6243083" y="3976542"/>
                  <a:ext cx="333375" cy="325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C00000"/>
                      </a:solidFill>
                      <a:latin typeface="Comic Sans MS" pitchFamily="66" charset="0"/>
                    </a:rPr>
                    <a:t>RR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57" name="Rectangle 75"/>
                <p:cNvSpPr>
                  <a:spLocks noChangeArrowheads="1"/>
                </p:cNvSpPr>
                <p:nvPr/>
              </p:nvSpPr>
              <p:spPr bwMode="auto">
                <a:xfrm>
                  <a:off x="5982842" y="3555379"/>
                  <a:ext cx="401638" cy="325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>
                      <a:solidFill>
                        <a:srgbClr val="C00000"/>
                      </a:solidFill>
                      <a:latin typeface="Comic Sans MS" pitchFamily="66" charset="0"/>
                    </a:rPr>
                    <a:t>MA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58" name="Rectangle 76"/>
                <p:cNvSpPr>
                  <a:spLocks noChangeArrowheads="1"/>
                </p:cNvSpPr>
                <p:nvPr/>
              </p:nvSpPr>
              <p:spPr bwMode="auto">
                <a:xfrm>
                  <a:off x="5249399" y="2392051"/>
                  <a:ext cx="426388" cy="230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1067EA"/>
                      </a:solidFill>
                      <a:latin typeface="Comic Sans MS" pitchFamily="66" charset="0"/>
                    </a:rPr>
                    <a:t>MDF</a:t>
                  </a:r>
                  <a:endParaRPr lang="it-IT" sz="1800" dirty="0">
                    <a:solidFill>
                      <a:srgbClr val="1067EA"/>
                    </a:solidFill>
                  </a:endParaRPr>
                </a:p>
              </p:txBody>
            </p:sp>
            <p:sp>
              <p:nvSpPr>
                <p:cNvPr id="44059" name="Rectangle 77"/>
                <p:cNvSpPr>
                  <a:spLocks noChangeArrowheads="1"/>
                </p:cNvSpPr>
                <p:nvPr/>
              </p:nvSpPr>
              <p:spPr bwMode="auto">
                <a:xfrm>
                  <a:off x="5150992" y="4298329"/>
                  <a:ext cx="354013" cy="325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>
                      <a:solidFill>
                        <a:srgbClr val="C00000"/>
                      </a:solidFill>
                      <a:latin typeface="Comic Sans MS" pitchFamily="66" charset="0"/>
                    </a:rPr>
                    <a:t>AK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60" name="Rectangle 81"/>
                <p:cNvSpPr>
                  <a:spLocks noChangeArrowheads="1"/>
                </p:cNvSpPr>
                <p:nvPr/>
              </p:nvSpPr>
              <p:spPr bwMode="auto">
                <a:xfrm>
                  <a:off x="2826892" y="4826966"/>
                  <a:ext cx="425450" cy="230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>
                      <a:solidFill>
                        <a:srgbClr val="008000"/>
                      </a:solidFill>
                      <a:latin typeface="Comic Sans MS" pitchFamily="66" charset="0"/>
                    </a:rPr>
                    <a:t>GDN</a:t>
                  </a:r>
                  <a:endParaRPr lang="it-IT" sz="180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44061" name="Rectangle 82"/>
                <p:cNvSpPr>
                  <a:spLocks noChangeArrowheads="1"/>
                </p:cNvSpPr>
                <p:nvPr/>
              </p:nvSpPr>
              <p:spPr bwMode="auto">
                <a:xfrm>
                  <a:off x="3131691" y="4395166"/>
                  <a:ext cx="302960" cy="230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008000"/>
                      </a:solidFill>
                      <a:latin typeface="Comic Sans MS" pitchFamily="66" charset="0"/>
                    </a:rPr>
                    <a:t>MS</a:t>
                  </a:r>
                  <a:endParaRPr lang="it-IT" sz="1800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44062" name="Rectangle 83"/>
                <p:cNvSpPr>
                  <a:spLocks noChangeArrowheads="1"/>
                </p:cNvSpPr>
                <p:nvPr/>
              </p:nvSpPr>
              <p:spPr bwMode="auto">
                <a:xfrm>
                  <a:off x="3728889" y="3919512"/>
                  <a:ext cx="306174" cy="230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008000"/>
                      </a:solidFill>
                      <a:latin typeface="Comic Sans MS" pitchFamily="66" charset="0"/>
                    </a:rPr>
                    <a:t>CS </a:t>
                  </a:r>
                  <a:endParaRPr lang="it-IT" sz="1800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44063" name="Rectangle 84"/>
                <p:cNvSpPr>
                  <a:spLocks noChangeArrowheads="1"/>
                </p:cNvSpPr>
                <p:nvPr/>
              </p:nvSpPr>
              <p:spPr bwMode="auto">
                <a:xfrm>
                  <a:off x="5055572" y="2961420"/>
                  <a:ext cx="247650" cy="230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C00000"/>
                      </a:solidFill>
                      <a:latin typeface="Comic Sans MS" pitchFamily="66" charset="0"/>
                    </a:rPr>
                    <a:t>CG</a:t>
                  </a:r>
                  <a:endParaRPr lang="it-IT" sz="18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4064" name="Rectangle 85"/>
                <p:cNvSpPr>
                  <a:spLocks noChangeArrowheads="1"/>
                </p:cNvSpPr>
                <p:nvPr/>
              </p:nvSpPr>
              <p:spPr bwMode="auto">
                <a:xfrm>
                  <a:off x="3536111" y="4646429"/>
                  <a:ext cx="241300" cy="230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008000"/>
                      </a:solidFill>
                      <a:latin typeface="Comic Sans MS" pitchFamily="66" charset="0"/>
                    </a:rPr>
                    <a:t>BR</a:t>
                  </a:r>
                  <a:endParaRPr lang="it-IT" sz="1800" dirty="0">
                    <a:solidFill>
                      <a:srgbClr val="008000"/>
                    </a:solidFill>
                  </a:endParaRPr>
                </a:p>
              </p:txBody>
            </p:sp>
            <p:sp>
              <p:nvSpPr>
                <p:cNvPr id="44066" name="Rectangle 87"/>
                <p:cNvSpPr>
                  <a:spLocks noChangeArrowheads="1"/>
                </p:cNvSpPr>
                <p:nvPr/>
              </p:nvSpPr>
              <p:spPr bwMode="auto">
                <a:xfrm>
                  <a:off x="5017956" y="3396809"/>
                  <a:ext cx="381000" cy="3238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C00000"/>
                      </a:solidFill>
                      <a:latin typeface="Comic Sans MS" pitchFamily="66" charset="0"/>
                    </a:rPr>
                    <a:t>MC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67" name="Rectangle 95"/>
                <p:cNvSpPr>
                  <a:spLocks noChangeArrowheads="1"/>
                </p:cNvSpPr>
                <p:nvPr/>
              </p:nvSpPr>
              <p:spPr bwMode="auto">
                <a:xfrm>
                  <a:off x="6392725" y="3741087"/>
                  <a:ext cx="354254" cy="538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CC0099"/>
                      </a:solidFill>
                      <a:latin typeface="Comic Sans MS" pitchFamily="66" charset="0"/>
                    </a:rPr>
                    <a:t>SS</a:t>
                  </a:r>
                </a:p>
                <a:p>
                  <a:pPr defTabSz="914400">
                    <a:spcBef>
                      <a:spcPts val="600"/>
                    </a:spcBef>
                  </a:pPr>
                  <a:r>
                    <a:rPr lang="it-IT" sz="1500" dirty="0">
                      <a:solidFill>
                        <a:srgbClr val="CC0099"/>
                      </a:solidFill>
                      <a:latin typeface="Comic Sans MS" pitchFamily="66" charset="0"/>
                    </a:rPr>
                    <a:t>  LS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69" name="Rectangle 98"/>
                <p:cNvSpPr>
                  <a:spLocks noChangeArrowheads="1"/>
                </p:cNvSpPr>
                <p:nvPr/>
              </p:nvSpPr>
              <p:spPr bwMode="auto">
                <a:xfrm>
                  <a:off x="6657164" y="4242576"/>
                  <a:ext cx="246862" cy="4616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>
                      <a:solidFill>
                        <a:srgbClr val="CC0099"/>
                      </a:solidFill>
                      <a:latin typeface="Comic Sans MS" pitchFamily="66" charset="0"/>
                    </a:rPr>
                    <a:t>LA</a:t>
                  </a:r>
                </a:p>
                <a:p>
                  <a:pPr defTabSz="914400"/>
                  <a:r>
                    <a:rPr lang="it-IT" sz="1500" dirty="0">
                      <a:solidFill>
                        <a:srgbClr val="CC0099"/>
                      </a:solidFill>
                      <a:latin typeface="Comic Sans MS" pitchFamily="66" charset="0"/>
                    </a:rPr>
                    <a:t>PB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71" name="Rectangle 122"/>
                <p:cNvSpPr>
                  <a:spLocks noChangeArrowheads="1"/>
                </p:cNvSpPr>
                <p:nvPr/>
              </p:nvSpPr>
              <p:spPr bwMode="auto">
                <a:xfrm>
                  <a:off x="5148263" y="4195140"/>
                  <a:ext cx="879021" cy="303998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endParaRPr lang="it-IT"/>
                </a:p>
              </p:txBody>
            </p:sp>
            <p:sp>
              <p:nvSpPr>
                <p:cNvPr id="44073" name="Rectangle 124"/>
                <p:cNvSpPr>
                  <a:spLocks noChangeArrowheads="1"/>
                </p:cNvSpPr>
                <p:nvPr/>
              </p:nvSpPr>
              <p:spPr bwMode="auto">
                <a:xfrm>
                  <a:off x="5701246" y="2607895"/>
                  <a:ext cx="317499" cy="3159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i="1" dirty="0">
                      <a:solidFill>
                        <a:srgbClr val="7878DE"/>
                      </a:solidFill>
                      <a:latin typeface="Comic Sans MS" pitchFamily="66" charset="0"/>
                    </a:rPr>
                    <a:t>PP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74" name="Rectangle 125"/>
                <p:cNvSpPr>
                  <a:spLocks noChangeArrowheads="1"/>
                </p:cNvSpPr>
                <p:nvPr/>
              </p:nvSpPr>
              <p:spPr bwMode="auto">
                <a:xfrm>
                  <a:off x="5457011" y="2831732"/>
                  <a:ext cx="644389" cy="2308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i="1" dirty="0">
                      <a:solidFill>
                        <a:srgbClr val="7878DE"/>
                      </a:solidFill>
                      <a:latin typeface="Comic Sans MS" pitchFamily="66" charset="0"/>
                    </a:rPr>
                    <a:t>LB  TM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75" name="Rectangle 126"/>
                <p:cNvSpPr>
                  <a:spLocks noChangeArrowheads="1"/>
                </p:cNvSpPr>
                <p:nvPr/>
              </p:nvSpPr>
              <p:spPr bwMode="auto">
                <a:xfrm>
                  <a:off x="5831730" y="3055570"/>
                  <a:ext cx="512763" cy="3159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i="1">
                      <a:solidFill>
                        <a:srgbClr val="7878DE"/>
                      </a:solidFill>
                      <a:latin typeface="Comic Sans MS" pitchFamily="66" charset="0"/>
                    </a:rPr>
                    <a:t>MDv</a:t>
                  </a:r>
                  <a:endParaRPr lang="it-IT" sz="18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76" name="CasellaDiTesto 150"/>
                <p:cNvSpPr txBox="1">
                  <a:spLocks noChangeArrowheads="1"/>
                </p:cNvSpPr>
                <p:nvPr/>
              </p:nvSpPr>
              <p:spPr bwMode="auto">
                <a:xfrm rot="-2700000">
                  <a:off x="6913574" y="5069059"/>
                  <a:ext cx="1293944" cy="37856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hangingPunct="0">
                    <a:lnSpc>
                      <a:spcPct val="93000"/>
                    </a:lnSpc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</a:pPr>
                  <a:r>
                    <a:rPr lang="it-IT" sz="2000" i="1">
                      <a:solidFill>
                        <a:srgbClr val="C00000"/>
                      </a:solidFill>
                      <a:latin typeface="Comic Sans MS" pitchFamily="66" charset="0"/>
                    </a:rPr>
                    <a:t>GasPhase</a:t>
                  </a:r>
                </a:p>
              </p:txBody>
            </p:sp>
            <p:sp>
              <p:nvSpPr>
                <p:cNvPr id="44078" name="Rectangle 73"/>
                <p:cNvSpPr>
                  <a:spLocks noChangeArrowheads="1"/>
                </p:cNvSpPr>
                <p:nvPr/>
              </p:nvSpPr>
              <p:spPr bwMode="auto">
                <a:xfrm>
                  <a:off x="5608671" y="4705416"/>
                  <a:ext cx="512763" cy="325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dirty="0" err="1">
                      <a:solidFill>
                        <a:srgbClr val="C00000"/>
                      </a:solidFill>
                      <a:latin typeface="Comic Sans MS" pitchFamily="66" charset="0"/>
                    </a:rPr>
                    <a:t>MdS</a:t>
                  </a:r>
                  <a:endParaRPr lang="it-IT" sz="18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70" name="Rectangle 119"/>
                <p:cNvSpPr>
                  <a:spLocks noChangeArrowheads="1"/>
                </p:cNvSpPr>
                <p:nvPr/>
              </p:nvSpPr>
              <p:spPr bwMode="auto">
                <a:xfrm>
                  <a:off x="5457161" y="4358578"/>
                  <a:ext cx="259686" cy="2308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914400"/>
                  <a:r>
                    <a:rPr lang="it-IT" sz="1500" b="1" i="1" dirty="0">
                      <a:solidFill>
                        <a:srgbClr val="C00000"/>
                      </a:solidFill>
                      <a:latin typeface="Comic Sans MS" pitchFamily="66" charset="0"/>
                    </a:rPr>
                    <a:t>AC</a:t>
                  </a:r>
                  <a:endParaRPr lang="it-IT" sz="1500" dirty="0">
                    <a:solidFill>
                      <a:srgbClr val="C00000"/>
                    </a:solidFill>
                  </a:endParaRPr>
                </a:p>
              </p:txBody>
            </p:sp>
          </p:grpSp>
        </p:grpSp>
      </p:grpSp>
      <p:sp>
        <p:nvSpPr>
          <p:cNvPr id="108" name="Rectangle 85"/>
          <p:cNvSpPr>
            <a:spLocks noChangeArrowheads="1"/>
          </p:cNvSpPr>
          <p:nvPr/>
        </p:nvSpPr>
        <p:spPr bwMode="auto">
          <a:xfrm>
            <a:off x="3704107" y="4799140"/>
            <a:ext cx="30296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it-IT" sz="1500" dirty="0">
                <a:solidFill>
                  <a:srgbClr val="008000"/>
                </a:solidFill>
                <a:latin typeface="Comic Sans MS" pitchFamily="66" charset="0"/>
              </a:rPr>
              <a:t>MS</a:t>
            </a:r>
            <a:endParaRPr lang="it-IT" sz="1800" dirty="0">
              <a:solidFill>
                <a:srgbClr val="008000"/>
              </a:solidFill>
            </a:endParaRPr>
          </a:p>
        </p:txBody>
      </p:sp>
      <p:sp>
        <p:nvSpPr>
          <p:cNvPr id="91" name="Rectangle 115"/>
          <p:cNvSpPr>
            <a:spLocks noChangeArrowheads="1"/>
          </p:cNvSpPr>
          <p:nvPr/>
        </p:nvSpPr>
        <p:spPr bwMode="auto">
          <a:xfrm>
            <a:off x="7728873" y="5559285"/>
            <a:ext cx="211275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it-IT" sz="1600" dirty="0">
                <a:solidFill>
                  <a:srgbClr val="C00000"/>
                </a:solidFill>
                <a:latin typeface="Comic Sans MS" pitchFamily="66" charset="0"/>
              </a:rPr>
              <a:t>Alessandra </a:t>
            </a:r>
            <a:r>
              <a:rPr lang="it-IT" sz="1600" dirty="0" err="1">
                <a:solidFill>
                  <a:srgbClr val="C00000"/>
                </a:solidFill>
                <a:latin typeface="Comic Sans MS" pitchFamily="66" charset="0"/>
              </a:rPr>
              <a:t>Ciavardini</a:t>
            </a:r>
            <a:r>
              <a:rPr lang="it-IT" sz="16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92" name="Rectangle 115"/>
          <p:cNvSpPr>
            <a:spLocks noChangeArrowheads="1"/>
          </p:cNvSpPr>
          <p:nvPr/>
        </p:nvSpPr>
        <p:spPr bwMode="auto">
          <a:xfrm>
            <a:off x="8101997" y="5837813"/>
            <a:ext cx="165109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it-IT" sz="1600" dirty="0">
                <a:solidFill>
                  <a:srgbClr val="C00000"/>
                </a:solidFill>
                <a:latin typeface="Comic Sans MS" pitchFamily="66" charset="0"/>
              </a:rPr>
              <a:t>Alessandro </a:t>
            </a:r>
            <a:r>
              <a:rPr lang="it-IT" sz="1600" dirty="0" err="1">
                <a:solidFill>
                  <a:srgbClr val="C00000"/>
                </a:solidFill>
                <a:latin typeface="Comic Sans MS" pitchFamily="66" charset="0"/>
              </a:rPr>
              <a:t>D’Elia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93" name="Rectangle 119"/>
          <p:cNvSpPr>
            <a:spLocks noChangeArrowheads="1"/>
          </p:cNvSpPr>
          <p:nvPr/>
        </p:nvSpPr>
        <p:spPr bwMode="auto">
          <a:xfrm>
            <a:off x="5587420" y="3865586"/>
            <a:ext cx="44403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/>
            <a:r>
              <a:rPr lang="it-IT" sz="1500" b="1" i="1" dirty="0">
                <a:solidFill>
                  <a:srgbClr val="C00000"/>
                </a:solidFill>
                <a:latin typeface="Comic Sans MS" pitchFamily="66" charset="0"/>
              </a:rPr>
              <a:t>AD’E</a:t>
            </a:r>
            <a:endParaRPr lang="it-IT" sz="15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28785E9E-F1A1-46FC-BD2E-20E05444F20E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3</a:t>
            </a:fld>
            <a:endParaRPr lang="it-IT">
              <a:latin typeface="Arial" pitchFamily="34" charset="0"/>
            </a:endParaRPr>
          </a:p>
        </p:txBody>
      </p:sp>
      <p:pic>
        <p:nvPicPr>
          <p:cNvPr id="14339" name="Immagine 1" descr="PPT_EST 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73975" y="0"/>
            <a:ext cx="2232025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0" descr="http://www.italiadelfuturo.cnr.it/sites/default/files/cn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928813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945188" y="1138238"/>
            <a:ext cx="3592512" cy="235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895" tIns="0" rIns="86895" bIns="43448">
            <a:spAutoFit/>
          </a:bodyPr>
          <a:lstStyle/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GB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Carlo </a:t>
            </a:r>
            <a:r>
              <a:rPr lang="en-GB" sz="2500" kern="0" dirty="0" err="1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Callegari</a:t>
            </a:r>
            <a:endParaRPr lang="en-GB" sz="2500" kern="0" dirty="0">
              <a:solidFill>
                <a:srgbClr val="002060"/>
              </a:solidFill>
              <a:latin typeface="Arial" charset="0"/>
              <a:ea typeface="Times New Roman" charset="0"/>
              <a:cs typeface="Times New Roman" charset="0"/>
            </a:endParaRP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Michele di Fraia</a:t>
            </a: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GB" sz="2500" kern="0" dirty="0" err="1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Oksana</a:t>
            </a:r>
            <a:r>
              <a:rPr lang="en-GB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en-GB" sz="2500" kern="0" dirty="0" err="1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Plekan</a:t>
            </a:r>
            <a:endParaRPr lang="en-GB" sz="2500" kern="0" dirty="0">
              <a:solidFill>
                <a:srgbClr val="002060"/>
              </a:solidFill>
              <a:latin typeface="Arial" charset="0"/>
              <a:ea typeface="Times New Roman" charset="0"/>
              <a:cs typeface="Times New Roman" charset="0"/>
            </a:endParaRP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GB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Paola  </a:t>
            </a:r>
            <a:r>
              <a:rPr lang="en-GB" sz="2500" kern="0" dirty="0" err="1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Finetti</a:t>
            </a:r>
            <a:endParaRPr lang="en-GB" sz="2500" kern="0" dirty="0">
              <a:solidFill>
                <a:srgbClr val="002060"/>
              </a:solidFill>
              <a:latin typeface="Arial" charset="0"/>
              <a:ea typeface="Times New Roman" charset="0"/>
              <a:cs typeface="Times New Roman" charset="0"/>
            </a:endParaRP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GB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Robert Richter</a:t>
            </a: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GB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Kevin Prince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466725" y="1184275"/>
            <a:ext cx="3960813" cy="235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895" tIns="0" rIns="86895" bIns="43448">
            <a:spAutoFit/>
          </a:bodyPr>
          <a:lstStyle/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it-IT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Lorenzo </a:t>
            </a:r>
            <a:r>
              <a:rPr lang="it-IT" sz="2500" kern="0" dirty="0" err="1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Avaldi</a:t>
            </a:r>
            <a:endParaRPr lang="it-IT" sz="2500" kern="0" dirty="0">
              <a:solidFill>
                <a:srgbClr val="002060"/>
              </a:solidFill>
              <a:latin typeface="Arial" charset="0"/>
              <a:ea typeface="Times New Roman" charset="0"/>
              <a:cs typeface="Times New Roman" charset="0"/>
            </a:endParaRP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it-IT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Cesare Grazioli</a:t>
            </a: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GB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Monica de Simone </a:t>
            </a: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GB" sz="2500" kern="0" dirty="0" err="1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Antti</a:t>
            </a:r>
            <a:r>
              <a:rPr lang="en-GB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 </a:t>
            </a:r>
            <a:r>
              <a:rPr lang="en-GB" sz="2500" kern="0" dirty="0" err="1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Kivimäki</a:t>
            </a:r>
            <a:endParaRPr lang="en-GB" sz="2500" kern="0" dirty="0">
              <a:solidFill>
                <a:srgbClr val="002060"/>
              </a:solidFill>
              <a:latin typeface="Arial" charset="0"/>
              <a:ea typeface="Times New Roman" charset="0"/>
              <a:cs typeface="Times New Roman" charset="0"/>
            </a:endParaRP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en-GB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Michele </a:t>
            </a:r>
            <a:r>
              <a:rPr lang="en-GB" sz="2500" kern="0" dirty="0" err="1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Alagia</a:t>
            </a:r>
            <a:endParaRPr lang="en-GB" sz="2500" kern="0" dirty="0">
              <a:solidFill>
                <a:srgbClr val="002060"/>
              </a:solidFill>
              <a:latin typeface="Arial" charset="0"/>
              <a:ea typeface="Times New Roman" charset="0"/>
              <a:cs typeface="Times New Roman" charset="0"/>
            </a:endParaRPr>
          </a:p>
          <a:p>
            <a:pPr defTabSz="868954" eaLnBrk="0" fontAlgn="auto" hangingPunct="0">
              <a:spcBef>
                <a:spcPts val="0"/>
              </a:spcBef>
              <a:spcAft>
                <a:spcPts val="0"/>
              </a:spcAft>
              <a:buFont typeface="Times New Roman" charset="0"/>
              <a:buNone/>
              <a:defRPr/>
            </a:pPr>
            <a:r>
              <a:rPr lang="it-IT" sz="2500" kern="0" dirty="0">
                <a:solidFill>
                  <a:srgbClr val="002060"/>
                </a:solidFill>
                <a:latin typeface="Arial" charset="0"/>
                <a:ea typeface="Times New Roman" charset="0"/>
                <a:cs typeface="Times New Roman" charset="0"/>
              </a:rPr>
              <a:t>Marcello Coreno</a:t>
            </a:r>
          </a:p>
        </p:txBody>
      </p:sp>
      <p:sp>
        <p:nvSpPr>
          <p:cNvPr id="14343" name="CasellaDiTesto 12"/>
          <p:cNvSpPr txBox="1">
            <a:spLocks noChangeArrowheads="1"/>
          </p:cNvSpPr>
          <p:nvPr/>
        </p:nvSpPr>
        <p:spPr bwMode="auto">
          <a:xfrm>
            <a:off x="788988" y="3840163"/>
            <a:ext cx="8316912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600" dirty="0">
                <a:solidFill>
                  <a:srgbClr val="002060"/>
                </a:solidFill>
              </a:rPr>
              <a:t>A </a:t>
            </a:r>
            <a:r>
              <a:rPr lang="it-IT" sz="2600" dirty="0" err="1">
                <a:solidFill>
                  <a:srgbClr val="002060"/>
                </a:solidFill>
              </a:rPr>
              <a:t>group</a:t>
            </a: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>
                <a:solidFill>
                  <a:srgbClr val="002060"/>
                </a:solidFill>
              </a:rPr>
              <a:t>of</a:t>
            </a: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>
                <a:solidFill>
                  <a:srgbClr val="002060"/>
                </a:solidFill>
              </a:rPr>
              <a:t>researchers</a:t>
            </a:r>
            <a:r>
              <a:rPr lang="it-IT" sz="2600" dirty="0">
                <a:solidFill>
                  <a:srgbClr val="002060"/>
                </a:solidFill>
              </a:rPr>
              <a:t> in the </a:t>
            </a:r>
            <a:r>
              <a:rPr lang="it-IT" sz="2600" dirty="0" err="1">
                <a:solidFill>
                  <a:srgbClr val="002060"/>
                </a:solidFill>
              </a:rPr>
              <a:t>field</a:t>
            </a: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>
                <a:solidFill>
                  <a:srgbClr val="002060"/>
                </a:solidFill>
              </a:rPr>
              <a:t>of</a:t>
            </a:r>
            <a:r>
              <a:rPr lang="it-IT" sz="2600" dirty="0">
                <a:solidFill>
                  <a:srgbClr val="002060"/>
                </a:solidFill>
              </a:rPr>
              <a:t> </a:t>
            </a:r>
          </a:p>
          <a:p>
            <a:pPr algn="ctr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600" dirty="0" err="1">
                <a:solidFill>
                  <a:srgbClr val="002060"/>
                </a:solidFill>
              </a:rPr>
              <a:t>Atomic</a:t>
            </a:r>
            <a:r>
              <a:rPr lang="it-IT" sz="2600" dirty="0">
                <a:solidFill>
                  <a:srgbClr val="002060"/>
                </a:solidFill>
              </a:rPr>
              <a:t> and </a:t>
            </a:r>
            <a:r>
              <a:rPr lang="it-IT" sz="2600" dirty="0" err="1">
                <a:solidFill>
                  <a:srgbClr val="002060"/>
                </a:solidFill>
              </a:rPr>
              <a:t>Molecular</a:t>
            </a:r>
            <a:r>
              <a:rPr lang="it-IT" sz="2600" dirty="0">
                <a:solidFill>
                  <a:srgbClr val="002060"/>
                </a:solidFill>
              </a:rPr>
              <a:t> </a:t>
            </a:r>
            <a:r>
              <a:rPr lang="it-IT" sz="2600" dirty="0" err="1">
                <a:solidFill>
                  <a:srgbClr val="002060"/>
                </a:solidFill>
              </a:rPr>
              <a:t>Physics</a:t>
            </a:r>
            <a:endParaRPr lang="it-IT" sz="2600" dirty="0">
              <a:solidFill>
                <a:srgbClr val="002060"/>
              </a:solidFill>
            </a:endParaRPr>
          </a:p>
          <a:p>
            <a:pPr algn="ctr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600" dirty="0" err="1">
                <a:solidFill>
                  <a:srgbClr val="002060"/>
                </a:solidFill>
              </a:rPr>
              <a:t>from</a:t>
            </a:r>
            <a:r>
              <a:rPr lang="it-IT" sz="2600" dirty="0">
                <a:solidFill>
                  <a:srgbClr val="002060"/>
                </a:solidFill>
              </a:rPr>
              <a:t> Elettra-Sincrotrone Trieste and </a:t>
            </a:r>
          </a:p>
          <a:p>
            <a:pPr algn="ctr"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2600" dirty="0">
                <a:solidFill>
                  <a:srgbClr val="002060"/>
                </a:solidFill>
              </a:rPr>
              <a:t>the Italian National Research Council (ISM and IOM)</a:t>
            </a:r>
          </a:p>
          <a:p>
            <a:pPr hangingPunct="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 bwMode="auto">
          <a:xfrm>
            <a:off x="257175" y="141288"/>
            <a:ext cx="9453563" cy="1154112"/>
          </a:xfrm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      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Investigation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the electronic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structure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matter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br>
              <a:rPr lang="it-IT" sz="24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      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through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photoionization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of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isolated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species</a:t>
            </a:r>
            <a:r>
              <a:rPr lang="it-IT" sz="2400" dirty="0">
                <a:solidFill>
                  <a:srgbClr val="FF0000"/>
                </a:solidFill>
                <a:latin typeface="Comic Sans MS" pitchFamily="66" charset="0"/>
              </a:rPr>
              <a:t> in gas </a:t>
            </a:r>
            <a:r>
              <a:rPr lang="it-IT" sz="2400" dirty="0" err="1">
                <a:solidFill>
                  <a:srgbClr val="FF0000"/>
                </a:solidFill>
                <a:latin typeface="Comic Sans MS" pitchFamily="66" charset="0"/>
              </a:rPr>
              <a:t>phase</a:t>
            </a:r>
            <a:endParaRPr lang="it-IT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36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C8954C20-5FBD-45AD-8C1D-8F5529876B28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4</a:t>
            </a:fld>
            <a:endParaRPr lang="it-IT">
              <a:latin typeface="Arial" pitchFamily="34" charset="0"/>
            </a:endParaRPr>
          </a:p>
        </p:txBody>
      </p:sp>
      <p:sp>
        <p:nvSpPr>
          <p:cNvPr id="7" name="Rettangolo arrotondato 6"/>
          <p:cNvSpPr>
            <a:spLocks noChangeArrowheads="1"/>
          </p:cNvSpPr>
          <p:nvPr/>
        </p:nvSpPr>
        <p:spPr bwMode="auto">
          <a:xfrm>
            <a:off x="1009650" y="6057900"/>
            <a:ext cx="8134350" cy="619125"/>
          </a:xfrm>
          <a:prstGeom prst="roundRect">
            <a:avLst>
              <a:gd name="adj" fmla="val 16667"/>
            </a:avLst>
          </a:prstGeom>
          <a:noFill/>
          <a:ln w="508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sz="2400"/>
          </a:p>
        </p:txBody>
      </p:sp>
      <p:pic>
        <p:nvPicPr>
          <p:cNvPr id="15366" name="Picture 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4860925"/>
            <a:ext cx="78581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7" name="Gruppo 116"/>
          <p:cNvGrpSpPr/>
          <p:nvPr/>
        </p:nvGrpSpPr>
        <p:grpSpPr>
          <a:xfrm>
            <a:off x="498600" y="1341250"/>
            <a:ext cx="8988300" cy="3376551"/>
            <a:chOff x="498600" y="1281875"/>
            <a:chExt cx="8988300" cy="3376551"/>
          </a:xfrm>
        </p:grpSpPr>
        <p:sp>
          <p:nvSpPr>
            <p:cNvPr id="136284" name="Rectangle 92"/>
            <p:cNvSpPr>
              <a:spLocks noChangeArrowheads="1"/>
            </p:cNvSpPr>
            <p:nvPr/>
          </p:nvSpPr>
          <p:spPr bwMode="auto">
            <a:xfrm>
              <a:off x="1365857" y="1281875"/>
              <a:ext cx="709970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21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Targets</a:t>
              </a:r>
              <a:r>
                <a:rPr kumimoji="0" lang="it-IT" sz="21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 and </a:t>
              </a:r>
              <a:r>
                <a:rPr kumimoji="0" lang="it-IT" sz="21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methods</a:t>
              </a:r>
              <a:r>
                <a:rPr kumimoji="0" lang="it-IT" sz="21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 </a:t>
              </a:r>
              <a:r>
                <a:rPr kumimoji="0" lang="it-IT" sz="21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along</a:t>
              </a:r>
              <a:r>
                <a:rPr kumimoji="0" lang="it-IT" sz="21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 </a:t>
              </a:r>
              <a:r>
                <a:rPr kumimoji="0" lang="it-IT" sz="21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axis</a:t>
              </a:r>
              <a:r>
                <a:rPr kumimoji="0" lang="it-IT" sz="21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 </a:t>
              </a:r>
              <a:r>
                <a:rPr kumimoji="0" lang="it-IT" sz="21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of</a:t>
              </a:r>
              <a:r>
                <a:rPr kumimoji="0" lang="it-IT" sz="21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 </a:t>
              </a:r>
              <a:r>
                <a:rPr kumimoji="0" lang="it-IT" sz="21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increasing</a:t>
              </a:r>
              <a:r>
                <a:rPr kumimoji="0" lang="it-IT" sz="2100" b="0" i="0" u="none" strike="noStrike" cap="none" normalizeH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 </a:t>
              </a:r>
              <a:r>
                <a:rPr kumimoji="0" lang="it-IT" sz="2100" b="0" i="0" u="none" strike="noStrike" cap="none" normalizeH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Comic Sans MS" pitchFamily="66" charset="0"/>
                  <a:cs typeface="Arial" pitchFamily="34" charset="0"/>
                </a:rPr>
                <a:t>complexity</a:t>
              </a:r>
              <a:endParaRPr kumimoji="0" 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16" name="Gruppo 115"/>
            <p:cNvGrpSpPr/>
            <p:nvPr/>
          </p:nvGrpSpPr>
          <p:grpSpPr>
            <a:xfrm>
              <a:off x="498600" y="1395163"/>
              <a:ext cx="8988300" cy="3263263"/>
              <a:chOff x="498600" y="1395163"/>
              <a:chExt cx="8988300" cy="3263263"/>
            </a:xfrm>
          </p:grpSpPr>
          <p:grpSp>
            <p:nvGrpSpPr>
              <p:cNvPr id="109" name="Gruppo 108"/>
              <p:cNvGrpSpPr/>
              <p:nvPr/>
            </p:nvGrpSpPr>
            <p:grpSpPr>
              <a:xfrm>
                <a:off x="498600" y="1559626"/>
                <a:ext cx="615950" cy="3098800"/>
                <a:chOff x="546100" y="1524001"/>
                <a:chExt cx="615950" cy="3098800"/>
              </a:xfrm>
            </p:grpSpPr>
            <p:sp>
              <p:nvSpPr>
                <p:cNvPr id="136262" name="Freeform 70"/>
                <p:cNvSpPr>
                  <a:spLocks/>
                </p:cNvSpPr>
                <p:nvPr/>
              </p:nvSpPr>
              <p:spPr bwMode="auto">
                <a:xfrm>
                  <a:off x="546100" y="1524001"/>
                  <a:ext cx="608013" cy="3092450"/>
                </a:xfrm>
                <a:custGeom>
                  <a:avLst/>
                  <a:gdLst/>
                  <a:ahLst/>
                  <a:cxnLst>
                    <a:cxn ang="0">
                      <a:pos x="0" y="1461"/>
                    </a:cxn>
                    <a:cxn ang="0">
                      <a:pos x="98" y="1461"/>
                    </a:cxn>
                    <a:cxn ang="0">
                      <a:pos x="98" y="0"/>
                    </a:cxn>
                    <a:cxn ang="0">
                      <a:pos x="286" y="0"/>
                    </a:cxn>
                    <a:cxn ang="0">
                      <a:pos x="286" y="1461"/>
                    </a:cxn>
                    <a:cxn ang="0">
                      <a:pos x="383" y="1461"/>
                    </a:cxn>
                    <a:cxn ang="0">
                      <a:pos x="195" y="1948"/>
                    </a:cxn>
                    <a:cxn ang="0">
                      <a:pos x="0" y="1461"/>
                    </a:cxn>
                  </a:cxnLst>
                  <a:rect l="0" t="0" r="r" b="b"/>
                  <a:pathLst>
                    <a:path w="383" h="1948">
                      <a:moveTo>
                        <a:pt x="0" y="1461"/>
                      </a:moveTo>
                      <a:lnTo>
                        <a:pt x="98" y="1461"/>
                      </a:lnTo>
                      <a:lnTo>
                        <a:pt x="98" y="0"/>
                      </a:lnTo>
                      <a:lnTo>
                        <a:pt x="286" y="0"/>
                      </a:lnTo>
                      <a:lnTo>
                        <a:pt x="286" y="1461"/>
                      </a:lnTo>
                      <a:lnTo>
                        <a:pt x="383" y="1461"/>
                      </a:lnTo>
                      <a:lnTo>
                        <a:pt x="195" y="1948"/>
                      </a:lnTo>
                      <a:lnTo>
                        <a:pt x="0" y="146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63" name="Freeform 71"/>
                <p:cNvSpPr>
                  <a:spLocks noEditPoints="1"/>
                </p:cNvSpPr>
                <p:nvPr/>
              </p:nvSpPr>
              <p:spPr bwMode="auto">
                <a:xfrm>
                  <a:off x="546100" y="1524001"/>
                  <a:ext cx="615950" cy="3098800"/>
                </a:xfrm>
                <a:custGeom>
                  <a:avLst/>
                  <a:gdLst/>
                  <a:ahLst/>
                  <a:cxnLst>
                    <a:cxn ang="0">
                      <a:pos x="1" y="6728"/>
                    </a:cxn>
                    <a:cxn ang="0">
                      <a:pos x="2" y="6721"/>
                    </a:cxn>
                    <a:cxn ang="0">
                      <a:pos x="8" y="6718"/>
                    </a:cxn>
                    <a:cxn ang="0">
                      <a:pos x="374" y="6718"/>
                    </a:cxn>
                    <a:cxn ang="0">
                      <a:pos x="366" y="6726"/>
                    </a:cxn>
                    <a:cxn ang="0">
                      <a:pos x="366" y="8"/>
                    </a:cxn>
                    <a:cxn ang="0">
                      <a:pos x="374" y="0"/>
                    </a:cxn>
                    <a:cxn ang="0">
                      <a:pos x="1083" y="0"/>
                    </a:cxn>
                    <a:cxn ang="0">
                      <a:pos x="1091" y="8"/>
                    </a:cxn>
                    <a:cxn ang="0">
                      <a:pos x="1091" y="6726"/>
                    </a:cxn>
                    <a:cxn ang="0">
                      <a:pos x="1083" y="6718"/>
                    </a:cxn>
                    <a:cxn ang="0">
                      <a:pos x="1448" y="6718"/>
                    </a:cxn>
                    <a:cxn ang="0">
                      <a:pos x="1455" y="6721"/>
                    </a:cxn>
                    <a:cxn ang="0">
                      <a:pos x="1456" y="6728"/>
                    </a:cxn>
                    <a:cxn ang="0">
                      <a:pos x="747" y="8971"/>
                    </a:cxn>
                    <a:cxn ang="0">
                      <a:pos x="739" y="8976"/>
                    </a:cxn>
                    <a:cxn ang="0">
                      <a:pos x="732" y="8971"/>
                    </a:cxn>
                    <a:cxn ang="0">
                      <a:pos x="1" y="6728"/>
                    </a:cxn>
                    <a:cxn ang="0">
                      <a:pos x="747" y="8966"/>
                    </a:cxn>
                    <a:cxn ang="0">
                      <a:pos x="732" y="8966"/>
                    </a:cxn>
                    <a:cxn ang="0">
                      <a:pos x="1441" y="6724"/>
                    </a:cxn>
                    <a:cxn ang="0">
                      <a:pos x="1448" y="6734"/>
                    </a:cxn>
                    <a:cxn ang="0">
                      <a:pos x="1083" y="6734"/>
                    </a:cxn>
                    <a:cxn ang="0">
                      <a:pos x="1075" y="6726"/>
                    </a:cxn>
                    <a:cxn ang="0">
                      <a:pos x="1075" y="8"/>
                    </a:cxn>
                    <a:cxn ang="0">
                      <a:pos x="1083" y="16"/>
                    </a:cxn>
                    <a:cxn ang="0">
                      <a:pos x="374" y="16"/>
                    </a:cxn>
                    <a:cxn ang="0">
                      <a:pos x="382" y="8"/>
                    </a:cxn>
                    <a:cxn ang="0">
                      <a:pos x="382" y="6726"/>
                    </a:cxn>
                    <a:cxn ang="0">
                      <a:pos x="374" y="6734"/>
                    </a:cxn>
                    <a:cxn ang="0">
                      <a:pos x="8" y="6734"/>
                    </a:cxn>
                    <a:cxn ang="0">
                      <a:pos x="16" y="6723"/>
                    </a:cxn>
                    <a:cxn ang="0">
                      <a:pos x="747" y="8966"/>
                    </a:cxn>
                  </a:cxnLst>
                  <a:rect l="0" t="0" r="r" b="b"/>
                  <a:pathLst>
                    <a:path w="1457" h="8976">
                      <a:moveTo>
                        <a:pt x="1" y="6728"/>
                      </a:moveTo>
                      <a:cubicBezTo>
                        <a:pt x="0" y="6726"/>
                        <a:pt x="0" y="6723"/>
                        <a:pt x="2" y="6721"/>
                      </a:cubicBezTo>
                      <a:cubicBezTo>
                        <a:pt x="3" y="6719"/>
                        <a:pt x="6" y="6718"/>
                        <a:pt x="8" y="6718"/>
                      </a:cubicBezTo>
                      <a:lnTo>
                        <a:pt x="374" y="6718"/>
                      </a:lnTo>
                      <a:lnTo>
                        <a:pt x="366" y="6726"/>
                      </a:lnTo>
                      <a:lnTo>
                        <a:pt x="366" y="8"/>
                      </a:lnTo>
                      <a:cubicBezTo>
                        <a:pt x="366" y="4"/>
                        <a:pt x="369" y="0"/>
                        <a:pt x="374" y="0"/>
                      </a:cubicBezTo>
                      <a:lnTo>
                        <a:pt x="1083" y="0"/>
                      </a:lnTo>
                      <a:cubicBezTo>
                        <a:pt x="1087" y="0"/>
                        <a:pt x="1091" y="4"/>
                        <a:pt x="1091" y="8"/>
                      </a:cubicBezTo>
                      <a:lnTo>
                        <a:pt x="1091" y="6726"/>
                      </a:lnTo>
                      <a:lnTo>
                        <a:pt x="1083" y="6718"/>
                      </a:lnTo>
                      <a:lnTo>
                        <a:pt x="1448" y="6718"/>
                      </a:lnTo>
                      <a:cubicBezTo>
                        <a:pt x="1451" y="6718"/>
                        <a:pt x="1453" y="6719"/>
                        <a:pt x="1455" y="6721"/>
                      </a:cubicBezTo>
                      <a:cubicBezTo>
                        <a:pt x="1456" y="6723"/>
                        <a:pt x="1457" y="6726"/>
                        <a:pt x="1456" y="6728"/>
                      </a:cubicBezTo>
                      <a:lnTo>
                        <a:pt x="747" y="8971"/>
                      </a:lnTo>
                      <a:cubicBezTo>
                        <a:pt x="746" y="8974"/>
                        <a:pt x="743" y="8976"/>
                        <a:pt x="739" y="8976"/>
                      </a:cubicBezTo>
                      <a:cubicBezTo>
                        <a:pt x="736" y="8976"/>
                        <a:pt x="733" y="8974"/>
                        <a:pt x="732" y="8971"/>
                      </a:cubicBezTo>
                      <a:lnTo>
                        <a:pt x="1" y="6728"/>
                      </a:lnTo>
                      <a:close/>
                      <a:moveTo>
                        <a:pt x="747" y="8966"/>
                      </a:moveTo>
                      <a:lnTo>
                        <a:pt x="732" y="8966"/>
                      </a:lnTo>
                      <a:lnTo>
                        <a:pt x="1441" y="6724"/>
                      </a:lnTo>
                      <a:lnTo>
                        <a:pt x="1448" y="6734"/>
                      </a:lnTo>
                      <a:lnTo>
                        <a:pt x="1083" y="6734"/>
                      </a:lnTo>
                      <a:cubicBezTo>
                        <a:pt x="1079" y="6734"/>
                        <a:pt x="1075" y="6730"/>
                        <a:pt x="1075" y="6726"/>
                      </a:cubicBezTo>
                      <a:lnTo>
                        <a:pt x="1075" y="8"/>
                      </a:lnTo>
                      <a:lnTo>
                        <a:pt x="1083" y="16"/>
                      </a:lnTo>
                      <a:lnTo>
                        <a:pt x="374" y="16"/>
                      </a:lnTo>
                      <a:lnTo>
                        <a:pt x="382" y="8"/>
                      </a:lnTo>
                      <a:lnTo>
                        <a:pt x="382" y="6726"/>
                      </a:lnTo>
                      <a:cubicBezTo>
                        <a:pt x="382" y="6730"/>
                        <a:pt x="378" y="6734"/>
                        <a:pt x="374" y="6734"/>
                      </a:cubicBezTo>
                      <a:lnTo>
                        <a:pt x="8" y="6734"/>
                      </a:lnTo>
                      <a:lnTo>
                        <a:pt x="16" y="6723"/>
                      </a:lnTo>
                      <a:lnTo>
                        <a:pt x="747" y="89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88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65" name="Freeform 73"/>
                <p:cNvSpPr>
                  <a:spLocks/>
                </p:cNvSpPr>
                <p:nvPr/>
              </p:nvSpPr>
              <p:spPr bwMode="auto">
                <a:xfrm>
                  <a:off x="546100" y="1524001"/>
                  <a:ext cx="608013" cy="3092450"/>
                </a:xfrm>
                <a:custGeom>
                  <a:avLst/>
                  <a:gdLst/>
                  <a:ahLst/>
                  <a:cxnLst>
                    <a:cxn ang="0">
                      <a:pos x="0" y="1461"/>
                    </a:cxn>
                    <a:cxn ang="0">
                      <a:pos x="98" y="1461"/>
                    </a:cxn>
                    <a:cxn ang="0">
                      <a:pos x="98" y="0"/>
                    </a:cxn>
                    <a:cxn ang="0">
                      <a:pos x="286" y="0"/>
                    </a:cxn>
                    <a:cxn ang="0">
                      <a:pos x="286" y="1461"/>
                    </a:cxn>
                    <a:cxn ang="0">
                      <a:pos x="383" y="1461"/>
                    </a:cxn>
                    <a:cxn ang="0">
                      <a:pos x="195" y="1948"/>
                    </a:cxn>
                    <a:cxn ang="0">
                      <a:pos x="0" y="1461"/>
                    </a:cxn>
                  </a:cxnLst>
                  <a:rect l="0" t="0" r="r" b="b"/>
                  <a:pathLst>
                    <a:path w="383" h="1948">
                      <a:moveTo>
                        <a:pt x="0" y="1461"/>
                      </a:moveTo>
                      <a:lnTo>
                        <a:pt x="98" y="1461"/>
                      </a:lnTo>
                      <a:lnTo>
                        <a:pt x="98" y="0"/>
                      </a:lnTo>
                      <a:lnTo>
                        <a:pt x="286" y="0"/>
                      </a:lnTo>
                      <a:lnTo>
                        <a:pt x="286" y="1461"/>
                      </a:lnTo>
                      <a:lnTo>
                        <a:pt x="383" y="1461"/>
                      </a:lnTo>
                      <a:lnTo>
                        <a:pt x="195" y="1948"/>
                      </a:lnTo>
                      <a:lnTo>
                        <a:pt x="0" y="146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66" name="Freeform 74"/>
                <p:cNvSpPr>
                  <a:spLocks noEditPoints="1"/>
                </p:cNvSpPr>
                <p:nvPr/>
              </p:nvSpPr>
              <p:spPr bwMode="auto">
                <a:xfrm>
                  <a:off x="546100" y="1524001"/>
                  <a:ext cx="615950" cy="3098800"/>
                </a:xfrm>
                <a:custGeom>
                  <a:avLst/>
                  <a:gdLst/>
                  <a:ahLst/>
                  <a:cxnLst>
                    <a:cxn ang="0">
                      <a:pos x="1" y="6728"/>
                    </a:cxn>
                    <a:cxn ang="0">
                      <a:pos x="2" y="6721"/>
                    </a:cxn>
                    <a:cxn ang="0">
                      <a:pos x="8" y="6718"/>
                    </a:cxn>
                    <a:cxn ang="0">
                      <a:pos x="374" y="6718"/>
                    </a:cxn>
                    <a:cxn ang="0">
                      <a:pos x="366" y="6726"/>
                    </a:cxn>
                    <a:cxn ang="0">
                      <a:pos x="366" y="8"/>
                    </a:cxn>
                    <a:cxn ang="0">
                      <a:pos x="374" y="0"/>
                    </a:cxn>
                    <a:cxn ang="0">
                      <a:pos x="1083" y="0"/>
                    </a:cxn>
                    <a:cxn ang="0">
                      <a:pos x="1091" y="8"/>
                    </a:cxn>
                    <a:cxn ang="0">
                      <a:pos x="1091" y="6726"/>
                    </a:cxn>
                    <a:cxn ang="0">
                      <a:pos x="1083" y="6718"/>
                    </a:cxn>
                    <a:cxn ang="0">
                      <a:pos x="1448" y="6718"/>
                    </a:cxn>
                    <a:cxn ang="0">
                      <a:pos x="1455" y="6721"/>
                    </a:cxn>
                    <a:cxn ang="0">
                      <a:pos x="1456" y="6728"/>
                    </a:cxn>
                    <a:cxn ang="0">
                      <a:pos x="747" y="8971"/>
                    </a:cxn>
                    <a:cxn ang="0">
                      <a:pos x="739" y="8976"/>
                    </a:cxn>
                    <a:cxn ang="0">
                      <a:pos x="732" y="8971"/>
                    </a:cxn>
                    <a:cxn ang="0">
                      <a:pos x="1" y="6728"/>
                    </a:cxn>
                    <a:cxn ang="0">
                      <a:pos x="747" y="8966"/>
                    </a:cxn>
                    <a:cxn ang="0">
                      <a:pos x="732" y="8966"/>
                    </a:cxn>
                    <a:cxn ang="0">
                      <a:pos x="1441" y="6724"/>
                    </a:cxn>
                    <a:cxn ang="0">
                      <a:pos x="1448" y="6734"/>
                    </a:cxn>
                    <a:cxn ang="0">
                      <a:pos x="1083" y="6734"/>
                    </a:cxn>
                    <a:cxn ang="0">
                      <a:pos x="1075" y="6726"/>
                    </a:cxn>
                    <a:cxn ang="0">
                      <a:pos x="1075" y="8"/>
                    </a:cxn>
                    <a:cxn ang="0">
                      <a:pos x="1083" y="16"/>
                    </a:cxn>
                    <a:cxn ang="0">
                      <a:pos x="374" y="16"/>
                    </a:cxn>
                    <a:cxn ang="0">
                      <a:pos x="382" y="8"/>
                    </a:cxn>
                    <a:cxn ang="0">
                      <a:pos x="382" y="6726"/>
                    </a:cxn>
                    <a:cxn ang="0">
                      <a:pos x="374" y="6734"/>
                    </a:cxn>
                    <a:cxn ang="0">
                      <a:pos x="8" y="6734"/>
                    </a:cxn>
                    <a:cxn ang="0">
                      <a:pos x="16" y="6723"/>
                    </a:cxn>
                    <a:cxn ang="0">
                      <a:pos x="747" y="8966"/>
                    </a:cxn>
                  </a:cxnLst>
                  <a:rect l="0" t="0" r="r" b="b"/>
                  <a:pathLst>
                    <a:path w="1457" h="8976">
                      <a:moveTo>
                        <a:pt x="1" y="6728"/>
                      </a:moveTo>
                      <a:cubicBezTo>
                        <a:pt x="0" y="6726"/>
                        <a:pt x="0" y="6723"/>
                        <a:pt x="2" y="6721"/>
                      </a:cubicBezTo>
                      <a:cubicBezTo>
                        <a:pt x="3" y="6719"/>
                        <a:pt x="6" y="6718"/>
                        <a:pt x="8" y="6718"/>
                      </a:cubicBezTo>
                      <a:lnTo>
                        <a:pt x="374" y="6718"/>
                      </a:lnTo>
                      <a:lnTo>
                        <a:pt x="366" y="6726"/>
                      </a:lnTo>
                      <a:lnTo>
                        <a:pt x="366" y="8"/>
                      </a:lnTo>
                      <a:cubicBezTo>
                        <a:pt x="366" y="4"/>
                        <a:pt x="369" y="0"/>
                        <a:pt x="374" y="0"/>
                      </a:cubicBezTo>
                      <a:lnTo>
                        <a:pt x="1083" y="0"/>
                      </a:lnTo>
                      <a:cubicBezTo>
                        <a:pt x="1087" y="0"/>
                        <a:pt x="1091" y="4"/>
                        <a:pt x="1091" y="8"/>
                      </a:cubicBezTo>
                      <a:lnTo>
                        <a:pt x="1091" y="6726"/>
                      </a:lnTo>
                      <a:lnTo>
                        <a:pt x="1083" y="6718"/>
                      </a:lnTo>
                      <a:lnTo>
                        <a:pt x="1448" y="6718"/>
                      </a:lnTo>
                      <a:cubicBezTo>
                        <a:pt x="1451" y="6718"/>
                        <a:pt x="1453" y="6719"/>
                        <a:pt x="1455" y="6721"/>
                      </a:cubicBezTo>
                      <a:cubicBezTo>
                        <a:pt x="1456" y="6723"/>
                        <a:pt x="1457" y="6726"/>
                        <a:pt x="1456" y="6728"/>
                      </a:cubicBezTo>
                      <a:lnTo>
                        <a:pt x="747" y="8971"/>
                      </a:lnTo>
                      <a:cubicBezTo>
                        <a:pt x="746" y="8974"/>
                        <a:pt x="743" y="8976"/>
                        <a:pt x="739" y="8976"/>
                      </a:cubicBezTo>
                      <a:cubicBezTo>
                        <a:pt x="736" y="8976"/>
                        <a:pt x="733" y="8974"/>
                        <a:pt x="732" y="8971"/>
                      </a:cubicBezTo>
                      <a:lnTo>
                        <a:pt x="1" y="6728"/>
                      </a:lnTo>
                      <a:close/>
                      <a:moveTo>
                        <a:pt x="747" y="8966"/>
                      </a:moveTo>
                      <a:lnTo>
                        <a:pt x="732" y="8966"/>
                      </a:lnTo>
                      <a:lnTo>
                        <a:pt x="1441" y="6724"/>
                      </a:lnTo>
                      <a:lnTo>
                        <a:pt x="1448" y="6734"/>
                      </a:lnTo>
                      <a:lnTo>
                        <a:pt x="1083" y="6734"/>
                      </a:lnTo>
                      <a:cubicBezTo>
                        <a:pt x="1079" y="6734"/>
                        <a:pt x="1075" y="6730"/>
                        <a:pt x="1075" y="6726"/>
                      </a:cubicBezTo>
                      <a:lnTo>
                        <a:pt x="1075" y="8"/>
                      </a:lnTo>
                      <a:lnTo>
                        <a:pt x="1083" y="16"/>
                      </a:lnTo>
                      <a:lnTo>
                        <a:pt x="374" y="16"/>
                      </a:lnTo>
                      <a:lnTo>
                        <a:pt x="382" y="8"/>
                      </a:lnTo>
                      <a:lnTo>
                        <a:pt x="382" y="6726"/>
                      </a:lnTo>
                      <a:cubicBezTo>
                        <a:pt x="382" y="6730"/>
                        <a:pt x="378" y="6734"/>
                        <a:pt x="374" y="6734"/>
                      </a:cubicBezTo>
                      <a:lnTo>
                        <a:pt x="8" y="6734"/>
                      </a:lnTo>
                      <a:lnTo>
                        <a:pt x="16" y="6723"/>
                      </a:lnTo>
                      <a:lnTo>
                        <a:pt x="747" y="89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88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68" name="Freeform 76"/>
                <p:cNvSpPr>
                  <a:spLocks/>
                </p:cNvSpPr>
                <p:nvPr/>
              </p:nvSpPr>
              <p:spPr bwMode="auto">
                <a:xfrm>
                  <a:off x="546100" y="1524001"/>
                  <a:ext cx="608013" cy="3092450"/>
                </a:xfrm>
                <a:custGeom>
                  <a:avLst/>
                  <a:gdLst/>
                  <a:ahLst/>
                  <a:cxnLst>
                    <a:cxn ang="0">
                      <a:pos x="0" y="1461"/>
                    </a:cxn>
                    <a:cxn ang="0">
                      <a:pos x="98" y="1461"/>
                    </a:cxn>
                    <a:cxn ang="0">
                      <a:pos x="98" y="0"/>
                    </a:cxn>
                    <a:cxn ang="0">
                      <a:pos x="286" y="0"/>
                    </a:cxn>
                    <a:cxn ang="0">
                      <a:pos x="286" y="1461"/>
                    </a:cxn>
                    <a:cxn ang="0">
                      <a:pos x="383" y="1461"/>
                    </a:cxn>
                    <a:cxn ang="0">
                      <a:pos x="195" y="1948"/>
                    </a:cxn>
                    <a:cxn ang="0">
                      <a:pos x="0" y="1461"/>
                    </a:cxn>
                  </a:cxnLst>
                  <a:rect l="0" t="0" r="r" b="b"/>
                  <a:pathLst>
                    <a:path w="383" h="1948">
                      <a:moveTo>
                        <a:pt x="0" y="1461"/>
                      </a:moveTo>
                      <a:lnTo>
                        <a:pt x="98" y="1461"/>
                      </a:lnTo>
                      <a:lnTo>
                        <a:pt x="98" y="0"/>
                      </a:lnTo>
                      <a:lnTo>
                        <a:pt x="286" y="0"/>
                      </a:lnTo>
                      <a:lnTo>
                        <a:pt x="286" y="1461"/>
                      </a:lnTo>
                      <a:lnTo>
                        <a:pt x="383" y="1461"/>
                      </a:lnTo>
                      <a:lnTo>
                        <a:pt x="195" y="1948"/>
                      </a:lnTo>
                      <a:lnTo>
                        <a:pt x="0" y="1461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69" name="Freeform 77"/>
                <p:cNvSpPr>
                  <a:spLocks noEditPoints="1"/>
                </p:cNvSpPr>
                <p:nvPr/>
              </p:nvSpPr>
              <p:spPr bwMode="auto">
                <a:xfrm>
                  <a:off x="546100" y="1524001"/>
                  <a:ext cx="615950" cy="3098800"/>
                </a:xfrm>
                <a:custGeom>
                  <a:avLst/>
                  <a:gdLst/>
                  <a:ahLst/>
                  <a:cxnLst>
                    <a:cxn ang="0">
                      <a:pos x="1" y="6728"/>
                    </a:cxn>
                    <a:cxn ang="0">
                      <a:pos x="2" y="6721"/>
                    </a:cxn>
                    <a:cxn ang="0">
                      <a:pos x="8" y="6718"/>
                    </a:cxn>
                    <a:cxn ang="0">
                      <a:pos x="374" y="6718"/>
                    </a:cxn>
                    <a:cxn ang="0">
                      <a:pos x="366" y="6726"/>
                    </a:cxn>
                    <a:cxn ang="0">
                      <a:pos x="366" y="8"/>
                    </a:cxn>
                    <a:cxn ang="0">
                      <a:pos x="374" y="0"/>
                    </a:cxn>
                    <a:cxn ang="0">
                      <a:pos x="1083" y="0"/>
                    </a:cxn>
                    <a:cxn ang="0">
                      <a:pos x="1091" y="8"/>
                    </a:cxn>
                    <a:cxn ang="0">
                      <a:pos x="1091" y="6726"/>
                    </a:cxn>
                    <a:cxn ang="0">
                      <a:pos x="1083" y="6718"/>
                    </a:cxn>
                    <a:cxn ang="0">
                      <a:pos x="1448" y="6718"/>
                    </a:cxn>
                    <a:cxn ang="0">
                      <a:pos x="1455" y="6721"/>
                    </a:cxn>
                    <a:cxn ang="0">
                      <a:pos x="1456" y="6728"/>
                    </a:cxn>
                    <a:cxn ang="0">
                      <a:pos x="747" y="8971"/>
                    </a:cxn>
                    <a:cxn ang="0">
                      <a:pos x="739" y="8976"/>
                    </a:cxn>
                    <a:cxn ang="0">
                      <a:pos x="732" y="8971"/>
                    </a:cxn>
                    <a:cxn ang="0">
                      <a:pos x="1" y="6728"/>
                    </a:cxn>
                    <a:cxn ang="0">
                      <a:pos x="747" y="8966"/>
                    </a:cxn>
                    <a:cxn ang="0">
                      <a:pos x="732" y="8966"/>
                    </a:cxn>
                    <a:cxn ang="0">
                      <a:pos x="1441" y="6724"/>
                    </a:cxn>
                    <a:cxn ang="0">
                      <a:pos x="1448" y="6734"/>
                    </a:cxn>
                    <a:cxn ang="0">
                      <a:pos x="1083" y="6734"/>
                    </a:cxn>
                    <a:cxn ang="0">
                      <a:pos x="1075" y="6726"/>
                    </a:cxn>
                    <a:cxn ang="0">
                      <a:pos x="1075" y="8"/>
                    </a:cxn>
                    <a:cxn ang="0">
                      <a:pos x="1083" y="16"/>
                    </a:cxn>
                    <a:cxn ang="0">
                      <a:pos x="374" y="16"/>
                    </a:cxn>
                    <a:cxn ang="0">
                      <a:pos x="382" y="8"/>
                    </a:cxn>
                    <a:cxn ang="0">
                      <a:pos x="382" y="6726"/>
                    </a:cxn>
                    <a:cxn ang="0">
                      <a:pos x="374" y="6734"/>
                    </a:cxn>
                    <a:cxn ang="0">
                      <a:pos x="8" y="6734"/>
                    </a:cxn>
                    <a:cxn ang="0">
                      <a:pos x="16" y="6723"/>
                    </a:cxn>
                    <a:cxn ang="0">
                      <a:pos x="747" y="8966"/>
                    </a:cxn>
                  </a:cxnLst>
                  <a:rect l="0" t="0" r="r" b="b"/>
                  <a:pathLst>
                    <a:path w="1457" h="8976">
                      <a:moveTo>
                        <a:pt x="1" y="6728"/>
                      </a:moveTo>
                      <a:cubicBezTo>
                        <a:pt x="0" y="6726"/>
                        <a:pt x="0" y="6723"/>
                        <a:pt x="2" y="6721"/>
                      </a:cubicBezTo>
                      <a:cubicBezTo>
                        <a:pt x="3" y="6719"/>
                        <a:pt x="6" y="6718"/>
                        <a:pt x="8" y="6718"/>
                      </a:cubicBezTo>
                      <a:lnTo>
                        <a:pt x="374" y="6718"/>
                      </a:lnTo>
                      <a:lnTo>
                        <a:pt x="366" y="6726"/>
                      </a:lnTo>
                      <a:lnTo>
                        <a:pt x="366" y="8"/>
                      </a:lnTo>
                      <a:cubicBezTo>
                        <a:pt x="366" y="4"/>
                        <a:pt x="369" y="0"/>
                        <a:pt x="374" y="0"/>
                      </a:cubicBezTo>
                      <a:lnTo>
                        <a:pt x="1083" y="0"/>
                      </a:lnTo>
                      <a:cubicBezTo>
                        <a:pt x="1087" y="0"/>
                        <a:pt x="1091" y="4"/>
                        <a:pt x="1091" y="8"/>
                      </a:cubicBezTo>
                      <a:lnTo>
                        <a:pt x="1091" y="6726"/>
                      </a:lnTo>
                      <a:lnTo>
                        <a:pt x="1083" y="6718"/>
                      </a:lnTo>
                      <a:lnTo>
                        <a:pt x="1448" y="6718"/>
                      </a:lnTo>
                      <a:cubicBezTo>
                        <a:pt x="1451" y="6718"/>
                        <a:pt x="1453" y="6719"/>
                        <a:pt x="1455" y="6721"/>
                      </a:cubicBezTo>
                      <a:cubicBezTo>
                        <a:pt x="1456" y="6723"/>
                        <a:pt x="1457" y="6726"/>
                        <a:pt x="1456" y="6728"/>
                      </a:cubicBezTo>
                      <a:lnTo>
                        <a:pt x="747" y="8971"/>
                      </a:lnTo>
                      <a:cubicBezTo>
                        <a:pt x="746" y="8974"/>
                        <a:pt x="743" y="8976"/>
                        <a:pt x="739" y="8976"/>
                      </a:cubicBezTo>
                      <a:cubicBezTo>
                        <a:pt x="736" y="8976"/>
                        <a:pt x="733" y="8974"/>
                        <a:pt x="732" y="8971"/>
                      </a:cubicBezTo>
                      <a:lnTo>
                        <a:pt x="1" y="6728"/>
                      </a:lnTo>
                      <a:close/>
                      <a:moveTo>
                        <a:pt x="747" y="8966"/>
                      </a:moveTo>
                      <a:lnTo>
                        <a:pt x="732" y="8966"/>
                      </a:lnTo>
                      <a:lnTo>
                        <a:pt x="1441" y="6724"/>
                      </a:lnTo>
                      <a:lnTo>
                        <a:pt x="1448" y="6734"/>
                      </a:lnTo>
                      <a:lnTo>
                        <a:pt x="1083" y="6734"/>
                      </a:lnTo>
                      <a:cubicBezTo>
                        <a:pt x="1079" y="6734"/>
                        <a:pt x="1075" y="6730"/>
                        <a:pt x="1075" y="6726"/>
                      </a:cubicBezTo>
                      <a:lnTo>
                        <a:pt x="1075" y="8"/>
                      </a:lnTo>
                      <a:lnTo>
                        <a:pt x="1083" y="16"/>
                      </a:lnTo>
                      <a:lnTo>
                        <a:pt x="374" y="16"/>
                      </a:lnTo>
                      <a:lnTo>
                        <a:pt x="382" y="8"/>
                      </a:lnTo>
                      <a:lnTo>
                        <a:pt x="382" y="6726"/>
                      </a:lnTo>
                      <a:cubicBezTo>
                        <a:pt x="382" y="6730"/>
                        <a:pt x="378" y="6734"/>
                        <a:pt x="374" y="6734"/>
                      </a:cubicBezTo>
                      <a:lnTo>
                        <a:pt x="8" y="6734"/>
                      </a:lnTo>
                      <a:lnTo>
                        <a:pt x="16" y="6723"/>
                      </a:lnTo>
                      <a:lnTo>
                        <a:pt x="747" y="896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588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70" name="Rectangle 78"/>
                <p:cNvSpPr>
                  <a:spLocks noChangeArrowheads="1"/>
                </p:cNvSpPr>
                <p:nvPr/>
              </p:nvSpPr>
              <p:spPr bwMode="auto">
                <a:xfrm rot="5400000">
                  <a:off x="-239713" y="3209926"/>
                  <a:ext cx="2287588" cy="3079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2000" b="0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Chemistry</a:t>
                  </a:r>
                  <a:endParaRPr kumimoji="0" lang="it-IT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0" name="Gruppo 109"/>
              <p:cNvGrpSpPr/>
              <p:nvPr/>
            </p:nvGrpSpPr>
            <p:grpSpPr>
              <a:xfrm>
                <a:off x="8850312" y="1395163"/>
                <a:ext cx="636588" cy="3127375"/>
                <a:chOff x="8850312" y="1300163"/>
                <a:chExt cx="636588" cy="3127375"/>
              </a:xfrm>
            </p:grpSpPr>
            <p:sp>
              <p:nvSpPr>
                <p:cNvPr id="136272" name="Freeform 80"/>
                <p:cNvSpPr>
                  <a:spLocks/>
                </p:cNvSpPr>
                <p:nvPr/>
              </p:nvSpPr>
              <p:spPr bwMode="auto">
                <a:xfrm>
                  <a:off x="8850312" y="1300163"/>
                  <a:ext cx="628650" cy="3122613"/>
                </a:xfrm>
                <a:custGeom>
                  <a:avLst/>
                  <a:gdLst/>
                  <a:ahLst/>
                  <a:cxnLst>
                    <a:cxn ang="0">
                      <a:pos x="396" y="492"/>
                    </a:cxn>
                    <a:cxn ang="0">
                      <a:pos x="301" y="492"/>
                    </a:cxn>
                    <a:cxn ang="0">
                      <a:pos x="301" y="1967"/>
                    </a:cxn>
                    <a:cxn ang="0">
                      <a:pos x="101" y="1967"/>
                    </a:cxn>
                    <a:cxn ang="0">
                      <a:pos x="101" y="492"/>
                    </a:cxn>
                    <a:cxn ang="0">
                      <a:pos x="0" y="492"/>
                    </a:cxn>
                    <a:cxn ang="0">
                      <a:pos x="200" y="0"/>
                    </a:cxn>
                    <a:cxn ang="0">
                      <a:pos x="396" y="492"/>
                    </a:cxn>
                  </a:cxnLst>
                  <a:rect l="0" t="0" r="r" b="b"/>
                  <a:pathLst>
                    <a:path w="396" h="1967">
                      <a:moveTo>
                        <a:pt x="396" y="492"/>
                      </a:moveTo>
                      <a:lnTo>
                        <a:pt x="301" y="492"/>
                      </a:lnTo>
                      <a:lnTo>
                        <a:pt x="301" y="1967"/>
                      </a:lnTo>
                      <a:lnTo>
                        <a:pt x="101" y="1967"/>
                      </a:lnTo>
                      <a:lnTo>
                        <a:pt x="101" y="492"/>
                      </a:lnTo>
                      <a:lnTo>
                        <a:pt x="0" y="492"/>
                      </a:lnTo>
                      <a:lnTo>
                        <a:pt x="200" y="0"/>
                      </a:lnTo>
                      <a:lnTo>
                        <a:pt x="396" y="492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73" name="Freeform 81"/>
                <p:cNvSpPr>
                  <a:spLocks noEditPoints="1"/>
                </p:cNvSpPr>
                <p:nvPr/>
              </p:nvSpPr>
              <p:spPr bwMode="auto">
                <a:xfrm>
                  <a:off x="8850312" y="1300163"/>
                  <a:ext cx="636588" cy="3127375"/>
                </a:xfrm>
                <a:custGeom>
                  <a:avLst/>
                  <a:gdLst/>
                  <a:ahLst/>
                  <a:cxnLst>
                    <a:cxn ang="0">
                      <a:pos x="1520" y="2248"/>
                    </a:cxn>
                    <a:cxn ang="0">
                      <a:pos x="1519" y="2255"/>
                    </a:cxn>
                    <a:cxn ang="0">
                      <a:pos x="1512" y="2258"/>
                    </a:cxn>
                    <a:cxn ang="0">
                      <a:pos x="1149" y="2258"/>
                    </a:cxn>
                    <a:cxn ang="0">
                      <a:pos x="1157" y="2250"/>
                    </a:cxn>
                    <a:cxn ang="0">
                      <a:pos x="1157" y="8968"/>
                    </a:cxn>
                    <a:cxn ang="0">
                      <a:pos x="1149" y="8976"/>
                    </a:cxn>
                    <a:cxn ang="0">
                      <a:pos x="390" y="8976"/>
                    </a:cxn>
                    <a:cxn ang="0">
                      <a:pos x="382" y="8968"/>
                    </a:cxn>
                    <a:cxn ang="0">
                      <a:pos x="382" y="2250"/>
                    </a:cxn>
                    <a:cxn ang="0">
                      <a:pos x="390" y="2258"/>
                    </a:cxn>
                    <a:cxn ang="0">
                      <a:pos x="8" y="2258"/>
                    </a:cxn>
                    <a:cxn ang="0">
                      <a:pos x="2" y="2255"/>
                    </a:cxn>
                    <a:cxn ang="0">
                      <a:pos x="1" y="2248"/>
                    </a:cxn>
                    <a:cxn ang="0">
                      <a:pos x="760" y="6"/>
                    </a:cxn>
                    <a:cxn ang="0">
                      <a:pos x="768" y="0"/>
                    </a:cxn>
                    <a:cxn ang="0">
                      <a:pos x="775" y="6"/>
                    </a:cxn>
                    <a:cxn ang="0">
                      <a:pos x="1520" y="2248"/>
                    </a:cxn>
                    <a:cxn ang="0">
                      <a:pos x="760" y="11"/>
                    </a:cxn>
                    <a:cxn ang="0">
                      <a:pos x="775" y="11"/>
                    </a:cxn>
                    <a:cxn ang="0">
                      <a:pos x="16" y="2253"/>
                    </a:cxn>
                    <a:cxn ang="0">
                      <a:pos x="8" y="2242"/>
                    </a:cxn>
                    <a:cxn ang="0">
                      <a:pos x="390" y="2242"/>
                    </a:cxn>
                    <a:cxn ang="0">
                      <a:pos x="398" y="2250"/>
                    </a:cxn>
                    <a:cxn ang="0">
                      <a:pos x="398" y="8968"/>
                    </a:cxn>
                    <a:cxn ang="0">
                      <a:pos x="390" y="8960"/>
                    </a:cxn>
                    <a:cxn ang="0">
                      <a:pos x="1149" y="8960"/>
                    </a:cxn>
                    <a:cxn ang="0">
                      <a:pos x="1141" y="8968"/>
                    </a:cxn>
                    <a:cxn ang="0">
                      <a:pos x="1141" y="2250"/>
                    </a:cxn>
                    <a:cxn ang="0">
                      <a:pos x="1149" y="2242"/>
                    </a:cxn>
                    <a:cxn ang="0">
                      <a:pos x="1512" y="2242"/>
                    </a:cxn>
                    <a:cxn ang="0">
                      <a:pos x="1505" y="2253"/>
                    </a:cxn>
                    <a:cxn ang="0">
                      <a:pos x="760" y="11"/>
                    </a:cxn>
                  </a:cxnLst>
                  <a:rect l="0" t="0" r="r" b="b"/>
                  <a:pathLst>
                    <a:path w="1521" h="8976">
                      <a:moveTo>
                        <a:pt x="1520" y="2248"/>
                      </a:moveTo>
                      <a:cubicBezTo>
                        <a:pt x="1521" y="2250"/>
                        <a:pt x="1520" y="2253"/>
                        <a:pt x="1519" y="2255"/>
                      </a:cubicBezTo>
                      <a:cubicBezTo>
                        <a:pt x="1517" y="2257"/>
                        <a:pt x="1515" y="2258"/>
                        <a:pt x="1512" y="2258"/>
                      </a:cubicBezTo>
                      <a:lnTo>
                        <a:pt x="1149" y="2258"/>
                      </a:lnTo>
                      <a:lnTo>
                        <a:pt x="1157" y="2250"/>
                      </a:lnTo>
                      <a:lnTo>
                        <a:pt x="1157" y="8968"/>
                      </a:lnTo>
                      <a:cubicBezTo>
                        <a:pt x="1157" y="8973"/>
                        <a:pt x="1153" y="8976"/>
                        <a:pt x="1149" y="8976"/>
                      </a:cubicBezTo>
                      <a:lnTo>
                        <a:pt x="390" y="8976"/>
                      </a:lnTo>
                      <a:cubicBezTo>
                        <a:pt x="385" y="8976"/>
                        <a:pt x="382" y="8973"/>
                        <a:pt x="382" y="8968"/>
                      </a:cubicBezTo>
                      <a:lnTo>
                        <a:pt x="382" y="2250"/>
                      </a:lnTo>
                      <a:lnTo>
                        <a:pt x="390" y="2258"/>
                      </a:lnTo>
                      <a:lnTo>
                        <a:pt x="8" y="2258"/>
                      </a:lnTo>
                      <a:cubicBezTo>
                        <a:pt x="6" y="2258"/>
                        <a:pt x="3" y="2257"/>
                        <a:pt x="2" y="2255"/>
                      </a:cubicBezTo>
                      <a:cubicBezTo>
                        <a:pt x="0" y="2253"/>
                        <a:pt x="0" y="2250"/>
                        <a:pt x="1" y="2248"/>
                      </a:cubicBezTo>
                      <a:lnTo>
                        <a:pt x="760" y="6"/>
                      </a:lnTo>
                      <a:cubicBezTo>
                        <a:pt x="761" y="3"/>
                        <a:pt x="764" y="0"/>
                        <a:pt x="768" y="0"/>
                      </a:cubicBezTo>
                      <a:cubicBezTo>
                        <a:pt x="771" y="0"/>
                        <a:pt x="774" y="3"/>
                        <a:pt x="775" y="6"/>
                      </a:cubicBezTo>
                      <a:lnTo>
                        <a:pt x="1520" y="2248"/>
                      </a:lnTo>
                      <a:close/>
                      <a:moveTo>
                        <a:pt x="760" y="11"/>
                      </a:moveTo>
                      <a:lnTo>
                        <a:pt x="775" y="11"/>
                      </a:lnTo>
                      <a:lnTo>
                        <a:pt x="16" y="2253"/>
                      </a:lnTo>
                      <a:lnTo>
                        <a:pt x="8" y="2242"/>
                      </a:lnTo>
                      <a:lnTo>
                        <a:pt x="390" y="2242"/>
                      </a:lnTo>
                      <a:cubicBezTo>
                        <a:pt x="394" y="2242"/>
                        <a:pt x="398" y="2246"/>
                        <a:pt x="398" y="2250"/>
                      </a:cubicBezTo>
                      <a:lnTo>
                        <a:pt x="398" y="8968"/>
                      </a:lnTo>
                      <a:lnTo>
                        <a:pt x="390" y="8960"/>
                      </a:lnTo>
                      <a:lnTo>
                        <a:pt x="1149" y="8960"/>
                      </a:lnTo>
                      <a:lnTo>
                        <a:pt x="1141" y="8968"/>
                      </a:lnTo>
                      <a:lnTo>
                        <a:pt x="1141" y="2250"/>
                      </a:lnTo>
                      <a:cubicBezTo>
                        <a:pt x="1141" y="2246"/>
                        <a:pt x="1145" y="2242"/>
                        <a:pt x="1149" y="2242"/>
                      </a:cubicBezTo>
                      <a:lnTo>
                        <a:pt x="1512" y="2242"/>
                      </a:lnTo>
                      <a:lnTo>
                        <a:pt x="1505" y="2253"/>
                      </a:lnTo>
                      <a:lnTo>
                        <a:pt x="76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75" name="Freeform 83"/>
                <p:cNvSpPr>
                  <a:spLocks/>
                </p:cNvSpPr>
                <p:nvPr/>
              </p:nvSpPr>
              <p:spPr bwMode="auto">
                <a:xfrm>
                  <a:off x="8850312" y="1300163"/>
                  <a:ext cx="628650" cy="3122613"/>
                </a:xfrm>
                <a:custGeom>
                  <a:avLst/>
                  <a:gdLst/>
                  <a:ahLst/>
                  <a:cxnLst>
                    <a:cxn ang="0">
                      <a:pos x="396" y="492"/>
                    </a:cxn>
                    <a:cxn ang="0">
                      <a:pos x="301" y="492"/>
                    </a:cxn>
                    <a:cxn ang="0">
                      <a:pos x="301" y="1967"/>
                    </a:cxn>
                    <a:cxn ang="0">
                      <a:pos x="101" y="1967"/>
                    </a:cxn>
                    <a:cxn ang="0">
                      <a:pos x="101" y="492"/>
                    </a:cxn>
                    <a:cxn ang="0">
                      <a:pos x="0" y="492"/>
                    </a:cxn>
                    <a:cxn ang="0">
                      <a:pos x="200" y="0"/>
                    </a:cxn>
                    <a:cxn ang="0">
                      <a:pos x="396" y="492"/>
                    </a:cxn>
                  </a:cxnLst>
                  <a:rect l="0" t="0" r="r" b="b"/>
                  <a:pathLst>
                    <a:path w="396" h="1967">
                      <a:moveTo>
                        <a:pt x="396" y="492"/>
                      </a:moveTo>
                      <a:lnTo>
                        <a:pt x="301" y="492"/>
                      </a:lnTo>
                      <a:lnTo>
                        <a:pt x="301" y="1967"/>
                      </a:lnTo>
                      <a:lnTo>
                        <a:pt x="101" y="1967"/>
                      </a:lnTo>
                      <a:lnTo>
                        <a:pt x="101" y="492"/>
                      </a:lnTo>
                      <a:lnTo>
                        <a:pt x="0" y="492"/>
                      </a:lnTo>
                      <a:lnTo>
                        <a:pt x="200" y="0"/>
                      </a:lnTo>
                      <a:lnTo>
                        <a:pt x="396" y="492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76" name="Freeform 84"/>
                <p:cNvSpPr>
                  <a:spLocks noEditPoints="1"/>
                </p:cNvSpPr>
                <p:nvPr/>
              </p:nvSpPr>
              <p:spPr bwMode="auto">
                <a:xfrm>
                  <a:off x="8850312" y="1300163"/>
                  <a:ext cx="636588" cy="3127375"/>
                </a:xfrm>
                <a:custGeom>
                  <a:avLst/>
                  <a:gdLst/>
                  <a:ahLst/>
                  <a:cxnLst>
                    <a:cxn ang="0">
                      <a:pos x="1520" y="2248"/>
                    </a:cxn>
                    <a:cxn ang="0">
                      <a:pos x="1519" y="2255"/>
                    </a:cxn>
                    <a:cxn ang="0">
                      <a:pos x="1512" y="2258"/>
                    </a:cxn>
                    <a:cxn ang="0">
                      <a:pos x="1149" y="2258"/>
                    </a:cxn>
                    <a:cxn ang="0">
                      <a:pos x="1157" y="2250"/>
                    </a:cxn>
                    <a:cxn ang="0">
                      <a:pos x="1157" y="8968"/>
                    </a:cxn>
                    <a:cxn ang="0">
                      <a:pos x="1149" y="8976"/>
                    </a:cxn>
                    <a:cxn ang="0">
                      <a:pos x="390" y="8976"/>
                    </a:cxn>
                    <a:cxn ang="0">
                      <a:pos x="382" y="8968"/>
                    </a:cxn>
                    <a:cxn ang="0">
                      <a:pos x="382" y="2250"/>
                    </a:cxn>
                    <a:cxn ang="0">
                      <a:pos x="390" y="2258"/>
                    </a:cxn>
                    <a:cxn ang="0">
                      <a:pos x="8" y="2258"/>
                    </a:cxn>
                    <a:cxn ang="0">
                      <a:pos x="2" y="2255"/>
                    </a:cxn>
                    <a:cxn ang="0">
                      <a:pos x="1" y="2248"/>
                    </a:cxn>
                    <a:cxn ang="0">
                      <a:pos x="760" y="6"/>
                    </a:cxn>
                    <a:cxn ang="0">
                      <a:pos x="768" y="0"/>
                    </a:cxn>
                    <a:cxn ang="0">
                      <a:pos x="775" y="6"/>
                    </a:cxn>
                    <a:cxn ang="0">
                      <a:pos x="1520" y="2248"/>
                    </a:cxn>
                    <a:cxn ang="0">
                      <a:pos x="760" y="11"/>
                    </a:cxn>
                    <a:cxn ang="0">
                      <a:pos x="775" y="11"/>
                    </a:cxn>
                    <a:cxn ang="0">
                      <a:pos x="16" y="2253"/>
                    </a:cxn>
                    <a:cxn ang="0">
                      <a:pos x="8" y="2242"/>
                    </a:cxn>
                    <a:cxn ang="0">
                      <a:pos x="390" y="2242"/>
                    </a:cxn>
                    <a:cxn ang="0">
                      <a:pos x="398" y="2250"/>
                    </a:cxn>
                    <a:cxn ang="0">
                      <a:pos x="398" y="8968"/>
                    </a:cxn>
                    <a:cxn ang="0">
                      <a:pos x="390" y="8960"/>
                    </a:cxn>
                    <a:cxn ang="0">
                      <a:pos x="1149" y="8960"/>
                    </a:cxn>
                    <a:cxn ang="0">
                      <a:pos x="1141" y="8968"/>
                    </a:cxn>
                    <a:cxn ang="0">
                      <a:pos x="1141" y="2250"/>
                    </a:cxn>
                    <a:cxn ang="0">
                      <a:pos x="1149" y="2242"/>
                    </a:cxn>
                    <a:cxn ang="0">
                      <a:pos x="1512" y="2242"/>
                    </a:cxn>
                    <a:cxn ang="0">
                      <a:pos x="1505" y="2253"/>
                    </a:cxn>
                    <a:cxn ang="0">
                      <a:pos x="760" y="11"/>
                    </a:cxn>
                  </a:cxnLst>
                  <a:rect l="0" t="0" r="r" b="b"/>
                  <a:pathLst>
                    <a:path w="1521" h="8976">
                      <a:moveTo>
                        <a:pt x="1520" y="2248"/>
                      </a:moveTo>
                      <a:cubicBezTo>
                        <a:pt x="1521" y="2250"/>
                        <a:pt x="1520" y="2253"/>
                        <a:pt x="1519" y="2255"/>
                      </a:cubicBezTo>
                      <a:cubicBezTo>
                        <a:pt x="1517" y="2257"/>
                        <a:pt x="1515" y="2258"/>
                        <a:pt x="1512" y="2258"/>
                      </a:cubicBezTo>
                      <a:lnTo>
                        <a:pt x="1149" y="2258"/>
                      </a:lnTo>
                      <a:lnTo>
                        <a:pt x="1157" y="2250"/>
                      </a:lnTo>
                      <a:lnTo>
                        <a:pt x="1157" y="8968"/>
                      </a:lnTo>
                      <a:cubicBezTo>
                        <a:pt x="1157" y="8973"/>
                        <a:pt x="1153" y="8976"/>
                        <a:pt x="1149" y="8976"/>
                      </a:cubicBezTo>
                      <a:lnTo>
                        <a:pt x="390" y="8976"/>
                      </a:lnTo>
                      <a:cubicBezTo>
                        <a:pt x="385" y="8976"/>
                        <a:pt x="382" y="8973"/>
                        <a:pt x="382" y="8968"/>
                      </a:cubicBezTo>
                      <a:lnTo>
                        <a:pt x="382" y="2250"/>
                      </a:lnTo>
                      <a:lnTo>
                        <a:pt x="390" y="2258"/>
                      </a:lnTo>
                      <a:lnTo>
                        <a:pt x="8" y="2258"/>
                      </a:lnTo>
                      <a:cubicBezTo>
                        <a:pt x="6" y="2258"/>
                        <a:pt x="3" y="2257"/>
                        <a:pt x="2" y="2255"/>
                      </a:cubicBezTo>
                      <a:cubicBezTo>
                        <a:pt x="0" y="2253"/>
                        <a:pt x="0" y="2250"/>
                        <a:pt x="1" y="2248"/>
                      </a:cubicBezTo>
                      <a:lnTo>
                        <a:pt x="760" y="6"/>
                      </a:lnTo>
                      <a:cubicBezTo>
                        <a:pt x="761" y="3"/>
                        <a:pt x="764" y="0"/>
                        <a:pt x="768" y="0"/>
                      </a:cubicBezTo>
                      <a:cubicBezTo>
                        <a:pt x="771" y="0"/>
                        <a:pt x="774" y="3"/>
                        <a:pt x="775" y="6"/>
                      </a:cubicBezTo>
                      <a:lnTo>
                        <a:pt x="1520" y="2248"/>
                      </a:lnTo>
                      <a:close/>
                      <a:moveTo>
                        <a:pt x="760" y="11"/>
                      </a:moveTo>
                      <a:lnTo>
                        <a:pt x="775" y="11"/>
                      </a:lnTo>
                      <a:lnTo>
                        <a:pt x="16" y="2253"/>
                      </a:lnTo>
                      <a:lnTo>
                        <a:pt x="8" y="2242"/>
                      </a:lnTo>
                      <a:lnTo>
                        <a:pt x="390" y="2242"/>
                      </a:lnTo>
                      <a:cubicBezTo>
                        <a:pt x="394" y="2242"/>
                        <a:pt x="398" y="2246"/>
                        <a:pt x="398" y="2250"/>
                      </a:cubicBezTo>
                      <a:lnTo>
                        <a:pt x="398" y="8968"/>
                      </a:lnTo>
                      <a:lnTo>
                        <a:pt x="390" y="8960"/>
                      </a:lnTo>
                      <a:lnTo>
                        <a:pt x="1149" y="8960"/>
                      </a:lnTo>
                      <a:lnTo>
                        <a:pt x="1141" y="8968"/>
                      </a:lnTo>
                      <a:lnTo>
                        <a:pt x="1141" y="2250"/>
                      </a:lnTo>
                      <a:cubicBezTo>
                        <a:pt x="1141" y="2246"/>
                        <a:pt x="1145" y="2242"/>
                        <a:pt x="1149" y="2242"/>
                      </a:cubicBezTo>
                      <a:lnTo>
                        <a:pt x="1512" y="2242"/>
                      </a:lnTo>
                      <a:lnTo>
                        <a:pt x="1505" y="2253"/>
                      </a:lnTo>
                      <a:lnTo>
                        <a:pt x="76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78" name="Freeform 86"/>
                <p:cNvSpPr>
                  <a:spLocks/>
                </p:cNvSpPr>
                <p:nvPr/>
              </p:nvSpPr>
              <p:spPr bwMode="auto">
                <a:xfrm>
                  <a:off x="8850312" y="1300163"/>
                  <a:ext cx="628650" cy="3122613"/>
                </a:xfrm>
                <a:custGeom>
                  <a:avLst/>
                  <a:gdLst/>
                  <a:ahLst/>
                  <a:cxnLst>
                    <a:cxn ang="0">
                      <a:pos x="396" y="492"/>
                    </a:cxn>
                    <a:cxn ang="0">
                      <a:pos x="301" y="492"/>
                    </a:cxn>
                    <a:cxn ang="0">
                      <a:pos x="301" y="1967"/>
                    </a:cxn>
                    <a:cxn ang="0">
                      <a:pos x="101" y="1967"/>
                    </a:cxn>
                    <a:cxn ang="0">
                      <a:pos x="101" y="492"/>
                    </a:cxn>
                    <a:cxn ang="0">
                      <a:pos x="0" y="492"/>
                    </a:cxn>
                    <a:cxn ang="0">
                      <a:pos x="200" y="0"/>
                    </a:cxn>
                    <a:cxn ang="0">
                      <a:pos x="396" y="492"/>
                    </a:cxn>
                  </a:cxnLst>
                  <a:rect l="0" t="0" r="r" b="b"/>
                  <a:pathLst>
                    <a:path w="396" h="1967">
                      <a:moveTo>
                        <a:pt x="396" y="492"/>
                      </a:moveTo>
                      <a:lnTo>
                        <a:pt x="301" y="492"/>
                      </a:lnTo>
                      <a:lnTo>
                        <a:pt x="301" y="1967"/>
                      </a:lnTo>
                      <a:lnTo>
                        <a:pt x="101" y="1967"/>
                      </a:lnTo>
                      <a:lnTo>
                        <a:pt x="101" y="492"/>
                      </a:lnTo>
                      <a:lnTo>
                        <a:pt x="0" y="492"/>
                      </a:lnTo>
                      <a:lnTo>
                        <a:pt x="200" y="0"/>
                      </a:lnTo>
                      <a:lnTo>
                        <a:pt x="396" y="492"/>
                      </a:lnTo>
                      <a:close/>
                    </a:path>
                  </a:pathLst>
                </a:custGeom>
                <a:solidFill>
                  <a:srgbClr val="00CC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79" name="Freeform 87"/>
                <p:cNvSpPr>
                  <a:spLocks noEditPoints="1"/>
                </p:cNvSpPr>
                <p:nvPr/>
              </p:nvSpPr>
              <p:spPr bwMode="auto">
                <a:xfrm>
                  <a:off x="8850312" y="1300163"/>
                  <a:ext cx="636588" cy="3127375"/>
                </a:xfrm>
                <a:custGeom>
                  <a:avLst/>
                  <a:gdLst/>
                  <a:ahLst/>
                  <a:cxnLst>
                    <a:cxn ang="0">
                      <a:pos x="1520" y="2248"/>
                    </a:cxn>
                    <a:cxn ang="0">
                      <a:pos x="1519" y="2255"/>
                    </a:cxn>
                    <a:cxn ang="0">
                      <a:pos x="1512" y="2258"/>
                    </a:cxn>
                    <a:cxn ang="0">
                      <a:pos x="1149" y="2258"/>
                    </a:cxn>
                    <a:cxn ang="0">
                      <a:pos x="1157" y="2250"/>
                    </a:cxn>
                    <a:cxn ang="0">
                      <a:pos x="1157" y="8968"/>
                    </a:cxn>
                    <a:cxn ang="0">
                      <a:pos x="1149" y="8976"/>
                    </a:cxn>
                    <a:cxn ang="0">
                      <a:pos x="390" y="8976"/>
                    </a:cxn>
                    <a:cxn ang="0">
                      <a:pos x="382" y="8968"/>
                    </a:cxn>
                    <a:cxn ang="0">
                      <a:pos x="382" y="2250"/>
                    </a:cxn>
                    <a:cxn ang="0">
                      <a:pos x="390" y="2258"/>
                    </a:cxn>
                    <a:cxn ang="0">
                      <a:pos x="8" y="2258"/>
                    </a:cxn>
                    <a:cxn ang="0">
                      <a:pos x="2" y="2255"/>
                    </a:cxn>
                    <a:cxn ang="0">
                      <a:pos x="1" y="2248"/>
                    </a:cxn>
                    <a:cxn ang="0">
                      <a:pos x="760" y="6"/>
                    </a:cxn>
                    <a:cxn ang="0">
                      <a:pos x="768" y="0"/>
                    </a:cxn>
                    <a:cxn ang="0">
                      <a:pos x="775" y="6"/>
                    </a:cxn>
                    <a:cxn ang="0">
                      <a:pos x="1520" y="2248"/>
                    </a:cxn>
                    <a:cxn ang="0">
                      <a:pos x="760" y="11"/>
                    </a:cxn>
                    <a:cxn ang="0">
                      <a:pos x="775" y="11"/>
                    </a:cxn>
                    <a:cxn ang="0">
                      <a:pos x="16" y="2253"/>
                    </a:cxn>
                    <a:cxn ang="0">
                      <a:pos x="8" y="2242"/>
                    </a:cxn>
                    <a:cxn ang="0">
                      <a:pos x="390" y="2242"/>
                    </a:cxn>
                    <a:cxn ang="0">
                      <a:pos x="398" y="2250"/>
                    </a:cxn>
                    <a:cxn ang="0">
                      <a:pos x="398" y="8968"/>
                    </a:cxn>
                    <a:cxn ang="0">
                      <a:pos x="390" y="8960"/>
                    </a:cxn>
                    <a:cxn ang="0">
                      <a:pos x="1149" y="8960"/>
                    </a:cxn>
                    <a:cxn ang="0">
                      <a:pos x="1141" y="8968"/>
                    </a:cxn>
                    <a:cxn ang="0">
                      <a:pos x="1141" y="2250"/>
                    </a:cxn>
                    <a:cxn ang="0">
                      <a:pos x="1149" y="2242"/>
                    </a:cxn>
                    <a:cxn ang="0">
                      <a:pos x="1512" y="2242"/>
                    </a:cxn>
                    <a:cxn ang="0">
                      <a:pos x="1505" y="2253"/>
                    </a:cxn>
                    <a:cxn ang="0">
                      <a:pos x="760" y="11"/>
                    </a:cxn>
                  </a:cxnLst>
                  <a:rect l="0" t="0" r="r" b="b"/>
                  <a:pathLst>
                    <a:path w="1521" h="8976">
                      <a:moveTo>
                        <a:pt x="1520" y="2248"/>
                      </a:moveTo>
                      <a:cubicBezTo>
                        <a:pt x="1521" y="2250"/>
                        <a:pt x="1520" y="2253"/>
                        <a:pt x="1519" y="2255"/>
                      </a:cubicBezTo>
                      <a:cubicBezTo>
                        <a:pt x="1517" y="2257"/>
                        <a:pt x="1515" y="2258"/>
                        <a:pt x="1512" y="2258"/>
                      </a:cubicBezTo>
                      <a:lnTo>
                        <a:pt x="1149" y="2258"/>
                      </a:lnTo>
                      <a:lnTo>
                        <a:pt x="1157" y="2250"/>
                      </a:lnTo>
                      <a:lnTo>
                        <a:pt x="1157" y="8968"/>
                      </a:lnTo>
                      <a:cubicBezTo>
                        <a:pt x="1157" y="8973"/>
                        <a:pt x="1153" y="8976"/>
                        <a:pt x="1149" y="8976"/>
                      </a:cubicBezTo>
                      <a:lnTo>
                        <a:pt x="390" y="8976"/>
                      </a:lnTo>
                      <a:cubicBezTo>
                        <a:pt x="385" y="8976"/>
                        <a:pt x="382" y="8973"/>
                        <a:pt x="382" y="8968"/>
                      </a:cubicBezTo>
                      <a:lnTo>
                        <a:pt x="382" y="2250"/>
                      </a:lnTo>
                      <a:lnTo>
                        <a:pt x="390" y="2258"/>
                      </a:lnTo>
                      <a:lnTo>
                        <a:pt x="8" y="2258"/>
                      </a:lnTo>
                      <a:cubicBezTo>
                        <a:pt x="6" y="2258"/>
                        <a:pt x="3" y="2257"/>
                        <a:pt x="2" y="2255"/>
                      </a:cubicBezTo>
                      <a:cubicBezTo>
                        <a:pt x="0" y="2253"/>
                        <a:pt x="0" y="2250"/>
                        <a:pt x="1" y="2248"/>
                      </a:cubicBezTo>
                      <a:lnTo>
                        <a:pt x="760" y="6"/>
                      </a:lnTo>
                      <a:cubicBezTo>
                        <a:pt x="761" y="3"/>
                        <a:pt x="764" y="0"/>
                        <a:pt x="768" y="0"/>
                      </a:cubicBezTo>
                      <a:cubicBezTo>
                        <a:pt x="771" y="0"/>
                        <a:pt x="774" y="3"/>
                        <a:pt x="775" y="6"/>
                      </a:cubicBezTo>
                      <a:lnTo>
                        <a:pt x="1520" y="2248"/>
                      </a:lnTo>
                      <a:close/>
                      <a:moveTo>
                        <a:pt x="760" y="11"/>
                      </a:moveTo>
                      <a:lnTo>
                        <a:pt x="775" y="11"/>
                      </a:lnTo>
                      <a:lnTo>
                        <a:pt x="16" y="2253"/>
                      </a:lnTo>
                      <a:lnTo>
                        <a:pt x="8" y="2242"/>
                      </a:lnTo>
                      <a:lnTo>
                        <a:pt x="390" y="2242"/>
                      </a:lnTo>
                      <a:cubicBezTo>
                        <a:pt x="394" y="2242"/>
                        <a:pt x="398" y="2246"/>
                        <a:pt x="398" y="2250"/>
                      </a:cubicBezTo>
                      <a:lnTo>
                        <a:pt x="398" y="8968"/>
                      </a:lnTo>
                      <a:lnTo>
                        <a:pt x="390" y="8960"/>
                      </a:lnTo>
                      <a:lnTo>
                        <a:pt x="1149" y="8960"/>
                      </a:lnTo>
                      <a:lnTo>
                        <a:pt x="1141" y="8968"/>
                      </a:lnTo>
                      <a:lnTo>
                        <a:pt x="1141" y="2250"/>
                      </a:lnTo>
                      <a:cubicBezTo>
                        <a:pt x="1141" y="2246"/>
                        <a:pt x="1145" y="2242"/>
                        <a:pt x="1149" y="2242"/>
                      </a:cubicBezTo>
                      <a:lnTo>
                        <a:pt x="1512" y="2242"/>
                      </a:lnTo>
                      <a:lnTo>
                        <a:pt x="1505" y="2253"/>
                      </a:lnTo>
                      <a:lnTo>
                        <a:pt x="760" y="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t-IT"/>
                </a:p>
              </p:txBody>
            </p:sp>
            <p:sp>
              <p:nvSpPr>
                <p:cNvPr id="136274" name="Rectangle 82"/>
                <p:cNvSpPr>
                  <a:spLocks noChangeArrowheads="1"/>
                </p:cNvSpPr>
                <p:nvPr/>
              </p:nvSpPr>
              <p:spPr bwMode="auto">
                <a:xfrm rot="16200000">
                  <a:off x="8213725" y="3017838"/>
                  <a:ext cx="1846263" cy="354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b="0" i="0" u="none" strike="noStrike" cap="none" normalizeH="0" baseline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Spectroscopy</a:t>
                  </a:r>
                  <a:endParaRPr kumimoji="0" lang="it-IT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15" name="Gruppo 114"/>
              <p:cNvGrpSpPr/>
              <p:nvPr/>
            </p:nvGrpSpPr>
            <p:grpSpPr>
              <a:xfrm>
                <a:off x="1111015" y="1742438"/>
                <a:ext cx="7530172" cy="2558679"/>
                <a:chOff x="995791" y="1718688"/>
                <a:chExt cx="7548746" cy="2558679"/>
              </a:xfrm>
            </p:grpSpPr>
            <p:sp>
              <p:nvSpPr>
                <p:cNvPr id="136198" name="Rectangle 6"/>
                <p:cNvSpPr>
                  <a:spLocks noChangeArrowheads="1"/>
                </p:cNvSpPr>
                <p:nvPr/>
              </p:nvSpPr>
              <p:spPr bwMode="auto">
                <a:xfrm>
                  <a:off x="1208971" y="1718688"/>
                  <a:ext cx="2816763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914400"/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Atoms</a:t>
                  </a:r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, </a:t>
                  </a:r>
                  <a:r>
                    <a:rPr lang="it-IT" sz="1600" dirty="0" err="1">
                      <a:solidFill>
                        <a:srgbClr val="000000"/>
                      </a:solidFill>
                      <a:latin typeface="Times" pitchFamily="18" charset="0"/>
                    </a:rPr>
                    <a:t>diatomics</a:t>
                  </a:r>
                  <a:r>
                    <a:rPr lang="it-IT" sz="1600" dirty="0">
                      <a:solidFill>
                        <a:srgbClr val="000000"/>
                      </a:solidFill>
                      <a:latin typeface="Times" pitchFamily="18" charset="0"/>
                    </a:rPr>
                    <a:t> and </a:t>
                  </a:r>
                  <a:r>
                    <a:rPr lang="it-IT" sz="1600" dirty="0" err="1">
                      <a:solidFill>
                        <a:srgbClr val="000000"/>
                      </a:solidFill>
                      <a:latin typeface="Times" pitchFamily="18" charset="0"/>
                    </a:rPr>
                    <a:t>triatomics</a:t>
                  </a:r>
                  <a:endParaRPr lang="it-IT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202" name="Rectangle 10"/>
                <p:cNvSpPr>
                  <a:spLocks noChangeArrowheads="1"/>
                </p:cNvSpPr>
                <p:nvPr/>
              </p:nvSpPr>
              <p:spPr bwMode="auto">
                <a:xfrm>
                  <a:off x="1208972" y="2029718"/>
                  <a:ext cx="2267418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defTabSz="914400"/>
                  <a:r>
                    <a:rPr kumimoji="0" lang="it-IT" sz="1600" b="1" i="0" u="none" strike="noStrike" cap="none" normalizeH="0" baseline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radicals</a:t>
                  </a:r>
                  <a:r>
                    <a:rPr lang="it-IT" sz="1600" b="1" dirty="0">
                      <a:solidFill>
                        <a:srgbClr val="FF0000"/>
                      </a:solidFill>
                      <a:latin typeface="Times" pitchFamily="18" charset="0"/>
                    </a:rPr>
                    <a:t> and </a:t>
                  </a:r>
                  <a:r>
                    <a:rPr lang="it-IT" sz="1600" b="1" dirty="0" err="1">
                      <a:solidFill>
                        <a:srgbClr val="FF0000"/>
                      </a:solidFill>
                      <a:latin typeface="Times" pitchFamily="18" charset="0"/>
                    </a:rPr>
                    <a:t>metastables</a:t>
                  </a:r>
                  <a:r>
                    <a:rPr lang="it-IT" sz="1600" b="1" dirty="0">
                      <a:solidFill>
                        <a:srgbClr val="FF0000"/>
                      </a:solidFill>
                      <a:latin typeface="Times" pitchFamily="18" charset="0"/>
                    </a:rPr>
                    <a:t> </a:t>
                  </a:r>
                  <a:r>
                    <a:rPr kumimoji="0" lang="it-IT" sz="16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</a:t>
                  </a:r>
                  <a:endParaRPr kumimoji="0" lang="it-IT" sz="16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36210" name="Rectangle 18"/>
                <p:cNvSpPr>
                  <a:spLocks noChangeArrowheads="1"/>
                </p:cNvSpPr>
                <p:nvPr/>
              </p:nvSpPr>
              <p:spPr bwMode="auto">
                <a:xfrm>
                  <a:off x="1208972" y="2340748"/>
                  <a:ext cx="3175549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914400"/>
                  <a:r>
                    <a:rPr lang="it-IT" sz="1600" dirty="0" err="1">
                      <a:solidFill>
                        <a:srgbClr val="000000"/>
                      </a:solidFill>
                      <a:latin typeface="Times" pitchFamily="18" charset="0"/>
                    </a:rPr>
                    <a:t>large</a:t>
                  </a:r>
                  <a:r>
                    <a:rPr lang="it-IT" sz="1600" dirty="0">
                      <a:solidFill>
                        <a:srgbClr val="000000"/>
                      </a:solidFill>
                      <a:latin typeface="Times" pitchFamily="18" charset="0"/>
                    </a:rPr>
                    <a:t> </a:t>
                  </a: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polyatomics</a:t>
                  </a:r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</a:t>
                  </a:r>
                  <a:r>
                    <a:rPr lang="it-IT" sz="1600" dirty="0">
                      <a:solidFill>
                        <a:srgbClr val="000000"/>
                      </a:solidFill>
                      <a:latin typeface="Times" pitchFamily="18" charset="0"/>
                    </a:rPr>
                    <a:t>and high T </a:t>
                  </a:r>
                  <a:r>
                    <a:rPr lang="it-IT" sz="1600" dirty="0" err="1">
                      <a:solidFill>
                        <a:srgbClr val="000000"/>
                      </a:solidFill>
                      <a:latin typeface="Times" pitchFamily="18" charset="0"/>
                    </a:rPr>
                    <a:t>vapours</a:t>
                  </a:r>
                  <a:r>
                    <a:rPr lang="it-IT" sz="1600" dirty="0">
                      <a:solidFill>
                        <a:srgbClr val="000000"/>
                      </a:solidFill>
                      <a:latin typeface="Times" pitchFamily="18" charset="0"/>
                    </a:rPr>
                    <a:t> </a:t>
                  </a:r>
                  <a:endParaRPr lang="it-IT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213" name="Rectangle 21"/>
                <p:cNvSpPr>
                  <a:spLocks noChangeArrowheads="1"/>
                </p:cNvSpPr>
                <p:nvPr/>
              </p:nvSpPr>
              <p:spPr bwMode="auto">
                <a:xfrm>
                  <a:off x="1208972" y="2651778"/>
                  <a:ext cx="3184898" cy="2616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defTabSz="914400"/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(bio)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mes" pitchFamily="18" charset="0"/>
                    </a:rPr>
                    <a:t>o</a:t>
                  </a: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rganics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mes" pitchFamily="18" charset="0"/>
                    </a:rPr>
                    <a:t> and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mes" pitchFamily="18" charset="0"/>
                    </a:rPr>
                    <a:t>organometallics</a:t>
                  </a:r>
                  <a:r>
                    <a:rPr kumimoji="0" lang="it-IT" sz="1700" b="0" i="0" u="none" strike="noStrike" cap="none" normalizeH="0" baseline="0" dirty="0">
                      <a:ln>
                        <a:noFill/>
                      </a:ln>
                      <a:solidFill>
                        <a:srgbClr val="FA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</a:t>
                  </a:r>
                  <a:endParaRPr kumimoji="0" lang="it-IT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6215" name="Rectangle 23"/>
                <p:cNvSpPr>
                  <a:spLocks noChangeArrowheads="1"/>
                </p:cNvSpPr>
                <p:nvPr/>
              </p:nvSpPr>
              <p:spPr bwMode="auto">
                <a:xfrm>
                  <a:off x="1208972" y="2978197"/>
                  <a:ext cx="3289464" cy="4308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914400"/>
                  <a:r>
                    <a:rPr kumimoji="0" lang="it-IT" sz="1400" b="1" i="0" u="none" strike="noStrike" cap="none" normalizeH="0" baseline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aromatics</a:t>
                  </a:r>
                  <a:r>
                    <a:rPr kumimoji="0" lang="it-IT" sz="1400" b="1" i="0" u="none" strike="noStrike" cap="none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, </a:t>
                  </a:r>
                  <a:r>
                    <a:rPr kumimoji="0" lang="it-IT" sz="14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heteroaromatics</a:t>
                  </a:r>
                  <a:r>
                    <a:rPr kumimoji="0" lang="it-IT" sz="14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, </a:t>
                  </a:r>
                  <a:r>
                    <a:rPr lang="it-IT" sz="1400" dirty="0" err="1">
                      <a:solidFill>
                        <a:schemeClr val="tx1"/>
                      </a:solidFill>
                      <a:latin typeface="Times" pitchFamily="18" charset="0"/>
                    </a:rPr>
                    <a:t>macrocycles</a:t>
                  </a:r>
                  <a:endParaRPr lang="it-IT" sz="1400" dirty="0">
                    <a:solidFill>
                      <a:schemeClr val="tx1"/>
                    </a:solidFill>
                  </a:endParaRPr>
                </a:p>
                <a:p>
                  <a:pPr defTabSz="914400"/>
                  <a:r>
                    <a:rPr lang="it-IT" sz="1400" dirty="0" err="1">
                      <a:solidFill>
                        <a:schemeClr val="tx1"/>
                      </a:solidFill>
                      <a:latin typeface="Times" pitchFamily="18" charset="0"/>
                    </a:rPr>
                    <a:t>biobases</a:t>
                  </a:r>
                  <a:r>
                    <a:rPr lang="it-IT" sz="1400" dirty="0">
                      <a:solidFill>
                        <a:schemeClr val="tx1"/>
                      </a:solidFill>
                      <a:latin typeface="Times" pitchFamily="18" charset="0"/>
                    </a:rPr>
                    <a:t>, and </a:t>
                  </a:r>
                  <a:r>
                    <a:rPr lang="it-IT" sz="1400" dirty="0" err="1">
                      <a:solidFill>
                        <a:schemeClr val="tx1"/>
                      </a:solidFill>
                      <a:latin typeface="Times" pitchFamily="18" charset="0"/>
                    </a:rPr>
                    <a:t>aminoacids</a:t>
                  </a:r>
                  <a:r>
                    <a:rPr lang="it-IT" sz="1400" dirty="0">
                      <a:solidFill>
                        <a:schemeClr val="tx1"/>
                      </a:solidFill>
                      <a:latin typeface="Times" pitchFamily="18" charset="0"/>
                    </a:rPr>
                    <a:t>, </a:t>
                  </a:r>
                  <a:r>
                    <a:rPr kumimoji="0" lang="it-IT" sz="14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metal-complexes</a:t>
                  </a:r>
                  <a:r>
                    <a:rPr kumimoji="0" lang="it-IT" sz="1400" b="0" i="0" u="none" strike="noStrike" cap="none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,</a:t>
                  </a:r>
                  <a:r>
                    <a:rPr kumimoji="0" lang="it-IT" sz="1400" b="0" i="0" u="none" strike="noStrike" cap="none" normalizeH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</a:t>
                  </a:r>
                  <a:r>
                    <a:rPr kumimoji="0" lang="it-IT" sz="1400" b="0" i="0" u="none" strike="noStrike" cap="none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</a:t>
                  </a:r>
                  <a:endParaRPr kumimoji="0" lang="it-IT" sz="1400" b="0" i="0" u="none" strike="noStrike" cap="none" normalizeH="0" baseline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6225" name="Rectangle 33"/>
                <p:cNvSpPr>
                  <a:spLocks noChangeArrowheads="1"/>
                </p:cNvSpPr>
                <p:nvPr/>
              </p:nvSpPr>
              <p:spPr bwMode="auto">
                <a:xfrm>
                  <a:off x="1208972" y="3784924"/>
                  <a:ext cx="3746643" cy="4924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defTabSz="914400"/>
                  <a:r>
                    <a:rPr kumimoji="0" lang="it-IT" sz="1600" b="1" i="0" u="none" strike="noStrike" cap="none" normalizeH="0" baseline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Clusters</a:t>
                  </a:r>
                  <a:r>
                    <a:rPr kumimoji="0" lang="it-IT" sz="16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 and </a:t>
                  </a:r>
                  <a:r>
                    <a:rPr lang="it-IT" sz="1600" b="1" dirty="0" err="1">
                      <a:solidFill>
                        <a:srgbClr val="FF0000"/>
                      </a:solidFill>
                      <a:latin typeface="Times" pitchFamily="18" charset="0"/>
                    </a:rPr>
                    <a:t>Nanoparticles</a:t>
                  </a:r>
                  <a:r>
                    <a:rPr kumimoji="0" lang="it-IT" sz="14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 (</a:t>
                  </a:r>
                  <a:r>
                    <a:rPr kumimoji="0" lang="it-IT" sz="140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Rg</a:t>
                  </a:r>
                  <a:r>
                    <a:rPr kumimoji="0" lang="it-IT" sz="1400" i="0" u="none" strike="noStrike" cap="none" normalizeH="0" baseline="-2500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n</a:t>
                  </a:r>
                  <a:r>
                    <a:rPr kumimoji="0" lang="it-IT" sz="1400" i="0" u="none" strike="noStrike" cap="none" normalizeH="0" baseline="-2500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</a:t>
                  </a:r>
                  <a:r>
                    <a:rPr kumimoji="0" lang="it-IT" sz="140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, </a:t>
                  </a:r>
                  <a:r>
                    <a:rPr lang="it-IT" sz="1400" dirty="0">
                      <a:solidFill>
                        <a:schemeClr val="tx1"/>
                      </a:solidFill>
                      <a:latin typeface="Times" pitchFamily="18" charset="0"/>
                    </a:rPr>
                    <a:t>Ti</a:t>
                  </a:r>
                  <a:r>
                    <a:rPr lang="it-IT" sz="1400" baseline="-25000" dirty="0">
                      <a:solidFill>
                        <a:schemeClr val="tx1"/>
                      </a:solidFill>
                      <a:latin typeface="Times" pitchFamily="18" charset="0"/>
                    </a:rPr>
                    <a:t>n</a:t>
                  </a:r>
                  <a:r>
                    <a:rPr lang="it-IT" sz="1400" dirty="0">
                      <a:solidFill>
                        <a:schemeClr val="tx1"/>
                      </a:solidFill>
                      <a:latin typeface="Times" pitchFamily="18" charset="0"/>
                    </a:rPr>
                    <a:t> </a:t>
                  </a:r>
                  <a:r>
                    <a:rPr lang="it-IT" sz="1400" b="1" dirty="0">
                      <a:solidFill>
                        <a:srgbClr val="FF0000"/>
                      </a:solidFill>
                      <a:latin typeface="Times" pitchFamily="18" charset="0"/>
                    </a:rPr>
                    <a:t>, </a:t>
                  </a:r>
                  <a:r>
                    <a:rPr lang="it-IT" sz="1400" b="1" dirty="0" err="1">
                      <a:solidFill>
                        <a:srgbClr val="FF0000"/>
                      </a:solidFill>
                      <a:latin typeface="Times" pitchFamily="18" charset="0"/>
                    </a:rPr>
                    <a:t>C</a:t>
                  </a:r>
                  <a:r>
                    <a:rPr lang="it-IT" sz="1400" b="1" baseline="-25000" dirty="0" err="1">
                      <a:solidFill>
                        <a:srgbClr val="FF0000"/>
                      </a:solidFill>
                      <a:latin typeface="Times" pitchFamily="18" charset="0"/>
                    </a:rPr>
                    <a:t>n</a:t>
                  </a:r>
                  <a:r>
                    <a:rPr lang="it-IT" sz="1400" b="1" baseline="-25000" dirty="0">
                      <a:solidFill>
                        <a:srgbClr val="FF0000"/>
                      </a:solidFill>
                      <a:latin typeface="Times" pitchFamily="18" charset="0"/>
                    </a:rPr>
                    <a:t> </a:t>
                  </a:r>
                  <a:r>
                    <a:rPr lang="it-IT" sz="1400" b="1" dirty="0">
                      <a:solidFill>
                        <a:srgbClr val="FF0000"/>
                      </a:solidFill>
                      <a:latin typeface="Times" pitchFamily="18" charset="0"/>
                    </a:rPr>
                    <a:t>)</a:t>
                  </a:r>
                </a:p>
                <a:p>
                  <a:pPr lvl="0" defTabSz="914400"/>
                  <a:r>
                    <a:rPr lang="it-IT" sz="1600" dirty="0" err="1">
                      <a:solidFill>
                        <a:schemeClr val="tx1"/>
                      </a:solidFill>
                      <a:latin typeface="Times" pitchFamily="18" charset="0"/>
                    </a:rPr>
                    <a:t>He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mes" pitchFamily="18" charset="0"/>
                    </a:rPr>
                    <a:t> 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mes" pitchFamily="18" charset="0"/>
                    </a:rPr>
                    <a:t>droplets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mes" pitchFamily="18" charset="0"/>
                    </a:rPr>
                    <a:t> </a:t>
                  </a:r>
                  <a:r>
                    <a:rPr lang="it-IT" sz="1400" dirty="0">
                      <a:solidFill>
                        <a:schemeClr val="tx1"/>
                      </a:solidFill>
                      <a:latin typeface="Times" pitchFamily="18" charset="0"/>
                    </a:rPr>
                    <a:t>(pure and </a:t>
                  </a:r>
                  <a:r>
                    <a:rPr lang="it-IT" sz="1400" dirty="0" err="1">
                      <a:solidFill>
                        <a:schemeClr val="tx1"/>
                      </a:solidFill>
                      <a:latin typeface="Times" pitchFamily="18" charset="0"/>
                    </a:rPr>
                    <a:t>doped</a:t>
                  </a:r>
                  <a:r>
                    <a:rPr lang="it-IT" sz="1400" dirty="0">
                      <a:solidFill>
                        <a:schemeClr val="tx1"/>
                      </a:solidFill>
                      <a:latin typeface="Times" pitchFamily="18" charset="0"/>
                    </a:rPr>
                    <a:t>)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mes" pitchFamily="18" charset="0"/>
                    </a:rPr>
                    <a:t> </a:t>
                  </a:r>
                  <a:endParaRPr kumimoji="0" lang="it-IT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  <a:cs typeface="Arial" pitchFamily="34" charset="0"/>
                  </a:endParaRPr>
                </a:p>
              </p:txBody>
            </p:sp>
            <p:sp>
              <p:nvSpPr>
                <p:cNvPr id="136230" name="Rectangle 38"/>
                <p:cNvSpPr>
                  <a:spLocks noChangeArrowheads="1"/>
                </p:cNvSpPr>
                <p:nvPr/>
              </p:nvSpPr>
              <p:spPr bwMode="auto">
                <a:xfrm>
                  <a:off x="995791" y="3473893"/>
                  <a:ext cx="4535391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lvl="0" defTabSz="914400"/>
                  <a:r>
                    <a:rPr lang="it-IT" sz="1600" b="1" dirty="0" smtClean="0">
                      <a:solidFill>
                        <a:srgbClr val="FF0000"/>
                      </a:solidFill>
                      <a:latin typeface="Times" pitchFamily="18" charset="0"/>
                    </a:rPr>
                    <a:t>L</a:t>
                  </a:r>
                  <a:r>
                    <a:rPr lang="it-IT" sz="1600" b="1" dirty="0" smtClean="0">
                      <a:solidFill>
                        <a:srgbClr val="FF0000"/>
                      </a:solidFill>
                      <a:latin typeface="Times" pitchFamily="18" charset="0"/>
                    </a:rPr>
                    <a:t>aser </a:t>
                  </a:r>
                  <a:r>
                    <a:rPr lang="it-IT" sz="1600" b="1" dirty="0" err="1" smtClean="0">
                      <a:solidFill>
                        <a:srgbClr val="FF0000"/>
                      </a:solidFill>
                      <a:latin typeface="Times" pitchFamily="18" charset="0"/>
                    </a:rPr>
                    <a:t>desorbed</a:t>
                  </a:r>
                  <a:r>
                    <a:rPr lang="it-IT" sz="1600" b="1" dirty="0" smtClean="0">
                      <a:solidFill>
                        <a:srgbClr val="FF0000"/>
                      </a:solidFill>
                      <a:latin typeface="Times" pitchFamily="18" charset="0"/>
                    </a:rPr>
                    <a:t> or </a:t>
                  </a:r>
                  <a:r>
                    <a:rPr lang="it-IT" sz="1600" b="1" dirty="0" err="1">
                      <a:solidFill>
                        <a:srgbClr val="FF0000"/>
                      </a:solidFill>
                      <a:latin typeface="Times" pitchFamily="18" charset="0"/>
                    </a:rPr>
                    <a:t>ablated</a:t>
                  </a:r>
                  <a:r>
                    <a:rPr lang="it-IT" sz="1600" b="1" dirty="0">
                      <a:solidFill>
                        <a:srgbClr val="FF0000"/>
                      </a:solidFill>
                      <a:latin typeface="Times" pitchFamily="18" charset="0"/>
                    </a:rPr>
                    <a:t> </a:t>
                  </a:r>
                  <a:r>
                    <a:rPr lang="it-IT" sz="1600" b="1" dirty="0" err="1" smtClean="0">
                      <a:solidFill>
                        <a:srgbClr val="FF0000"/>
                      </a:solidFill>
                      <a:latin typeface="Times" pitchFamily="18" charset="0"/>
                    </a:rPr>
                    <a:t>materials</a:t>
                  </a:r>
                  <a:r>
                    <a:rPr lang="it-IT" sz="1400" b="1" dirty="0" smtClean="0">
                      <a:solidFill>
                        <a:srgbClr val="FF0000"/>
                      </a:solidFill>
                      <a:latin typeface="Times" pitchFamily="18" charset="0"/>
                    </a:rPr>
                    <a:t> </a:t>
                  </a:r>
                  <a:r>
                    <a:rPr lang="it-IT" sz="1400" b="1" dirty="0">
                      <a:solidFill>
                        <a:srgbClr val="FF0000"/>
                      </a:solidFill>
                      <a:latin typeface="Times" pitchFamily="18" charset="0"/>
                    </a:rPr>
                    <a:t>(</a:t>
                  </a:r>
                  <a:r>
                    <a:rPr kumimoji="0" lang="it-IT" sz="1400" b="1" i="0" u="none" strike="noStrike" cap="none" normalizeH="0" baseline="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C</a:t>
                  </a:r>
                  <a:r>
                    <a:rPr kumimoji="0" lang="it-IT" sz="1400" b="1" i="0" u="none" strike="noStrike" cap="none" normalizeH="0" baseline="-25000" dirty="0" err="1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n</a:t>
                  </a:r>
                  <a:r>
                    <a:rPr lang="it-IT" sz="1400" b="1" dirty="0" smtClean="0">
                      <a:solidFill>
                        <a:srgbClr val="FF0000"/>
                      </a:solidFill>
                      <a:latin typeface="Times" pitchFamily="18" charset="0"/>
                    </a:rPr>
                    <a:t> </a:t>
                  </a:r>
                  <a:r>
                    <a:rPr kumimoji="0" lang="it-IT" sz="1400" b="1" i="0" u="none" strike="noStrike" cap="none" normalizeH="0" baseline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, </a:t>
                  </a:r>
                  <a:r>
                    <a:rPr kumimoji="0" lang="it-IT" sz="1400" b="1" i="0" u="none" strike="noStrike" cap="none" normalizeH="0" baseline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S</a:t>
                  </a:r>
                  <a:r>
                    <a:rPr kumimoji="0" lang="it-IT" sz="1400" b="1" i="0" u="none" strike="noStrike" cap="none" normalizeH="0" baseline="-2500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n</a:t>
                  </a:r>
                  <a:r>
                    <a:rPr kumimoji="0" lang="it-IT" sz="14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, </a:t>
                  </a:r>
                  <a:r>
                    <a:rPr kumimoji="0" lang="it-IT" sz="1400" b="1" i="0" u="none" strike="noStrike" cap="none" normalizeH="0" baseline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CdS</a:t>
                  </a:r>
                  <a:r>
                    <a:rPr kumimoji="0" lang="it-IT" sz="14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)</a:t>
                  </a:r>
                  <a:endParaRPr kumimoji="0" lang="it-IT" sz="16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36235" name="Rectangle 43"/>
                <p:cNvSpPr>
                  <a:spLocks noChangeArrowheads="1"/>
                </p:cNvSpPr>
                <p:nvPr/>
              </p:nvSpPr>
              <p:spPr bwMode="auto">
                <a:xfrm>
                  <a:off x="5381046" y="2769894"/>
                  <a:ext cx="2683427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defTabSz="914400"/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PIFS and XES  (</a:t>
                  </a:r>
                  <a:r>
                    <a:rPr lang="it-IT" sz="1600" dirty="0" err="1">
                      <a:solidFill>
                        <a:schemeClr val="tx1"/>
                      </a:solidFill>
                      <a:latin typeface="Times" pitchFamily="18" charset="0"/>
                    </a:rPr>
                    <a:t>dispersed</a:t>
                  </a:r>
                  <a:r>
                    <a:rPr lang="it-IT" sz="1600" dirty="0">
                      <a:solidFill>
                        <a:schemeClr val="tx1"/>
                      </a:solidFill>
                      <a:latin typeface="Times" pitchFamily="18" charset="0"/>
                    </a:rPr>
                    <a:t>, total)</a:t>
                  </a:r>
                  <a:endParaRPr lang="it-IT" sz="16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237" name="Rectangle 45"/>
                <p:cNvSpPr>
                  <a:spLocks noChangeArrowheads="1"/>
                </p:cNvSpPr>
                <p:nvPr/>
              </p:nvSpPr>
              <p:spPr bwMode="auto">
                <a:xfrm>
                  <a:off x="5381048" y="3312130"/>
                  <a:ext cx="276274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6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PES and PIY, XPS and XANES</a:t>
                  </a:r>
                  <a:endParaRPr kumimoji="0" lang="it-IT" sz="1600" b="1" i="0" u="none" strike="noStrike" cap="none" normalizeH="0" baseline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cs typeface="Arial" pitchFamily="34" charset="0"/>
                  </a:endParaRPr>
                </a:p>
              </p:txBody>
            </p:sp>
            <p:sp>
              <p:nvSpPr>
                <p:cNvPr id="136242" name="Rectangle 50"/>
                <p:cNvSpPr>
                  <a:spLocks noChangeArrowheads="1"/>
                </p:cNvSpPr>
                <p:nvPr/>
              </p:nvSpPr>
              <p:spPr bwMode="auto">
                <a:xfrm>
                  <a:off x="5381046" y="3583248"/>
                  <a:ext cx="2800447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Photoabsorption</a:t>
                  </a:r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/ </a:t>
                  </a: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photoionization</a:t>
                  </a:r>
                  <a:endParaRPr kumimoji="0" lang="it-IT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6245" name="Rectangle 53"/>
                <p:cNvSpPr>
                  <a:spLocks noChangeArrowheads="1"/>
                </p:cNvSpPr>
                <p:nvPr/>
              </p:nvSpPr>
              <p:spPr bwMode="auto">
                <a:xfrm>
                  <a:off x="5381046" y="3854365"/>
                  <a:ext cx="309860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fluorescence</a:t>
                  </a:r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, </a:t>
                  </a: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ion</a:t>
                  </a:r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</a:t>
                  </a: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yield</a:t>
                  </a:r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, electron </a:t>
                  </a: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yield</a:t>
                  </a:r>
                  <a:endParaRPr kumimoji="0" lang="it-IT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6261" name="Rectangle 69"/>
                <p:cNvSpPr>
                  <a:spLocks noChangeArrowheads="1"/>
                </p:cNvSpPr>
                <p:nvPr/>
              </p:nvSpPr>
              <p:spPr bwMode="auto">
                <a:xfrm>
                  <a:off x="5381046" y="3041012"/>
                  <a:ext cx="2917465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AR-PES &amp; </a:t>
                  </a: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resonant</a:t>
                  </a:r>
                  <a:r>
                    <a: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 </a:t>
                  </a:r>
                  <a:r>
                    <a:rPr kumimoji="0" lang="it-IT" sz="16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" pitchFamily="18" charset="0"/>
                      <a:cs typeface="Arial" pitchFamily="34" charset="0"/>
                    </a:rPr>
                    <a:t>photoemission</a:t>
                  </a:r>
                  <a:endParaRPr kumimoji="0" lang="it-IT" sz="1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14" name="Gruppo 113"/>
                <p:cNvGrpSpPr/>
                <p:nvPr/>
              </p:nvGrpSpPr>
              <p:grpSpPr>
                <a:xfrm>
                  <a:off x="5381046" y="1841878"/>
                  <a:ext cx="3163491" cy="903119"/>
                  <a:chOff x="5381046" y="1841878"/>
                  <a:chExt cx="3163491" cy="903119"/>
                </a:xfrm>
              </p:grpSpPr>
              <p:sp>
                <p:nvSpPr>
                  <p:cNvPr id="136234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6357114" y="2529553"/>
                    <a:ext cx="1990930" cy="2154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lang="it-IT" sz="1400" dirty="0">
                        <a:solidFill>
                          <a:srgbClr val="C00000"/>
                        </a:solidFill>
                        <a:latin typeface="Times" pitchFamily="18" charset="0"/>
                      </a:rPr>
                      <a:t> (PEPICO, and </a:t>
                    </a:r>
                    <a:r>
                      <a:rPr lang="it-IT" sz="1400" dirty="0" err="1">
                        <a:solidFill>
                          <a:srgbClr val="C00000"/>
                        </a:solidFill>
                        <a:latin typeface="Times" pitchFamily="18" charset="0"/>
                      </a:rPr>
                      <a:t>er-PEPICO</a:t>
                    </a:r>
                    <a:r>
                      <a:rPr lang="it-IT" sz="1400" dirty="0">
                        <a:solidFill>
                          <a:srgbClr val="C00000"/>
                        </a:solidFill>
                        <a:latin typeface="Times" pitchFamily="18" charset="0"/>
                      </a:rPr>
                      <a:t>)</a:t>
                    </a:r>
                    <a:endParaRPr kumimoji="0" lang="it-IT" sz="1400" b="0" i="0" u="none" strike="noStrike" cap="none" normalizeH="0" baseline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136239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5632717" y="2310587"/>
                    <a:ext cx="2798763" cy="21544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defTabSz="914400"/>
                    <a:r>
                      <a:rPr lang="it-IT" sz="1400" b="1" dirty="0">
                        <a:solidFill>
                          <a:srgbClr val="FF0000"/>
                        </a:solidFill>
                        <a:latin typeface="Times" pitchFamily="18" charset="0"/>
                      </a:rPr>
                      <a:t>TOF  </a:t>
                    </a:r>
                    <a:r>
                      <a: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" pitchFamily="18" charset="0"/>
                        <a:cs typeface="Arial" pitchFamily="34" charset="0"/>
                      </a:rPr>
                      <a:t>mass </a:t>
                    </a:r>
                    <a:r>
                      <a:rPr lang="it-IT" sz="1400" b="1" dirty="0" err="1">
                        <a:solidFill>
                          <a:srgbClr val="FF0000"/>
                        </a:solidFill>
                        <a:latin typeface="Times" pitchFamily="18" charset="0"/>
                      </a:rPr>
                      <a:t>analysed</a:t>
                    </a:r>
                    <a:r>
                      <a:rPr lang="it-IT" sz="1400" b="1" dirty="0">
                        <a:solidFill>
                          <a:srgbClr val="FF0000"/>
                        </a:solidFill>
                        <a:latin typeface="Times" pitchFamily="18" charset="0"/>
                      </a:rPr>
                      <a:t> </a:t>
                    </a:r>
                    <a:r>
                      <a:rPr lang="it-IT" sz="1400" b="1" dirty="0" err="1">
                        <a:solidFill>
                          <a:srgbClr val="FF0000"/>
                        </a:solidFill>
                        <a:latin typeface="Times" pitchFamily="18" charset="0"/>
                      </a:rPr>
                      <a:t>photoionization</a:t>
                    </a:r>
                    <a:r>
                      <a:rPr lang="it-IT" sz="1400" b="1" dirty="0">
                        <a:solidFill>
                          <a:srgbClr val="FF0000"/>
                        </a:solidFill>
                        <a:latin typeface="Times" pitchFamily="18" charset="0"/>
                      </a:rPr>
                      <a:t> </a:t>
                    </a:r>
                    <a:endParaRPr kumimoji="0" lang="it-IT" sz="1400" b="1" i="0" u="none" strike="noStrike" cap="none" normalizeH="0" baseline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11" name="Gruppo 110"/>
                  <p:cNvGrpSpPr/>
                  <p:nvPr/>
                </p:nvGrpSpPr>
                <p:grpSpPr>
                  <a:xfrm>
                    <a:off x="5513965" y="2103496"/>
                    <a:ext cx="3030572" cy="227319"/>
                    <a:chOff x="5454588" y="2214469"/>
                    <a:chExt cx="3030572" cy="227319"/>
                  </a:xfrm>
                </p:grpSpPr>
                <p:sp>
                  <p:nvSpPr>
                    <p:cNvPr id="136246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454588" y="2226344"/>
                      <a:ext cx="59312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(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47" name="Rectangle 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517325" y="2214469"/>
                      <a:ext cx="73738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48" name="Rectangle 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615750" y="2226344"/>
                      <a:ext cx="787075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, 2e, 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ion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), (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49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407650" y="2214469"/>
                      <a:ext cx="73738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50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06013" y="2214469"/>
                      <a:ext cx="59312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(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51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079038" y="2214469"/>
                      <a:ext cx="73738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Symbol" pitchFamily="18" charset="2"/>
                          <a:cs typeface="Arial" pitchFamily="34" charset="0"/>
                        </a:rPr>
                        <a:t>g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52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0388" y="2226344"/>
                      <a:ext cx="520976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,TPES)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55" name="Rectangle 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57397" y="2214470"/>
                      <a:ext cx="727763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[</a:t>
                      </a:r>
                      <a:r>
                        <a:rPr kumimoji="0" lang="it-IT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XeTeCo</a:t>
                      </a: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]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56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544050" y="2226344"/>
                      <a:ext cx="259686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, 2e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136257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47263" y="2214469"/>
                      <a:ext cx="104196" cy="21544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" pitchFamily="18" charset="0"/>
                          <a:cs typeface="Arial" pitchFamily="34" charset="0"/>
                        </a:rPr>
                        <a:t>),</a:t>
                      </a:r>
                      <a:endParaRPr kumimoji="0" lang="it-IT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113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5381046" y="1841878"/>
                    <a:ext cx="1958870" cy="2462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it-IT" sz="16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Arial" pitchFamily="34" charset="0"/>
                      </a:rPr>
                      <a:t>Coincidence</a:t>
                    </a:r>
                    <a:r>
                      <a:rPr kumimoji="0" 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Arial" pitchFamily="34" charset="0"/>
                      </a:rPr>
                      <a:t> </a:t>
                    </a:r>
                    <a:r>
                      <a:rPr kumimoji="0" lang="it-IT" sz="1600" b="0" i="0" u="none" strike="noStrike" cap="none" normalizeH="0" baseline="0" dirty="0" err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  <a:cs typeface="Arial" pitchFamily="34" charset="0"/>
                      </a:rPr>
                      <a:t>techniques</a:t>
                    </a:r>
                    <a:endParaRPr kumimoji="0" lang="it-IT" sz="16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C8954C20-5FBD-45AD-8C1D-8F5529876B28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5</a:t>
            </a:fld>
            <a:endParaRPr lang="it-IT">
              <a:latin typeface="Arial" pitchFamily="34" charset="0"/>
            </a:endParaRP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2952804" y="3916657"/>
            <a:ext cx="633635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Novel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light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sources</a:t>
            </a:r>
            <a:endParaRPr lang="it-IT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0" hangingPunct="0"/>
            <a:endParaRPr lang="it-IT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0" hangingPunct="0"/>
            <a:r>
              <a:rPr lang="it-IT" sz="2400" b="0" dirty="0">
                <a:solidFill>
                  <a:schemeClr val="tx1"/>
                </a:solidFill>
                <a:latin typeface="Comic Sans MS" pitchFamily="66" charset="0"/>
              </a:rPr>
              <a:t>              </a:t>
            </a:r>
            <a:r>
              <a:rPr lang="it-IT" sz="2400" dirty="0" smtClean="0">
                <a:solidFill>
                  <a:schemeClr val="tx1"/>
                </a:solidFill>
                <a:latin typeface="Comic Sans MS" pitchFamily="66" charset="0"/>
              </a:rPr>
              <a:t>CITIUS: a fs HHG VUV facility </a:t>
            </a:r>
          </a:p>
          <a:p>
            <a:pPr eaLnBrk="0" hangingPunct="0"/>
            <a:r>
              <a:rPr lang="it-IT" sz="2400" dirty="0" smtClean="0">
                <a:solidFill>
                  <a:schemeClr val="tx1"/>
                </a:solidFill>
                <a:latin typeface="Comic Sans MS" pitchFamily="66" charset="0"/>
              </a:rPr>
              <a:t>			</a:t>
            </a:r>
            <a:r>
              <a:rPr lang="it-IT" sz="2400" dirty="0" err="1" smtClean="0">
                <a:solidFill>
                  <a:schemeClr val="tx1"/>
                </a:solidFill>
                <a:latin typeface="Comic Sans MS" pitchFamily="66" charset="0"/>
              </a:rPr>
              <a:t>across</a:t>
            </a:r>
            <a:r>
              <a:rPr lang="it-IT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 smtClean="0">
                <a:solidFill>
                  <a:schemeClr val="tx1"/>
                </a:solidFill>
                <a:latin typeface="Comic Sans MS" pitchFamily="66" charset="0"/>
              </a:rPr>
              <a:t>the </a:t>
            </a:r>
            <a:r>
              <a:rPr lang="it-IT" sz="2400" dirty="0" err="1" smtClean="0">
                <a:solidFill>
                  <a:schemeClr val="tx1"/>
                </a:solidFill>
                <a:latin typeface="Comic Sans MS" pitchFamily="66" charset="0"/>
              </a:rPr>
              <a:t>Italo-Slovenian</a:t>
            </a:r>
            <a:r>
              <a:rPr lang="it-IT" sz="24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  <a:latin typeface="Comic Sans MS" pitchFamily="66" charset="0"/>
              </a:rPr>
              <a:t>border</a:t>
            </a:r>
            <a:endParaRPr lang="en-US" sz="24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eaLnBrk="0" hangingPunct="0"/>
            <a:endParaRPr lang="it-IT" sz="2400" b="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eaLnBrk="0" hangingPunct="0"/>
            <a:r>
              <a:rPr lang="it-IT" sz="2400" b="0" dirty="0" smtClean="0">
                <a:solidFill>
                  <a:schemeClr val="tx1"/>
                </a:solidFill>
                <a:latin typeface="Comic Sans MS" pitchFamily="66" charset="0"/>
              </a:rPr>
              <a:t>			FERMI </a:t>
            </a:r>
            <a:r>
              <a:rPr lang="it-IT" sz="2400" b="0" dirty="0">
                <a:solidFill>
                  <a:schemeClr val="tx1"/>
                </a:solidFill>
                <a:latin typeface="Comic Sans MS" pitchFamily="66" charset="0"/>
              </a:rPr>
              <a:t>FEL and the LDM beamline</a:t>
            </a:r>
            <a:endParaRPr lang="en-US" sz="24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CasellaDiTesto 9"/>
          <p:cNvSpPr txBox="1">
            <a:spLocks noChangeArrowheads="1"/>
          </p:cNvSpPr>
          <p:nvPr/>
        </p:nvSpPr>
        <p:spPr bwMode="auto">
          <a:xfrm>
            <a:off x="3459863" y="1504010"/>
            <a:ext cx="4955203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2400" b="0" dirty="0">
                <a:solidFill>
                  <a:schemeClr val="tx1"/>
                </a:solidFill>
                <a:latin typeface="Comic Sans MS" pitchFamily="66" charset="0"/>
              </a:rPr>
              <a:t>“</a:t>
            </a:r>
            <a:r>
              <a:rPr lang="it-IT" sz="2400" b="0" dirty="0" err="1">
                <a:solidFill>
                  <a:schemeClr val="tx1"/>
                </a:solidFill>
                <a:latin typeface="Comic Sans MS" pitchFamily="66" charset="0"/>
              </a:rPr>
              <a:t>classical</a:t>
            </a:r>
            <a:r>
              <a:rPr lang="it-IT" sz="2400" b="0" dirty="0">
                <a:solidFill>
                  <a:schemeClr val="tx1"/>
                </a:solidFill>
                <a:latin typeface="Comic Sans MS" pitchFamily="66" charset="0"/>
              </a:rPr>
              <a:t>” </a:t>
            </a:r>
            <a:r>
              <a:rPr lang="it-IT" sz="2400" b="0" dirty="0" err="1">
                <a:solidFill>
                  <a:schemeClr val="tx1"/>
                </a:solidFill>
                <a:latin typeface="Comic Sans MS" pitchFamily="66" charset="0"/>
              </a:rPr>
              <a:t>synchrotron</a:t>
            </a:r>
            <a:r>
              <a:rPr lang="it-IT" sz="2400" b="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b="0" dirty="0" err="1">
                <a:solidFill>
                  <a:schemeClr val="tx1"/>
                </a:solidFill>
                <a:latin typeface="Comic Sans MS" pitchFamily="66" charset="0"/>
              </a:rPr>
              <a:t>radiation</a:t>
            </a:r>
            <a:endParaRPr lang="it-IT" sz="2400" dirty="0">
              <a:solidFill>
                <a:schemeClr val="tx1"/>
              </a:solidFill>
              <a:latin typeface="Comic Sans MS" pitchFamily="66" charset="0"/>
            </a:endParaRPr>
          </a:p>
          <a:p>
            <a:pPr eaLnBrk="0" hangingPunct="0"/>
            <a:r>
              <a:rPr lang="it-IT" sz="2400" b="0" dirty="0">
                <a:solidFill>
                  <a:schemeClr val="tx1"/>
                </a:solidFill>
                <a:latin typeface="Comic Sans MS" pitchFamily="66" charset="0"/>
              </a:rPr>
              <a:t>            </a:t>
            </a:r>
          </a:p>
          <a:p>
            <a:pPr eaLnBrk="0" hangingPunct="0"/>
            <a:r>
              <a:rPr lang="it-IT" sz="2400" b="0" dirty="0">
                <a:solidFill>
                  <a:schemeClr val="tx1"/>
                </a:solidFill>
                <a:latin typeface="Comic Sans MS" pitchFamily="66" charset="0"/>
              </a:rPr>
              <a:t>               the Gas </a:t>
            </a:r>
            <a:r>
              <a:rPr lang="it-IT" sz="2400" b="0" dirty="0" err="1">
                <a:solidFill>
                  <a:schemeClr val="tx1"/>
                </a:solidFill>
                <a:latin typeface="Comic Sans MS" pitchFamily="66" charset="0"/>
              </a:rPr>
              <a:t>Phase</a:t>
            </a:r>
            <a:r>
              <a:rPr lang="it-IT" sz="2400" b="0" dirty="0">
                <a:solidFill>
                  <a:schemeClr val="tx1"/>
                </a:solidFill>
                <a:latin typeface="Comic Sans MS" pitchFamily="66" charset="0"/>
              </a:rPr>
              <a:t> Beamline</a:t>
            </a:r>
          </a:p>
          <a:p>
            <a:pPr algn="r" eaLnBrk="0" hangingPunct="0">
              <a:spcBef>
                <a:spcPts val="1200"/>
              </a:spcBef>
            </a:pP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few</a:t>
            </a:r>
            <a:r>
              <a:rPr lang="it-IT" sz="24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omic Sans MS" pitchFamily="66" charset="0"/>
              </a:rPr>
              <a:t>examples</a:t>
            </a:r>
            <a:endParaRPr lang="it-IT" sz="24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2778496" y="770206"/>
            <a:ext cx="24801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3000" b="0" dirty="0" err="1">
                <a:solidFill>
                  <a:schemeClr val="tx1"/>
                </a:solidFill>
                <a:latin typeface="Comic Sans MS" pitchFamily="66" charset="0"/>
              </a:rPr>
              <a:t>Introduction</a:t>
            </a:r>
            <a:endParaRPr lang="en-US" sz="3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3" name="CasellaDiTesto 7"/>
          <p:cNvSpPr txBox="1">
            <a:spLocks noChangeArrowheads="1"/>
          </p:cNvSpPr>
          <p:nvPr/>
        </p:nvSpPr>
        <p:spPr bwMode="auto">
          <a:xfrm>
            <a:off x="257155" y="1907503"/>
            <a:ext cx="26228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3000" b="0" dirty="0" err="1">
                <a:solidFill>
                  <a:schemeClr val="tx1"/>
                </a:solidFill>
                <a:latin typeface="Comic Sans MS" pitchFamily="66" charset="0"/>
              </a:rPr>
              <a:t>Spectroscopy</a:t>
            </a:r>
            <a:endParaRPr lang="en-US" sz="3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4" name="CasellaDiTesto 8"/>
          <p:cNvSpPr txBox="1">
            <a:spLocks noChangeArrowheads="1"/>
          </p:cNvSpPr>
          <p:nvPr/>
        </p:nvSpPr>
        <p:spPr bwMode="auto">
          <a:xfrm>
            <a:off x="157445" y="4615849"/>
            <a:ext cx="305357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t-IT" sz="3000" b="0" dirty="0" smtClean="0">
                <a:solidFill>
                  <a:schemeClr val="tx1"/>
                </a:solidFill>
                <a:latin typeface="Comic Sans MS" pitchFamily="66" charset="0"/>
              </a:rPr>
              <a:t>Dynamics</a:t>
            </a:r>
          </a:p>
          <a:p>
            <a:pPr algn="ctr" eaLnBrk="0" hangingPunct="0"/>
            <a:r>
              <a:rPr lang="it-IT" sz="3000" dirty="0" smtClean="0">
                <a:solidFill>
                  <a:schemeClr val="tx1"/>
                </a:solidFill>
                <a:latin typeface="Comic Sans MS" pitchFamily="66" charset="0"/>
              </a:rPr>
              <a:t>and </a:t>
            </a:r>
          </a:p>
          <a:p>
            <a:pPr algn="ctr" eaLnBrk="0" hangingPunct="0"/>
            <a:r>
              <a:rPr lang="it-IT" sz="3000" b="0" dirty="0" err="1" smtClean="0">
                <a:solidFill>
                  <a:schemeClr val="tx1"/>
                </a:solidFill>
                <a:latin typeface="Comic Sans MS" pitchFamily="66" charset="0"/>
              </a:rPr>
              <a:t>Photochemistry</a:t>
            </a:r>
            <a:endParaRPr lang="en-US" sz="3000" b="0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3" descr="line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5213"/>
            <a:ext cx="5295900" cy="576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olo 1"/>
          <p:cNvSpPr>
            <a:spLocks noGrp="1"/>
          </p:cNvSpPr>
          <p:nvPr>
            <p:ph type="title"/>
          </p:nvPr>
        </p:nvSpPr>
        <p:spPr bwMode="auto">
          <a:xfrm>
            <a:off x="2719450" y="0"/>
            <a:ext cx="5700155" cy="849313"/>
          </a:xfrm>
          <a:noFill/>
          <a:ln>
            <a:miter lim="800000"/>
            <a:headEnd/>
            <a:tailEnd/>
          </a:ln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00000"/>
              </a:lnSpc>
              <a:spcBef>
                <a:spcPts val="400"/>
              </a:spcBef>
            </a:pPr>
            <a:r>
              <a:rPr lang="en-US" sz="2600" dirty="0">
                <a:solidFill>
                  <a:srgbClr val="002060"/>
                </a:solidFill>
                <a:latin typeface="Comic Sans MS" pitchFamily="66" charset="0"/>
              </a:rPr>
              <a:t>GasPhase  Beamline:  1997-2019</a:t>
            </a:r>
            <a:br>
              <a:rPr lang="en-US" sz="2600" dirty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en-GB" sz="2600" dirty="0">
                <a:solidFill>
                  <a:srgbClr val="002060"/>
                </a:solidFill>
                <a:latin typeface="Comic Sans MS" pitchFamily="66" charset="0"/>
              </a:rPr>
              <a:t>a 22y facility for PCCP</a:t>
            </a:r>
            <a:endParaRPr lang="it-IT" sz="2600" dirty="0">
              <a:solidFill>
                <a:srgbClr val="002060"/>
              </a:solidFill>
            </a:endParaRPr>
          </a:p>
        </p:txBody>
      </p:sp>
      <p:sp>
        <p:nvSpPr>
          <p:cNvPr id="17412" name="Segnaposto numero diapositiva 2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423863">
              <a:tabLst>
                <a:tab pos="0" algn="l"/>
                <a:tab pos="423863" algn="l"/>
                <a:tab pos="849313" algn="l"/>
                <a:tab pos="1276350" algn="l"/>
                <a:tab pos="1703388" algn="l"/>
                <a:tab pos="2130425" algn="l"/>
                <a:tab pos="2557463" algn="l"/>
                <a:tab pos="2984500" algn="l"/>
                <a:tab pos="3411538" algn="l"/>
                <a:tab pos="3838575" algn="l"/>
                <a:tab pos="4265613" algn="l"/>
                <a:tab pos="4692650" algn="l"/>
                <a:tab pos="5119688" algn="l"/>
                <a:tab pos="5546725" algn="l"/>
                <a:tab pos="5973763" algn="l"/>
                <a:tab pos="6400800" algn="l"/>
                <a:tab pos="6827838" algn="l"/>
                <a:tab pos="7253288" algn="l"/>
                <a:tab pos="7680325" algn="l"/>
                <a:tab pos="8107363" algn="l"/>
                <a:tab pos="8534400" algn="l"/>
              </a:tabLst>
            </a:pPr>
            <a:fld id="{0CD737FB-A163-4B71-BA5E-D60B2EE42589}" type="slidenum">
              <a:rPr lang="it-IT" smtClean="0">
                <a:latin typeface="Arial" pitchFamily="34" charset="0"/>
              </a:rPr>
              <a:pPr defTabSz="423863">
                <a:tabLst>
                  <a:tab pos="0" algn="l"/>
                  <a:tab pos="423863" algn="l"/>
                  <a:tab pos="849313" algn="l"/>
                  <a:tab pos="1276350" algn="l"/>
                  <a:tab pos="1703388" algn="l"/>
                  <a:tab pos="2130425" algn="l"/>
                  <a:tab pos="2557463" algn="l"/>
                  <a:tab pos="2984500" algn="l"/>
                  <a:tab pos="3411538" algn="l"/>
                  <a:tab pos="3838575" algn="l"/>
                  <a:tab pos="4265613" algn="l"/>
                  <a:tab pos="4692650" algn="l"/>
                  <a:tab pos="5119688" algn="l"/>
                  <a:tab pos="5546725" algn="l"/>
                  <a:tab pos="5973763" algn="l"/>
                  <a:tab pos="6400800" algn="l"/>
                  <a:tab pos="6827838" algn="l"/>
                  <a:tab pos="7253288" algn="l"/>
                  <a:tab pos="7680325" algn="l"/>
                  <a:tab pos="8107363" algn="l"/>
                  <a:tab pos="8534400" algn="l"/>
                </a:tabLst>
              </a:pPr>
              <a:t>6</a:t>
            </a:fld>
            <a:endParaRPr lang="it-IT" dirty="0">
              <a:latin typeface="Arial" pitchFamily="34" charset="0"/>
            </a:endParaRPr>
          </a:p>
        </p:txBody>
      </p:sp>
      <p:pic>
        <p:nvPicPr>
          <p:cNvPr id="17413" name="Picture 3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8450" y="1052200"/>
            <a:ext cx="4433888" cy="566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Text Box 97"/>
          <p:cNvSpPr txBox="1">
            <a:spLocks noChangeArrowheads="1"/>
          </p:cNvSpPr>
          <p:nvPr/>
        </p:nvSpPr>
        <p:spPr bwMode="auto">
          <a:xfrm>
            <a:off x="58738" y="1096963"/>
            <a:ext cx="5108348" cy="5682733"/>
          </a:xfrm>
          <a:prstGeom prst="rect">
            <a:avLst/>
          </a:prstGeom>
          <a:solidFill>
            <a:srgbClr val="FFC000">
              <a:alpha val="74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72000" tIns="180000" rIns="36000" bIns="144000">
            <a:spAutoFit/>
          </a:bodyPr>
          <a:lstStyle/>
          <a:p>
            <a:pPr hangingPunct="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Broad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Photon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energy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range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: 13.5-1000 eV</a:t>
            </a:r>
          </a:p>
          <a:p>
            <a:pPr hangingPunct="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High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Resolving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Power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: E/</a:t>
            </a:r>
            <a:r>
              <a:rPr lang="it-IT" sz="1800" b="1" dirty="0">
                <a:solidFill>
                  <a:srgbClr val="002060"/>
                </a:solidFill>
                <a:latin typeface="Symbol" pitchFamily="18" charset="2"/>
                <a:ea typeface="Symap"/>
                <a:cs typeface="Symap"/>
              </a:rPr>
              <a:t>D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E&gt;10.000</a:t>
            </a:r>
          </a:p>
          <a:p>
            <a:pPr hangingPunct="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High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Photon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Flux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: 10</a:t>
            </a:r>
            <a:r>
              <a:rPr lang="it-IT" sz="1800" b="1" baseline="30000" dirty="0">
                <a:solidFill>
                  <a:srgbClr val="002060"/>
                </a:solidFill>
                <a:latin typeface="Comic Sans MS" pitchFamily="66" charset="0"/>
              </a:rPr>
              <a:t>14_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10</a:t>
            </a:r>
            <a:r>
              <a:rPr lang="it-IT" sz="1800" b="1" baseline="30000" dirty="0">
                <a:solidFill>
                  <a:srgbClr val="002060"/>
                </a:solidFill>
                <a:latin typeface="Comic Sans MS" pitchFamily="66" charset="0"/>
              </a:rPr>
              <a:t>11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photons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/sec/100mA ring /1%o BDWT</a:t>
            </a:r>
          </a:p>
          <a:p>
            <a:pPr hangingPunct="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10 end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stations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for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photoabsorption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, PES,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fluorescence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, mass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spectrometry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and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advanced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electron,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ion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and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photon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coincidence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spectroscopies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;</a:t>
            </a:r>
          </a:p>
          <a:p>
            <a:pPr hangingPunct="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an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external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ps/fs laser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available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for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two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colour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pump-probe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experiments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hangingPunct="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The BL can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also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accomodate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user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owned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end-stations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.</a:t>
            </a:r>
          </a:p>
          <a:p>
            <a:pPr hangingPunct="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Since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1997 GasPhase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has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hosted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more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than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350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experiments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, and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produced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almost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330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papers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(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mean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IF 3).</a:t>
            </a:r>
          </a:p>
          <a:p>
            <a:pPr hangingPunct="0">
              <a:lnSpc>
                <a:spcPct val="93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“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Chemical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complexity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”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of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research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proposal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continuously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increasing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(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atoms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 ,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molecules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clusters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nanoparticles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, </a:t>
            </a:r>
            <a:r>
              <a:rPr lang="it-IT" sz="1800" b="1" dirty="0" err="1">
                <a:solidFill>
                  <a:srgbClr val="002060"/>
                </a:solidFill>
                <a:latin typeface="Comic Sans MS" pitchFamily="66" charset="0"/>
              </a:rPr>
              <a:t>droplets</a:t>
            </a:r>
            <a:r>
              <a:rPr lang="it-IT" sz="1800" b="1" dirty="0">
                <a:solidFill>
                  <a:srgbClr val="002060"/>
                </a:solidFill>
                <a:latin typeface="Comic Sans MS" pitchFamily="66" charset="0"/>
              </a:rPr>
              <a:t>).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0" y="671671"/>
            <a:ext cx="9704119" cy="51585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86895" tIns="43448" rIns="86895" bIns="4344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23863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MS PGothic" charset="0"/>
              </a:rPr>
              <a:t>www.elettra.eu/elettra-beamlines/gasphase.html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MS PGothic" pitchFamily="34" charset="-128"/>
              <a:cs typeface="MS PGothic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15"/>
          <p:cNvGrpSpPr>
            <a:grpSpLocks/>
          </p:cNvGrpSpPr>
          <p:nvPr/>
        </p:nvGrpSpPr>
        <p:grpSpPr bwMode="auto">
          <a:xfrm>
            <a:off x="-55563" y="30163"/>
            <a:ext cx="9961561" cy="6777040"/>
            <a:chOff x="-32" y="19"/>
            <a:chExt cx="5792" cy="4269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32" y="334"/>
              <a:ext cx="3736" cy="312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6389" name="Text Box 6"/>
            <p:cNvSpPr txBox="1">
              <a:spLocks noChangeArrowheads="1"/>
            </p:cNvSpPr>
            <p:nvPr/>
          </p:nvSpPr>
          <p:spPr bwMode="auto">
            <a:xfrm>
              <a:off x="1736" y="19"/>
              <a:ext cx="3838" cy="3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defTabSz="457200">
                <a:lnSpc>
                  <a:spcPct val="117000"/>
                </a:lnSpc>
                <a:buClr>
                  <a:srgbClr val="000000"/>
                </a:buClr>
                <a:buSzPct val="45000"/>
                <a:buFont typeface="Lucida Sans Unicode" pitchFamily="34" charset="0"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</a:tabLst>
              </a:pPr>
              <a:r>
                <a:rPr lang="en-GB" sz="2200" b="1" i="1">
                  <a:solidFill>
                    <a:srgbClr val="0033CC"/>
                  </a:solidFill>
                  <a:latin typeface="Comic Sans MS" pitchFamily="66" charset="0"/>
                </a:rPr>
                <a:t>Excitation, Ionization and Decay Processes</a:t>
              </a:r>
            </a:p>
          </p:txBody>
        </p:sp>
        <p:sp>
          <p:nvSpPr>
            <p:cNvPr id="16390" name="Text Box 7"/>
            <p:cNvSpPr txBox="1">
              <a:spLocks noChangeArrowheads="1"/>
            </p:cNvSpPr>
            <p:nvPr/>
          </p:nvSpPr>
          <p:spPr bwMode="auto">
            <a:xfrm>
              <a:off x="3626" y="654"/>
              <a:ext cx="2134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6000" rIns="36000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latin typeface="Comic Sans MS" pitchFamily="66" charset="0"/>
                </a:rPr>
                <a:t> Absorption Spectroscopy, XANES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    absolute </a:t>
              </a:r>
              <a:r>
                <a:rPr lang="en-US" sz="1600" dirty="0" err="1">
                  <a:solidFill>
                    <a:schemeClr val="tx1"/>
                  </a:solidFill>
                  <a:latin typeface="Comic Sans MS" pitchFamily="66" charset="0"/>
                </a:rPr>
                <a:t>photoabsorption</a:t>
              </a:r>
              <a:endParaRPr lang="en-US" sz="1600" dirty="0">
                <a:solidFill>
                  <a:schemeClr val="tx1"/>
                </a:solidFill>
                <a:latin typeface="Comic Sans MS" pitchFamily="66" charset="0"/>
              </a:endParaRP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    Total Ion Yield (TIY)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     Total Electron Yield (TEY)</a:t>
              </a:r>
            </a:p>
          </p:txBody>
        </p:sp>
        <p:sp>
          <p:nvSpPr>
            <p:cNvPr id="16391" name="Text Box 8"/>
            <p:cNvSpPr txBox="1">
              <a:spLocks noChangeArrowheads="1"/>
            </p:cNvSpPr>
            <p:nvPr/>
          </p:nvSpPr>
          <p:spPr bwMode="auto">
            <a:xfrm>
              <a:off x="2562" y="3376"/>
              <a:ext cx="2168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40000"/>
                </a:spcBef>
              </a:pPr>
              <a:r>
                <a:rPr lang="en-US" sz="1600" b="1">
                  <a:solidFill>
                    <a:schemeClr val="tx1"/>
                  </a:solidFill>
                  <a:latin typeface="Comic Sans MS" pitchFamily="66" charset="0"/>
                </a:rPr>
                <a:t>            Coincidence schemes:      </a:t>
              </a:r>
            </a:p>
            <a:p>
              <a:pPr>
                <a:spcBef>
                  <a:spcPct val="40000"/>
                </a:spcBef>
              </a:pPr>
              <a:r>
                <a:rPr lang="en-US" sz="1600">
                  <a:solidFill>
                    <a:schemeClr val="tx1"/>
                  </a:solidFill>
                  <a:latin typeface="Comic Sans MS" pitchFamily="66" charset="0"/>
                </a:rPr>
                <a:t>e- - e-     PEPECO</a:t>
              </a:r>
            </a:p>
            <a:p>
              <a:r>
                <a:rPr lang="en-US" sz="1600">
                  <a:solidFill>
                    <a:schemeClr val="tx1"/>
                  </a:solidFill>
                  <a:latin typeface="Comic Sans MS" pitchFamily="66" charset="0"/>
                </a:rPr>
                <a:t>    DTPESCo</a:t>
              </a:r>
            </a:p>
            <a:p>
              <a:r>
                <a:rPr lang="en-US" sz="1600">
                  <a:solidFill>
                    <a:schemeClr val="tx1"/>
                  </a:solidFill>
                  <a:latin typeface="Comic Sans MS" pitchFamily="66" charset="0"/>
                </a:rPr>
                <a:t>     APECS</a:t>
              </a:r>
            </a:p>
          </p:txBody>
        </p:sp>
        <p:sp>
          <p:nvSpPr>
            <p:cNvPr id="16392" name="Text Box 9"/>
            <p:cNvSpPr txBox="1">
              <a:spLocks noChangeArrowheads="1"/>
            </p:cNvSpPr>
            <p:nvPr/>
          </p:nvSpPr>
          <p:spPr bwMode="auto">
            <a:xfrm>
              <a:off x="3644" y="3765"/>
              <a:ext cx="116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400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– I+ (PIFPICO)</a:t>
              </a:r>
              <a:endParaRPr lang="en-US" sz="1600" dirty="0">
                <a:solidFill>
                  <a:schemeClr val="tx1"/>
                </a:solidFill>
                <a:latin typeface="Symbol" pitchFamily="18" charset="2"/>
              </a:endParaRPr>
            </a:p>
            <a:p>
              <a:pPr>
                <a:spcBef>
                  <a:spcPts val="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– e- (PIFPECO)</a:t>
              </a:r>
            </a:p>
            <a:p>
              <a:pPr>
                <a:spcBef>
                  <a:spcPts val="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– </a:t>
              </a:r>
              <a:r>
                <a:rPr lang="en-US" sz="1600" dirty="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(PIFPIFCO)</a:t>
              </a:r>
            </a:p>
          </p:txBody>
        </p:sp>
        <p:grpSp>
          <p:nvGrpSpPr>
            <p:cNvPr id="16393" name="Group 10"/>
            <p:cNvGrpSpPr>
              <a:grpSpLocks/>
            </p:cNvGrpSpPr>
            <p:nvPr/>
          </p:nvGrpSpPr>
          <p:grpSpPr bwMode="auto">
            <a:xfrm>
              <a:off x="438" y="3449"/>
              <a:ext cx="1897" cy="732"/>
              <a:chOff x="1206" y="3675"/>
              <a:chExt cx="1897" cy="732"/>
            </a:xfrm>
          </p:grpSpPr>
          <p:pic>
            <p:nvPicPr>
              <p:cNvPr id="16396" name="Picture 1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206" y="3699"/>
                <a:ext cx="993" cy="70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1779" y="3675"/>
                <a:ext cx="132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45720" rIns="45720">
                <a:spAutoFit/>
              </a:bodyPr>
              <a:lstStyle/>
              <a:p>
                <a:pPr>
                  <a:spcBef>
                    <a:spcPct val="40000"/>
                  </a:spcBef>
                </a:pPr>
                <a:r>
                  <a:rPr lang="en-US" sz="1600">
                    <a:solidFill>
                      <a:schemeClr val="tx1"/>
                    </a:solidFill>
                    <a:latin typeface="Comic Sans MS" pitchFamily="66" charset="0"/>
                  </a:rPr>
                  <a:t>mass spectrometry</a:t>
                </a:r>
                <a:endParaRPr lang="en-US" sz="160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16394" name="Text Box 13"/>
            <p:cNvSpPr txBox="1">
              <a:spLocks noChangeArrowheads="1"/>
            </p:cNvSpPr>
            <p:nvPr/>
          </p:nvSpPr>
          <p:spPr bwMode="auto">
            <a:xfrm>
              <a:off x="3343" y="1627"/>
              <a:ext cx="2396" cy="1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latin typeface="Comic Sans MS" pitchFamily="66" charset="0"/>
                </a:rPr>
                <a:t>        Photoemission Spectrometry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          	 Threshold (TPES)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           VUV-PES, XPS</a:t>
              </a:r>
            </a:p>
            <a:p>
              <a:r>
                <a:rPr lang="it-IT" sz="1600" dirty="0">
                  <a:solidFill>
                    <a:schemeClr val="tx1"/>
                  </a:solidFill>
                  <a:latin typeface="Comic Sans MS" pitchFamily="66" charset="0"/>
                </a:rPr>
                <a:t>               </a:t>
              </a:r>
              <a:r>
                <a:rPr lang="it-IT" sz="1600" dirty="0" err="1">
                  <a:solidFill>
                    <a:schemeClr val="tx1"/>
                  </a:solidFill>
                  <a:latin typeface="Comic Sans MS" pitchFamily="66" charset="0"/>
                </a:rPr>
                <a:t>Auger</a:t>
              </a:r>
              <a:r>
                <a:rPr lang="it-IT" sz="1600" dirty="0">
                  <a:solidFill>
                    <a:schemeClr val="tx1"/>
                  </a:solidFill>
                  <a:latin typeface="Comic Sans MS" pitchFamily="66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Comic Sans MS" pitchFamily="66" charset="0"/>
                </a:rPr>
                <a:t>Spectroscopy</a:t>
              </a:r>
              <a:endParaRPr lang="it-IT" sz="1600" dirty="0">
                <a:solidFill>
                  <a:schemeClr val="tx1"/>
                </a:solidFill>
                <a:latin typeface="Comic Sans MS" pitchFamily="66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latin typeface="Comic Sans MS" pitchFamily="66" charset="0"/>
                </a:rPr>
                <a:t>               </a:t>
              </a:r>
              <a:r>
                <a:rPr lang="it-IT" sz="1600" dirty="0" err="1">
                  <a:solidFill>
                    <a:schemeClr val="tx1"/>
                  </a:solidFill>
                  <a:latin typeface="Comic Sans MS" pitchFamily="66" charset="0"/>
                </a:rPr>
                <a:t>Velocity</a:t>
              </a:r>
              <a:r>
                <a:rPr lang="it-IT" sz="1600" dirty="0">
                  <a:solidFill>
                    <a:schemeClr val="tx1"/>
                  </a:solidFill>
                  <a:latin typeface="Comic Sans MS" pitchFamily="66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Comic Sans MS" pitchFamily="66" charset="0"/>
                </a:rPr>
                <a:t>Map</a:t>
              </a:r>
              <a:r>
                <a:rPr lang="it-IT" sz="1600" dirty="0">
                  <a:solidFill>
                    <a:schemeClr val="tx1"/>
                  </a:solidFill>
                  <a:latin typeface="Comic Sans MS" pitchFamily="66" charset="0"/>
                </a:rPr>
                <a:t> </a:t>
              </a:r>
              <a:r>
                <a:rPr lang="it-IT" sz="1600" dirty="0" err="1">
                  <a:solidFill>
                    <a:schemeClr val="tx1"/>
                  </a:solidFill>
                  <a:latin typeface="Comic Sans MS" pitchFamily="66" charset="0"/>
                </a:rPr>
                <a:t>Imaging</a:t>
              </a:r>
              <a:r>
                <a:rPr lang="it-IT" sz="1600" dirty="0">
                  <a:solidFill>
                    <a:schemeClr val="tx1"/>
                  </a:solidFill>
                  <a:latin typeface="Comic Sans MS" pitchFamily="66" charset="0"/>
                </a:rPr>
                <a:t> (ARPES)</a:t>
              </a:r>
            </a:p>
            <a:p>
              <a:endParaRPr lang="en-US" sz="1600" dirty="0">
                <a:solidFill>
                  <a:schemeClr val="tx1"/>
                </a:solidFill>
                <a:latin typeface="Comic Sans MS" pitchFamily="66" charset="0"/>
              </a:endParaRPr>
            </a:p>
            <a:p>
              <a:r>
                <a:rPr lang="it-IT" sz="1600" dirty="0">
                  <a:solidFill>
                    <a:schemeClr val="tx1"/>
                  </a:solidFill>
                  <a:latin typeface="Comic Sans MS" pitchFamily="66" charset="0"/>
                </a:rPr>
                <a:t>		      </a:t>
              </a:r>
              <a:r>
                <a:rPr lang="en-US" sz="1600" b="1" dirty="0">
                  <a:solidFill>
                    <a:schemeClr val="tx1"/>
                  </a:solidFill>
                  <a:latin typeface="Comic Sans MS" pitchFamily="66" charset="0"/>
                </a:rPr>
                <a:t>PIFS</a:t>
              </a:r>
            </a:p>
            <a:p>
              <a:r>
                <a:rPr lang="it-IT" sz="1600" dirty="0">
                  <a:solidFill>
                    <a:schemeClr val="tx1"/>
                  </a:solidFill>
                  <a:latin typeface="Comic Sans MS" pitchFamily="66" charset="0"/>
                </a:rPr>
                <a:t>         </a:t>
              </a:r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Photon Induced Fluorescence Spectroscopy     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     total Fluorescence Excitation  (FE )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     Dispersed Fluorescence</a:t>
              </a:r>
              <a:endParaRPr lang="it-IT" sz="1600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  <p:sp>
          <p:nvSpPr>
            <p:cNvPr id="16395" name="Text Box 14"/>
            <p:cNvSpPr txBox="1">
              <a:spLocks noChangeArrowheads="1"/>
            </p:cNvSpPr>
            <p:nvPr/>
          </p:nvSpPr>
          <p:spPr bwMode="auto">
            <a:xfrm>
              <a:off x="4588" y="3369"/>
              <a:ext cx="87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400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e- - I+ 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TPICO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 pitchFamily="66" charset="0"/>
                </a:rPr>
                <a:t>     PEPICO </a:t>
              </a:r>
              <a:endParaRPr lang="en-US" sz="1600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</p:grpSp>
      <p:sp>
        <p:nvSpPr>
          <p:cNvPr id="16387" name="CasellaDiTesto 14"/>
          <p:cNvSpPr txBox="1">
            <a:spLocks noChangeArrowheads="1"/>
          </p:cNvSpPr>
          <p:nvPr/>
        </p:nvSpPr>
        <p:spPr bwMode="auto">
          <a:xfrm>
            <a:off x="91788" y="41275"/>
            <a:ext cx="22317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i="1" dirty="0">
                <a:solidFill>
                  <a:schemeClr val="tx1"/>
                </a:solidFill>
                <a:latin typeface="Comic Sans MS" pitchFamily="66" charset="0"/>
              </a:rPr>
              <a:t>XUV: 10-1000 eV</a:t>
            </a:r>
            <a:endParaRPr lang="en-US" sz="2000" i="1" dirty="0">
              <a:solidFill>
                <a:schemeClr val="tx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3F2495F-B960-4793-89F6-E219183AC568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grpSp>
        <p:nvGrpSpPr>
          <p:cNvPr id="4" name="Gruppo 12"/>
          <p:cNvGrpSpPr>
            <a:grpSpLocks/>
          </p:cNvGrpSpPr>
          <p:nvPr/>
        </p:nvGrpSpPr>
        <p:grpSpPr bwMode="auto">
          <a:xfrm>
            <a:off x="433315" y="1"/>
            <a:ext cx="9521432" cy="6792913"/>
            <a:chOff x="432858" y="1"/>
            <a:chExt cx="9522459" cy="679337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5178" y="275773"/>
              <a:ext cx="9213260" cy="65175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ttangolo 6"/>
            <p:cNvSpPr>
              <a:spLocks noChangeArrowheads="1"/>
            </p:cNvSpPr>
            <p:nvPr/>
          </p:nvSpPr>
          <p:spPr bwMode="auto">
            <a:xfrm>
              <a:off x="921304" y="3393032"/>
              <a:ext cx="2796575" cy="513089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/>
            </a:p>
          </p:txBody>
        </p:sp>
        <p:sp>
          <p:nvSpPr>
            <p:cNvPr id="7" name="CasellaDiTesto 4"/>
            <p:cNvSpPr txBox="1">
              <a:spLocks noChangeArrowheads="1"/>
            </p:cNvSpPr>
            <p:nvPr/>
          </p:nvSpPr>
          <p:spPr bwMode="auto">
            <a:xfrm>
              <a:off x="432858" y="3329639"/>
              <a:ext cx="3567570" cy="677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it-IT" sz="2000" b="0" i="0" dirty="0">
                  <a:solidFill>
                    <a:schemeClr val="tx1"/>
                  </a:solidFill>
                  <a:latin typeface="Symbol" pitchFamily="18" charset="2"/>
                </a:rPr>
                <a:t>w</a:t>
              </a:r>
              <a:r>
                <a:rPr lang="it-IT" sz="2000" b="0" i="0" dirty="0">
                  <a:solidFill>
                    <a:schemeClr val="tx1"/>
                  </a:solidFill>
                </a:rPr>
                <a:t> (K</a:t>
              </a:r>
              <a:r>
                <a:rPr lang="it-IT" sz="2000" b="0" i="0" baseline="30000" dirty="0">
                  <a:solidFill>
                    <a:schemeClr val="tx1"/>
                  </a:solidFill>
                </a:rPr>
                <a:t>-1*</a:t>
              </a:r>
              <a:r>
                <a:rPr lang="it-IT" sz="2000" b="0" i="0" dirty="0">
                  <a:solidFill>
                    <a:schemeClr val="tx1"/>
                  </a:solidFill>
                </a:rPr>
                <a:t>)</a:t>
              </a:r>
              <a:r>
                <a:rPr lang="it-IT" sz="2000" b="0" i="0" baseline="30000" dirty="0">
                  <a:solidFill>
                    <a:schemeClr val="tx1"/>
                  </a:solidFill>
                </a:rPr>
                <a:t> 1</a:t>
              </a:r>
              <a:r>
                <a:rPr lang="it-IT" sz="2000" b="0" i="0" dirty="0">
                  <a:solidFill>
                    <a:schemeClr val="tx1"/>
                  </a:solidFill>
                  <a:latin typeface="Symbol" pitchFamily="18" charset="2"/>
                </a:rPr>
                <a:t>P</a:t>
              </a:r>
              <a:r>
                <a:rPr lang="it-IT" sz="2000" b="0" i="0" baseline="-25000" dirty="0">
                  <a:solidFill>
                    <a:schemeClr val="tx1"/>
                  </a:solidFill>
                </a:rPr>
                <a:t>u</a:t>
              </a:r>
              <a:r>
                <a:rPr lang="it-IT" sz="2000" b="0" i="0" u="sng" dirty="0">
                  <a:solidFill>
                    <a:schemeClr val="tx1"/>
                  </a:solidFill>
                  <a:latin typeface="Symbol" pitchFamily="18" charset="2"/>
                </a:rPr>
                <a:t>&lt;</a:t>
              </a:r>
              <a:r>
                <a:rPr lang="it-IT" sz="2000" b="0" i="0" dirty="0">
                  <a:solidFill>
                    <a:schemeClr val="tx1"/>
                  </a:solidFill>
                  <a:latin typeface="Symbol" pitchFamily="18" charset="2"/>
                </a:rPr>
                <a:t>w</a:t>
              </a:r>
              <a:r>
                <a:rPr lang="it-IT" sz="2000" b="0" i="0" dirty="0">
                  <a:solidFill>
                    <a:schemeClr val="tx1"/>
                  </a:solidFill>
                </a:rPr>
                <a:t> (K</a:t>
              </a:r>
              <a:r>
                <a:rPr lang="it-IT" sz="2000" b="0" i="0" baseline="30000" dirty="0">
                  <a:solidFill>
                    <a:schemeClr val="tx1"/>
                  </a:solidFill>
                </a:rPr>
                <a:t>-1*</a:t>
              </a:r>
              <a:r>
                <a:rPr lang="it-IT" sz="2000" b="0" i="0" dirty="0">
                  <a:solidFill>
                    <a:schemeClr val="tx1"/>
                  </a:solidFill>
                </a:rPr>
                <a:t>)</a:t>
              </a:r>
              <a:r>
                <a:rPr lang="it-IT" sz="2000" b="0" i="0" baseline="30000" dirty="0">
                  <a:solidFill>
                    <a:schemeClr val="tx1"/>
                  </a:solidFill>
                </a:rPr>
                <a:t> 3</a:t>
              </a:r>
              <a:r>
                <a:rPr lang="it-IT" sz="2000" b="0" i="0" dirty="0">
                  <a:solidFill>
                    <a:schemeClr val="tx1"/>
                  </a:solidFill>
                  <a:latin typeface="Symbol" pitchFamily="18" charset="2"/>
                </a:rPr>
                <a:t>P</a:t>
              </a:r>
              <a:r>
                <a:rPr lang="it-IT" sz="2000" b="0" i="0" baseline="-25000" dirty="0">
                  <a:solidFill>
                    <a:schemeClr val="tx1"/>
                  </a:solidFill>
                </a:rPr>
                <a:t>u</a:t>
              </a:r>
              <a:endParaRPr lang="it-IT" sz="2000" b="0" i="0" dirty="0">
                <a:solidFill>
                  <a:schemeClr val="tx1"/>
                </a:solidFill>
              </a:endParaRPr>
            </a:p>
            <a:p>
              <a:pPr eaLnBrk="0" hangingPunct="0"/>
              <a:r>
                <a:rPr lang="it-IT" sz="1800" b="0" i="0" dirty="0">
                  <a:solidFill>
                    <a:schemeClr val="tx1"/>
                  </a:solidFill>
                </a:rPr>
                <a:t>FC </a:t>
              </a:r>
              <a:r>
                <a:rPr lang="it-IT" sz="1800" b="0" i="0" dirty="0" err="1">
                  <a:solidFill>
                    <a:schemeClr val="tx1"/>
                  </a:solidFill>
                </a:rPr>
                <a:t>analysis</a:t>
              </a:r>
              <a:r>
                <a:rPr lang="it-IT" sz="1800" b="0" i="0" dirty="0">
                  <a:solidFill>
                    <a:schemeClr val="tx1"/>
                  </a:solidFill>
                </a:rPr>
                <a:t> ~ 130 meV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8312076" y="123784"/>
              <a:ext cx="1643241" cy="590590"/>
            </a:xfrm>
            <a:prstGeom prst="rect">
              <a:avLst/>
            </a:prstGeom>
            <a:solidFill>
              <a:schemeClr val="bg1"/>
            </a:solidFill>
          </p:spPr>
          <p:txBody>
            <a:bodyPr lIns="18000" tIns="18000" rIns="18000" bIns="18000">
              <a:spAutoFit/>
            </a:bodyPr>
            <a:lstStyle/>
            <a:p>
              <a:pPr algn="ctr" eaLnBrk="0" hangingPunct="0">
                <a:defRPr/>
              </a:pPr>
              <a:r>
                <a:rPr lang="it-IT" sz="1800" i="0" dirty="0">
                  <a:solidFill>
                    <a:schemeClr val="accent2"/>
                  </a:solidFill>
                  <a:latin typeface="+mj-lt"/>
                </a:rPr>
                <a:t>1s -&gt; </a:t>
              </a:r>
              <a:r>
                <a:rPr lang="it-IT" sz="1800" i="0" dirty="0" err="1">
                  <a:solidFill>
                    <a:schemeClr val="accent2"/>
                  </a:solidFill>
                  <a:latin typeface="Symbol" pitchFamily="18" charset="2"/>
                </a:rPr>
                <a:t>P</a:t>
              </a:r>
              <a:r>
                <a:rPr lang="it-IT" sz="1800" i="0" dirty="0" err="1">
                  <a:solidFill>
                    <a:schemeClr val="accent2"/>
                  </a:solidFill>
                  <a:latin typeface="+mj-lt"/>
                </a:rPr>
                <a:t>*</a:t>
              </a:r>
              <a:endParaRPr lang="it-IT" sz="1800" i="0" dirty="0">
                <a:solidFill>
                  <a:schemeClr val="accent2"/>
                </a:solidFill>
                <a:latin typeface="+mj-lt"/>
              </a:endParaRPr>
            </a:p>
            <a:p>
              <a:pPr algn="ctr" eaLnBrk="0" hangingPunct="0">
                <a:defRPr/>
              </a:pPr>
              <a:r>
                <a:rPr lang="it-IT" sz="1800" i="0" dirty="0">
                  <a:solidFill>
                    <a:schemeClr val="accent2"/>
                  </a:solidFill>
                  <a:latin typeface="+mj-lt"/>
                </a:rPr>
                <a:t>XANES</a:t>
              </a:r>
              <a:endParaRPr lang="en-US" sz="1800" i="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8" name="Rettangolo 7"/>
            <p:cNvSpPr>
              <a:spLocks noChangeArrowheads="1"/>
            </p:cNvSpPr>
            <p:nvPr/>
          </p:nvSpPr>
          <p:spPr bwMode="auto">
            <a:xfrm>
              <a:off x="1411591" y="1"/>
              <a:ext cx="7006673" cy="7848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it-IT" sz="2200" dirty="0">
                  <a:solidFill>
                    <a:schemeClr val="accent2"/>
                  </a:solidFill>
                </a:rPr>
                <a:t> Small </a:t>
              </a:r>
              <a:r>
                <a:rPr lang="it-IT" sz="2200" dirty="0" err="1">
                  <a:solidFill>
                    <a:schemeClr val="accent2"/>
                  </a:solidFill>
                </a:rPr>
                <a:t>metastable</a:t>
              </a:r>
              <a:r>
                <a:rPr lang="it-IT" sz="2200" dirty="0">
                  <a:solidFill>
                    <a:schemeClr val="accent2"/>
                  </a:solidFill>
                </a:rPr>
                <a:t> </a:t>
              </a:r>
              <a:r>
                <a:rPr lang="it-IT" sz="2200" dirty="0" err="1">
                  <a:solidFill>
                    <a:schemeClr val="accent2"/>
                  </a:solidFill>
                </a:rPr>
                <a:t>molecules</a:t>
              </a:r>
              <a:r>
                <a:rPr lang="it-IT" sz="2200" dirty="0">
                  <a:solidFill>
                    <a:schemeClr val="accent2"/>
                  </a:solidFill>
                </a:rPr>
                <a:t> of </a:t>
              </a:r>
              <a:r>
                <a:rPr lang="it-IT" sz="2200" dirty="0" err="1">
                  <a:solidFill>
                    <a:schemeClr val="accent2"/>
                  </a:solidFill>
                </a:rPr>
                <a:t>atmospheric</a:t>
              </a:r>
              <a:r>
                <a:rPr lang="it-IT" sz="2200" dirty="0">
                  <a:solidFill>
                    <a:schemeClr val="accent2"/>
                  </a:solidFill>
                </a:rPr>
                <a:t> </a:t>
              </a:r>
              <a:r>
                <a:rPr lang="it-IT" sz="2200" dirty="0" err="1">
                  <a:solidFill>
                    <a:schemeClr val="accent2"/>
                  </a:solidFill>
                </a:rPr>
                <a:t>relevance</a:t>
              </a:r>
              <a:r>
                <a:rPr lang="it-IT" sz="2200" b="0" i="0" dirty="0">
                  <a:solidFill>
                    <a:schemeClr val="accent2"/>
                  </a:solidFill>
                </a:rPr>
                <a:t> Core </a:t>
              </a:r>
              <a:r>
                <a:rPr lang="it-IT" sz="2200" b="0" i="0" dirty="0" err="1">
                  <a:solidFill>
                    <a:schemeClr val="accent2"/>
                  </a:solidFill>
                </a:rPr>
                <a:t>Excitation</a:t>
              </a:r>
              <a:r>
                <a:rPr lang="it-IT" sz="2200" b="0" i="0" dirty="0">
                  <a:solidFill>
                    <a:schemeClr val="accent2"/>
                  </a:solidFill>
                </a:rPr>
                <a:t> study of </a:t>
              </a:r>
              <a:r>
                <a:rPr lang="it-IT" sz="2200" b="0" i="0" baseline="30000" dirty="0">
                  <a:solidFill>
                    <a:schemeClr val="accent2"/>
                  </a:solidFill>
                </a:rPr>
                <a:t>1</a:t>
              </a:r>
              <a:r>
                <a:rPr lang="it-IT" dirty="0">
                  <a:solidFill>
                    <a:schemeClr val="accent2"/>
                  </a:solidFill>
                  <a:latin typeface="Symbol" panose="05050102010706020507" pitchFamily="18" charset="2"/>
                </a:rPr>
                <a:t>D</a:t>
              </a:r>
              <a:r>
                <a:rPr lang="it-IT" sz="2200" dirty="0">
                  <a:solidFill>
                    <a:schemeClr val="accent2"/>
                  </a:solidFill>
                </a:rPr>
                <a:t> O</a:t>
              </a:r>
              <a:r>
                <a:rPr lang="it-IT" sz="2200" baseline="-25000" dirty="0">
                  <a:solidFill>
                    <a:schemeClr val="accent2"/>
                  </a:solidFill>
                </a:rPr>
                <a:t>2</a:t>
              </a:r>
              <a:endParaRPr lang="it-IT" sz="2200" b="0" i="0" baseline="-25000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03F2495F-B960-4793-89F6-E219183AC568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530225"/>
            <a:ext cx="4449762" cy="5429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CasellaDiTesto 6"/>
          <p:cNvSpPr txBox="1"/>
          <p:nvPr/>
        </p:nvSpPr>
        <p:spPr>
          <a:xfrm>
            <a:off x="2146300" y="76200"/>
            <a:ext cx="6415088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800" dirty="0" err="1">
                <a:solidFill>
                  <a:schemeClr val="accent6"/>
                </a:solidFill>
              </a:rPr>
              <a:t>Metastable</a:t>
            </a:r>
            <a:r>
              <a:rPr lang="en-US" sz="2800" dirty="0">
                <a:solidFill>
                  <a:schemeClr val="accent6"/>
                </a:solidFill>
              </a:rPr>
              <a:t> Oxygen </a:t>
            </a:r>
          </a:p>
          <a:p>
            <a:pPr algn="ctr" eaLnBrk="0" hangingPunct="0">
              <a:defRPr/>
            </a:pPr>
            <a:r>
              <a:rPr lang="en-US" sz="2800" dirty="0">
                <a:solidFill>
                  <a:schemeClr val="accent6"/>
                </a:solidFill>
              </a:rPr>
              <a:t>Experimental Setup and Diagnostics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5821363" y="1090036"/>
            <a:ext cx="4056062" cy="5443537"/>
            <a:chOff x="5821363" y="1096963"/>
            <a:chExt cx="4056062" cy="5443537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821363" y="1096963"/>
              <a:ext cx="4056062" cy="54435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8" name="CasellaDiTesto 7"/>
            <p:cNvSpPr txBox="1"/>
            <p:nvPr/>
          </p:nvSpPr>
          <p:spPr>
            <a:xfrm>
              <a:off x="6123213" y="1306286"/>
              <a:ext cx="25200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200" dirty="0" smtClean="0">
                  <a:solidFill>
                    <a:schemeClr val="tx1"/>
                  </a:solidFill>
                </a:rPr>
                <a:t>XPS   </a:t>
              </a:r>
            </a:p>
            <a:p>
              <a:r>
                <a:rPr lang="it-IT" sz="2200" dirty="0" err="1" smtClean="0">
                  <a:solidFill>
                    <a:schemeClr val="tx1"/>
                  </a:solidFill>
                </a:rPr>
                <a:t>hv</a:t>
              </a:r>
              <a:r>
                <a:rPr lang="it-IT" sz="2200" dirty="0" smtClean="0">
                  <a:solidFill>
                    <a:schemeClr val="tx1"/>
                  </a:solidFill>
                </a:rPr>
                <a:t> = 564 eV</a:t>
              </a:r>
              <a:endParaRPr lang="it-IT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2370138" y="2925763"/>
            <a:ext cx="3794125" cy="3894137"/>
            <a:chOff x="2370138" y="2925763"/>
            <a:chExt cx="3794125" cy="3894137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70138" y="2925763"/>
              <a:ext cx="3794125" cy="38941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9" name="Rettangolo 8"/>
            <p:cNvSpPr/>
            <p:nvPr/>
          </p:nvSpPr>
          <p:spPr bwMode="auto">
            <a:xfrm>
              <a:off x="3352801" y="3387436"/>
              <a:ext cx="152400" cy="13854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CI-TMP-24-rev00U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32607</TotalTime>
  <Words>2032</Words>
  <Application>Microsoft Office PowerPoint</Application>
  <PresentationFormat>A4 (21x29,7 cm)</PresentationFormat>
  <Paragraphs>505</Paragraphs>
  <Slides>28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Titoli diapositive</vt:lpstr>
      </vt:variant>
      <vt:variant>
        <vt:i4>28</vt:i4>
      </vt:variant>
    </vt:vector>
  </HeadingPairs>
  <TitlesOfParts>
    <vt:vector size="33" baseType="lpstr">
      <vt:lpstr>GECI-TMP-24-rev00UK</vt:lpstr>
      <vt:lpstr>3_Personalizza struttura</vt:lpstr>
      <vt:lpstr>2_Personalizza struttura</vt:lpstr>
      <vt:lpstr>Personalizza struttura</vt:lpstr>
      <vt:lpstr>1_Personalizza struttura</vt:lpstr>
      <vt:lpstr>Diapositiva 1</vt:lpstr>
      <vt:lpstr>Diapositiva 2</vt:lpstr>
      <vt:lpstr>Diapositiva 3</vt:lpstr>
      <vt:lpstr>        Investigation of the electronic structure of matter          through photoionization of isolated species in gas phase</vt:lpstr>
      <vt:lpstr>Diapositiva 5</vt:lpstr>
      <vt:lpstr>GasPhase  Beamline:  1997-2019 a 22y facility for PCCP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TR-PES  of excited 2-NP </vt:lpstr>
      <vt:lpstr>                     FERMI FEL   Our  4th generation  synchrotron source</vt:lpstr>
      <vt:lpstr>LDM@FERMI </vt:lpstr>
      <vt:lpstr>    LDM @FERMI  Science and technology  (2011 – 2018)</vt:lpstr>
      <vt:lpstr>Diapositiva 24</vt:lpstr>
      <vt:lpstr>Atomic, Molecular, Cluster and Opitcal Physics Beamlines and End Stations    </vt:lpstr>
      <vt:lpstr>Diapositiva 26</vt:lpstr>
      <vt:lpstr>Diapositiva 27</vt:lpstr>
      <vt:lpstr>Diapositiva 28</vt:lpstr>
    </vt:vector>
  </TitlesOfParts>
  <Company>Sincrotrone Trieste S.C.p.A.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MC</dc:creator>
  <cp:lastModifiedBy>Marcello</cp:lastModifiedBy>
  <cp:revision>1127</cp:revision>
  <cp:lastPrinted>2014-01-23T15:18:44Z</cp:lastPrinted>
  <dcterms:created xsi:type="dcterms:W3CDTF">2014-07-13T21:40:53Z</dcterms:created>
  <dcterms:modified xsi:type="dcterms:W3CDTF">2019-10-24T16:22:14Z</dcterms:modified>
</cp:coreProperties>
</file>