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52" r:id="rId3"/>
    <p:sldId id="303" r:id="rId4"/>
    <p:sldId id="304" r:id="rId5"/>
    <p:sldId id="297" r:id="rId6"/>
    <p:sldId id="339" r:id="rId7"/>
    <p:sldId id="309" r:id="rId8"/>
    <p:sldId id="298" r:id="rId9"/>
    <p:sldId id="313" r:id="rId10"/>
    <p:sldId id="314" r:id="rId11"/>
    <p:sldId id="315" r:id="rId12"/>
    <p:sldId id="316" r:id="rId13"/>
    <p:sldId id="318" r:id="rId14"/>
    <p:sldId id="319" r:id="rId15"/>
    <p:sldId id="321" r:id="rId16"/>
    <p:sldId id="334" r:id="rId17"/>
    <p:sldId id="355" r:id="rId18"/>
    <p:sldId id="325" r:id="rId19"/>
    <p:sldId id="324" r:id="rId20"/>
    <p:sldId id="302" r:id="rId21"/>
    <p:sldId id="327" r:id="rId22"/>
    <p:sldId id="328" r:id="rId23"/>
    <p:sldId id="329" r:id="rId24"/>
    <p:sldId id="330" r:id="rId25"/>
    <p:sldId id="344" r:id="rId26"/>
    <p:sldId id="342" r:id="rId27"/>
    <p:sldId id="345" r:id="rId28"/>
    <p:sldId id="346" r:id="rId29"/>
    <p:sldId id="347" r:id="rId30"/>
    <p:sldId id="348" r:id="rId31"/>
    <p:sldId id="349" r:id="rId32"/>
    <p:sldId id="350" r:id="rId33"/>
    <p:sldId id="335" r:id="rId34"/>
    <p:sldId id="354" r:id="rId35"/>
  </p:sldIdLst>
  <p:sldSz cx="9144000" cy="6858000" type="screen4x3"/>
  <p:notesSz cx="6834188" cy="99790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803" autoAdjust="0"/>
  </p:normalViewPr>
  <p:slideViewPr>
    <p:cSldViewPr>
      <p:cViewPr varScale="1">
        <p:scale>
          <a:sx n="71" d="100"/>
          <a:sy n="71" d="100"/>
        </p:scale>
        <p:origin x="-1332" y="-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04F2863D-4D13-4197-9C51-68AA1D84FD49}" type="datetimeFigureOut">
              <a:rPr lang="it-IT" smtClean="0"/>
              <a:pPr/>
              <a:t>25/10/2019</a:t>
            </a:fld>
            <a:endParaRPr lang="it-IT"/>
          </a:p>
        </p:txBody>
      </p:sp>
      <p:sp>
        <p:nvSpPr>
          <p:cNvPr id="4" name="Segnaposto piè di pagina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D72B65CF-714B-4807-85BB-BA37E15E93EF}" type="slidenum">
              <a:rPr lang="it-IT" smtClean="0"/>
              <a:pPr/>
              <a:t>‹N›</a:t>
            </a:fld>
            <a:endParaRPr lang="it-IT"/>
          </a:p>
        </p:txBody>
      </p:sp>
    </p:spTree>
    <p:extLst>
      <p:ext uri="{BB962C8B-B14F-4D97-AF65-F5344CB8AC3E}">
        <p14:creationId xmlns="" xmlns:p14="http://schemas.microsoft.com/office/powerpoint/2010/main" val="4148077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9679FB9F-DF3E-4040-95F4-D845526356B3}" type="datetimeFigureOut">
              <a:rPr lang="it-IT" smtClean="0"/>
              <a:pPr/>
              <a:t>25/10/2019</a:t>
            </a:fld>
            <a:endParaRPr lang="it-IT"/>
          </a:p>
        </p:txBody>
      </p:sp>
      <p:sp>
        <p:nvSpPr>
          <p:cNvPr id="4" name="Segnaposto immagine diapositiva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51A9BE79-0F6D-40A5-9BFA-EE956F48FA23}" type="slidenum">
              <a:rPr lang="it-IT" smtClean="0"/>
              <a:pPr/>
              <a:t>‹N›</a:t>
            </a:fld>
            <a:endParaRPr lang="it-IT"/>
          </a:p>
        </p:txBody>
      </p:sp>
    </p:spTree>
    <p:extLst>
      <p:ext uri="{BB962C8B-B14F-4D97-AF65-F5344CB8AC3E}">
        <p14:creationId xmlns="" xmlns:p14="http://schemas.microsoft.com/office/powerpoint/2010/main" val="37276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1A9BE79-0F6D-40A5-9BFA-EE956F48FA23}" type="slidenum">
              <a:rPr lang="it-IT" smtClean="0"/>
              <a:pPr/>
              <a:t>1</a:t>
            </a:fld>
            <a:endParaRPr lang="it-IT"/>
          </a:p>
        </p:txBody>
      </p:sp>
    </p:spTree>
    <p:extLst>
      <p:ext uri="{BB962C8B-B14F-4D97-AF65-F5344CB8AC3E}">
        <p14:creationId xmlns="" xmlns:p14="http://schemas.microsoft.com/office/powerpoint/2010/main" val="276602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Dir. 80/1107 riguarda la</a:t>
            </a:r>
            <a:r>
              <a:rPr lang="it-IT" baseline="0" dirty="0" smtClean="0"/>
              <a:t> protezione da agenti chimici biologici e fisici.</a:t>
            </a:r>
          </a:p>
          <a:p>
            <a:r>
              <a:rPr lang="it-IT" baseline="0" dirty="0" smtClean="0"/>
              <a:t>Contiene un elenco allegato di pochi agenti chimici (tra cui amianto, piombo, </a:t>
            </a:r>
            <a:r>
              <a:rPr lang="it-IT" baseline="0" dirty="0" err="1" smtClean="0"/>
              <a:t>acrilonitrile</a:t>
            </a:r>
            <a:r>
              <a:rPr lang="it-IT" baseline="0" dirty="0" smtClean="0"/>
              <a:t>, idrocarburi clorurati, cadmio, mercurio, </a:t>
            </a:r>
            <a:r>
              <a:rPr lang="it-IT" baseline="0" dirty="0" err="1" smtClean="0"/>
              <a:t>nickel…</a:t>
            </a:r>
            <a:r>
              <a:rPr lang="it-IT" baseline="0" dirty="0" smtClean="0"/>
              <a:t>) e per alcuni particolarmente pericolosi prevede il controllo dello stato di salute (amianto e piombo)</a:t>
            </a:r>
          </a:p>
          <a:p>
            <a:r>
              <a:rPr lang="it-IT" dirty="0" smtClean="0"/>
              <a:t>fissazione di valore limite e di modalità di campionatura, di misurazione e di valutazione dei risultati</a:t>
            </a:r>
          </a:p>
          <a:p>
            <a:r>
              <a:rPr lang="it-IT" dirty="0" smtClean="0"/>
              <a:t>l'accesso dei lavoratori e/o dei loro rappresentanti sul luogo di lavoro ad un'adeguata informazione sui pericoli che presentano detti agenti.</a:t>
            </a:r>
          </a:p>
          <a:p>
            <a:r>
              <a:rPr lang="it-IT" sz="1200" b="0" i="0" kern="1200" dirty="0" smtClean="0">
                <a:solidFill>
                  <a:schemeClr val="tx1"/>
                </a:solidFill>
                <a:latin typeface="+mn-lt"/>
                <a:ea typeface="+mn-ea"/>
                <a:cs typeface="+mn-cs"/>
              </a:rPr>
              <a:t>Un limite di esposizione professionale è il limite superiore della concentrazione accettabile di una sostanza pericolosa </a:t>
            </a:r>
            <a:r>
              <a:rPr lang="it-IT" sz="1200" b="0" i="0" kern="1200" dirty="0" err="1" smtClean="0">
                <a:solidFill>
                  <a:schemeClr val="tx1"/>
                </a:solidFill>
                <a:latin typeface="+mn-lt"/>
                <a:ea typeface="+mn-ea"/>
                <a:cs typeface="+mn-cs"/>
              </a:rPr>
              <a:t>aerodispersa</a:t>
            </a:r>
            <a:r>
              <a:rPr lang="it-IT" sz="1200" b="0" i="0" kern="1200" dirty="0" smtClean="0">
                <a:solidFill>
                  <a:schemeClr val="tx1"/>
                </a:solidFill>
                <a:latin typeface="+mn-lt"/>
                <a:ea typeface="+mn-ea"/>
                <a:cs typeface="+mn-cs"/>
              </a:rPr>
              <a:t> nell’aria del posto di lavoro per un particolare materiale o per una classe di materiali. al di sotto delle quali si ritiene che la maggior parte dei lavoratori possa rimanere esposta ripetutamente giorno dopo giorno, per una vita lavorativa, senza alcun effetto negativo.</a:t>
            </a:r>
            <a:endParaRPr lang="it-IT" dirty="0"/>
          </a:p>
        </p:txBody>
      </p:sp>
      <p:sp>
        <p:nvSpPr>
          <p:cNvPr id="4" name="Segnaposto numero diapositiva 3"/>
          <p:cNvSpPr>
            <a:spLocks noGrp="1"/>
          </p:cNvSpPr>
          <p:nvPr>
            <p:ph type="sldNum" sz="quarter" idx="10"/>
          </p:nvPr>
        </p:nvSpPr>
        <p:spPr/>
        <p:txBody>
          <a:bodyPr/>
          <a:lstStyle/>
          <a:p>
            <a:fld id="{51A9BE79-0F6D-40A5-9BFA-EE956F48FA23}"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La direttiva quadro europea 89/391 CEE sulla sicurezza e la salute dei lavoratori, adottata nel 1989, ha rappresentato una tappa fondamentale nel miglioramento della salute e della sicurezza sul lavoro. Essa garantisce prescrizioni minime in materia di salute e sicurezza in tutta Europa, sebbene gli Stati membri siano autorizzati a mantenere o stabilire misure più severe. la direttiva introduce quale elemento chiave il principio di valutazione dei rischi specificandone gli elementi principali (ad esempio, individuazione dei rischi, partecipazione dei lavoratori, introduzione di misure adeguate aventi come priorità l'eliminazione dei rischi alla fonte, documentazione e rivalutazione periodica dei rischi sul luogo di lavoro);</a:t>
            </a:r>
          </a:p>
          <a:p>
            <a:r>
              <a:rPr lang="it-IT" sz="1200" b="0" i="0" kern="1200" dirty="0" smtClean="0">
                <a:solidFill>
                  <a:schemeClr val="tx1"/>
                </a:solidFill>
                <a:latin typeface="+mn-lt"/>
                <a:ea typeface="+mn-ea"/>
                <a:cs typeface="+mn-cs"/>
              </a:rPr>
              <a:t>il nuovo obbligo di mettere a punto misure preventive sottolinea implicitamente l'importanza di nuove forme di gestione della salute della sicurezza come parte dei processi di gestione generale.</a:t>
            </a:r>
          </a:p>
          <a:p>
            <a:endParaRPr lang="it-IT" dirty="0" smtClean="0"/>
          </a:p>
          <a:p>
            <a:r>
              <a:rPr lang="it-IT" dirty="0" smtClean="0"/>
              <a:t>Circa 200 di</a:t>
            </a:r>
            <a:r>
              <a:rPr lang="it-IT" baseline="0" dirty="0" smtClean="0"/>
              <a:t> cui 114 dal 2001</a:t>
            </a:r>
            <a:endParaRPr lang="it-IT" dirty="0"/>
          </a:p>
        </p:txBody>
      </p:sp>
      <p:sp>
        <p:nvSpPr>
          <p:cNvPr id="4" name="Segnaposto numero diapositiva 3"/>
          <p:cNvSpPr>
            <a:spLocks noGrp="1"/>
          </p:cNvSpPr>
          <p:nvPr>
            <p:ph type="sldNum" sz="quarter" idx="10"/>
          </p:nvPr>
        </p:nvSpPr>
        <p:spPr/>
        <p:txBody>
          <a:bodyPr/>
          <a:lstStyle/>
          <a:p>
            <a:fld id="{51A9BE79-0F6D-40A5-9BFA-EE956F48FA23}"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Facciamo un po’ di storia perché differentemente da quanto si pensa oggi la storia ci</a:t>
            </a:r>
            <a:r>
              <a:rPr lang="it-IT" baseline="0" dirty="0" smtClean="0"/>
              <a:t> aiuta a capire il presente e quindi quanto oggi ci troviamo in tema di valori limite occupazionali.</a:t>
            </a:r>
          </a:p>
          <a:p>
            <a:r>
              <a:rPr lang="it-IT" dirty="0" smtClean="0"/>
              <a:t>Per ogni agente chimico in relazione al quale sia fissato, a livello comunitario, un valore limite indicativo di esposizione professionale, gli Stati membri fissano un valore limite nazionale di esposizione, tenendo conto del valore limite comunitario, e ne determinano la natura in base alla normativa e alla prassi nazionali.</a:t>
            </a:r>
            <a:endParaRPr lang="it-IT" dirty="0"/>
          </a:p>
        </p:txBody>
      </p:sp>
      <p:sp>
        <p:nvSpPr>
          <p:cNvPr id="4" name="Segnaposto numero diapositiva 3"/>
          <p:cNvSpPr>
            <a:spLocks noGrp="1"/>
          </p:cNvSpPr>
          <p:nvPr>
            <p:ph type="sldNum" sz="quarter" idx="10"/>
          </p:nvPr>
        </p:nvSpPr>
        <p:spPr/>
        <p:txBody>
          <a:bodyPr/>
          <a:lstStyle/>
          <a:p>
            <a:fld id="{51A9BE79-0F6D-40A5-9BFA-EE956F48FA23}" type="slidenum">
              <a:rPr lang="it-IT" smtClean="0"/>
              <a:pPr/>
              <a:t>5</a:t>
            </a:fld>
            <a:endParaRPr lang="it-IT"/>
          </a:p>
        </p:txBody>
      </p:sp>
    </p:spTree>
    <p:extLst>
      <p:ext uri="{BB962C8B-B14F-4D97-AF65-F5344CB8AC3E}">
        <p14:creationId xmlns="" xmlns:p14="http://schemas.microsoft.com/office/powerpoint/2010/main" val="17904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D547D2-A1B4-4BA8-B111-A8466ABDD8BE}" type="slidenum">
              <a:rPr lang="it-IT" smtClean="0"/>
              <a:pPr/>
              <a:t>11</a:t>
            </a:fld>
            <a:endParaRPr lang="it-IT"/>
          </a:p>
        </p:txBody>
      </p:sp>
    </p:spTree>
    <p:extLst>
      <p:ext uri="{BB962C8B-B14F-4D97-AF65-F5344CB8AC3E}">
        <p14:creationId xmlns="" xmlns:p14="http://schemas.microsoft.com/office/powerpoint/2010/main" val="1967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5"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smtClean="0"/>
              <a:t>I due pilastri della sicurezza chimica in europea sono il regolamento 1272/2008 CLP concernente la classificazione etichettatura ed imballaggio di sostanze e miscele in europa e il regolamento REACH concernente la registrazione valutazione e autorizzazione delle sostanze chimiche in europa.</a:t>
            </a:r>
          </a:p>
        </p:txBody>
      </p:sp>
      <p:sp>
        <p:nvSpPr>
          <p:cNvPr id="18436" name="Segnaposto numero diapositiva 3"/>
          <p:cNvSpPr>
            <a:spLocks noGrp="1"/>
          </p:cNvSpPr>
          <p:nvPr>
            <p:ph type="sldNum" sz="quarter" idx="5"/>
          </p:nvPr>
        </p:nvSpPr>
        <p:spPr bwMode="auto">
          <a:noFill/>
          <a:ln>
            <a:miter lim="800000"/>
            <a:headEnd/>
            <a:tailEnd/>
          </a:ln>
        </p:spPr>
        <p:txBody>
          <a:bodyPr/>
          <a:lstStyle/>
          <a:p>
            <a:fld id="{0509BA22-81F4-4EA7-8EE8-9218DD7FB2E3}" type="slidenum">
              <a:rPr lang="it-IT" altLang="it-IT"/>
              <a:pPr/>
              <a:t>25</a:t>
            </a:fld>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26628"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A6FAD0-47E0-435E-8F04-27C0B1C2786D}" type="slidenum">
              <a:rPr lang="it-IT" altLang="it-IT"/>
              <a:pPr/>
              <a:t>28</a:t>
            </a:fld>
            <a:endParaRPr lang="it-IT" altLang="it-IT"/>
          </a:p>
        </p:txBody>
      </p:sp>
    </p:spTree>
    <p:extLst>
      <p:ext uri="{BB962C8B-B14F-4D97-AF65-F5344CB8AC3E}">
        <p14:creationId xmlns="" xmlns:p14="http://schemas.microsoft.com/office/powerpoint/2010/main" val="247667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T25 estimate of potency is defined as the daily dose (in mg per kg bodyweight) inducing a </a:t>
            </a:r>
            <a:r>
              <a:rPr lang="en-US" dirty="0" err="1" smtClean="0"/>
              <a:t>tumour</a:t>
            </a:r>
            <a:r>
              <a:rPr lang="en-US" dirty="0" smtClean="0"/>
              <a:t>. incidence of 25 % upon lifetime exposure  </a:t>
            </a:r>
            <a:r>
              <a:rPr lang="it-IT" dirty="0" smtClean="0"/>
              <a:t>La stima T25 della potenza è definita come la dose giornaliera (in mg per kg di peso corporeo) che induce un'incidenza di tumore del 25% in seguito all'esposizione a vita</a:t>
            </a:r>
            <a:r>
              <a:rPr lang="en-US" dirty="0" smtClean="0"/>
              <a:t> </a:t>
            </a:r>
          </a:p>
          <a:p>
            <a:r>
              <a:rPr lang="it-IT" dirty="0" smtClean="0"/>
              <a:t>Gli obiettivi sono fornire una guida pratica sulla pertinenza dei dati sui tumori degli animali per la valutazione del rischio cancerogeno per l'uomo, un'adeguata selezione dei dati sui tumori per la Benchmark Dose </a:t>
            </a:r>
            <a:r>
              <a:rPr lang="it-IT" dirty="0" err="1" smtClean="0"/>
              <a:t>Modeling</a:t>
            </a:r>
            <a:r>
              <a:rPr lang="it-IT" dirty="0" smtClean="0"/>
              <a:t> e approcci per affrontare l'incertezza associata alla selezione dei dati per la modellazione e, di conseguenza, il Punto di partenza (</a:t>
            </a:r>
            <a:r>
              <a:rPr lang="it-IT" dirty="0" err="1" smtClean="0"/>
              <a:t>PoD</a:t>
            </a:r>
            <a:r>
              <a:rPr lang="it-IT" dirty="0" smtClean="0"/>
              <a:t>) derivato utilizzato per calcolare il </a:t>
            </a:r>
            <a:r>
              <a:rPr lang="it-IT" dirty="0" err="1" smtClean="0"/>
              <a:t>MoE</a:t>
            </a:r>
            <a:r>
              <a:rPr lang="it-IT" dirty="0" smtClean="0"/>
              <a:t>.</a:t>
            </a:r>
            <a:endParaRPr lang="en-US" dirty="0" smtClean="0"/>
          </a:p>
          <a:p>
            <a:r>
              <a:rPr lang="en-US" dirty="0" smtClean="0"/>
              <a:t>BMD Dose di </a:t>
            </a:r>
            <a:r>
              <a:rPr lang="en-US" dirty="0" err="1" smtClean="0"/>
              <a:t>riferimento</a:t>
            </a:r>
            <a:endParaRPr lang="it-IT" dirty="0"/>
          </a:p>
        </p:txBody>
      </p:sp>
      <p:sp>
        <p:nvSpPr>
          <p:cNvPr id="4" name="Segnaposto numero diapositiva 3"/>
          <p:cNvSpPr>
            <a:spLocks noGrp="1"/>
          </p:cNvSpPr>
          <p:nvPr>
            <p:ph type="sldNum" sz="quarter" idx="10"/>
          </p:nvPr>
        </p:nvSpPr>
        <p:spPr/>
        <p:txBody>
          <a:bodyPr/>
          <a:lstStyle/>
          <a:p>
            <a:fld id="{44DEC732-1A6D-4A2C-A754-E6731555FB59}" type="slidenum">
              <a:rPr lang="it-IT" smtClean="0"/>
              <a:pPr/>
              <a:t>29</a:t>
            </a:fld>
            <a:endParaRPr lang="it-IT"/>
          </a:p>
        </p:txBody>
      </p:sp>
    </p:spTree>
    <p:extLst>
      <p:ext uri="{BB962C8B-B14F-4D97-AF65-F5344CB8AC3E}">
        <p14:creationId xmlns="" xmlns:p14="http://schemas.microsoft.com/office/powerpoint/2010/main" val="294973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Chiarire se</a:t>
            </a:r>
            <a:r>
              <a:rPr lang="it-IT" baseline="0" dirty="0" smtClean="0"/>
              <a:t> è presente nella guida la indicazione di rischio accettabile 1:100.000 per i lavoratori e 1: 1.000.000 per la popolazione generale</a:t>
            </a:r>
            <a:endParaRPr lang="it-IT" dirty="0"/>
          </a:p>
        </p:txBody>
      </p:sp>
      <p:sp>
        <p:nvSpPr>
          <p:cNvPr id="4" name="Segnaposto numero diapositiva 3"/>
          <p:cNvSpPr>
            <a:spLocks noGrp="1"/>
          </p:cNvSpPr>
          <p:nvPr>
            <p:ph type="sldNum" sz="quarter" idx="10"/>
          </p:nvPr>
        </p:nvSpPr>
        <p:spPr/>
        <p:txBody>
          <a:bodyPr/>
          <a:lstStyle/>
          <a:p>
            <a:fld id="{44DEC732-1A6D-4A2C-A754-E6731555FB59}" type="slidenum">
              <a:rPr lang="it-IT" smtClean="0"/>
              <a:pPr/>
              <a:t>30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246458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208990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217208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418097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220334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100776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1482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77639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409971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121944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D9757D-0618-497C-B2B3-C86ACCFD054D}" type="datetimeFigureOut">
              <a:rPr lang="it-IT" smtClean="0"/>
              <a:pPr/>
              <a:t>25/10/2019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166510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757D-0618-497C-B2B3-C86ACCFD054D}" type="datetimeFigureOut">
              <a:rPr lang="it-IT" smtClean="0"/>
              <a:pPr/>
              <a:t>25/10/2019</a:t>
            </a:fld>
            <a:endParaRPr lang="it-IT"/>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E8B44-0787-4FC2-9C61-1428CC3F615B}" type="slidenum">
              <a:rPr lang="it-IT" smtClean="0"/>
              <a:pPr/>
              <a:t>‹N›</a:t>
            </a:fld>
            <a:endParaRPr lang="it-IT"/>
          </a:p>
        </p:txBody>
      </p:sp>
    </p:spTree>
    <p:extLst>
      <p:ext uri="{BB962C8B-B14F-4D97-AF65-F5344CB8AC3E}">
        <p14:creationId xmlns="" xmlns:p14="http://schemas.microsoft.com/office/powerpoint/2010/main" val="59434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928934"/>
            <a:ext cx="7772400" cy="928694"/>
          </a:xfrm>
          <a:ln w="28575"/>
        </p:spPr>
        <p:style>
          <a:lnRef idx="2">
            <a:schemeClr val="accent1"/>
          </a:lnRef>
          <a:fillRef idx="1">
            <a:schemeClr val="lt1"/>
          </a:fillRef>
          <a:effectRef idx="0">
            <a:schemeClr val="accent1"/>
          </a:effectRef>
          <a:fontRef idx="minor">
            <a:schemeClr val="dk1"/>
          </a:fontRef>
        </p:style>
        <p:txBody>
          <a:bodyPr>
            <a:normAutofit/>
          </a:bodyPr>
          <a:lstStyle/>
          <a:p>
            <a:r>
              <a:rPr lang="it-IT" sz="2400" dirty="0" smtClean="0"/>
              <a:t>Valori Limite Occupazionali: Regolamento REACH e Direttive OSH</a:t>
            </a:r>
            <a:endParaRPr lang="it-IT" sz="2400" dirty="0"/>
          </a:p>
        </p:txBody>
      </p:sp>
      <p:sp>
        <p:nvSpPr>
          <p:cNvPr id="3" name="Sottotitolo 2"/>
          <p:cNvSpPr>
            <a:spLocks noGrp="1"/>
          </p:cNvSpPr>
          <p:nvPr>
            <p:ph type="subTitle" idx="1"/>
          </p:nvPr>
        </p:nvSpPr>
        <p:spPr>
          <a:xfrm>
            <a:off x="642910" y="4500570"/>
            <a:ext cx="7643866" cy="1310964"/>
          </a:xfrm>
        </p:spPr>
        <p:style>
          <a:lnRef idx="2">
            <a:schemeClr val="accent2"/>
          </a:lnRef>
          <a:fillRef idx="1">
            <a:schemeClr val="lt1"/>
          </a:fillRef>
          <a:effectRef idx="0">
            <a:schemeClr val="accent2"/>
          </a:effectRef>
          <a:fontRef idx="minor">
            <a:schemeClr val="dk1"/>
          </a:fontRef>
        </p:style>
        <p:txBody>
          <a:bodyPr>
            <a:normAutofit/>
          </a:bodyPr>
          <a:lstStyle/>
          <a:p>
            <a:r>
              <a:rPr lang="it-IT" sz="2000" dirty="0" smtClean="0"/>
              <a:t>Ludovica Malaguti </a:t>
            </a:r>
            <a:r>
              <a:rPr lang="it-IT" sz="2000" dirty="0" err="1" smtClean="0"/>
              <a:t>Aliberti</a:t>
            </a:r>
            <a:endParaRPr lang="it-IT" sz="2000" dirty="0" smtClean="0"/>
          </a:p>
          <a:p>
            <a:r>
              <a:rPr lang="it-IT" sz="2000" dirty="0" smtClean="0"/>
              <a:t>Comitato Consultivo per la definizione e l’aggiornamento dei valori limite occupazionali</a:t>
            </a:r>
          </a:p>
        </p:txBody>
      </p:sp>
      <p:sp>
        <p:nvSpPr>
          <p:cNvPr id="7" name="Rectangle 6"/>
          <p:cNvSpPr>
            <a:spLocks noChangeArrowheads="1"/>
          </p:cNvSpPr>
          <p:nvPr/>
        </p:nvSpPr>
        <p:spPr bwMode="auto">
          <a:xfrm>
            <a:off x="1" y="-323165"/>
            <a:ext cx="1847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charset="0"/>
              <a:cs typeface="Arial" charset="0"/>
            </a:endParaRPr>
          </a:p>
        </p:txBody>
      </p:sp>
      <p:sp>
        <p:nvSpPr>
          <p:cNvPr id="8" name="Rectangle 7"/>
          <p:cNvSpPr>
            <a:spLocks noChangeArrowheads="1"/>
          </p:cNvSpPr>
          <p:nvPr/>
        </p:nvSpPr>
        <p:spPr bwMode="auto">
          <a:xfrm>
            <a:off x="152402" y="-170765"/>
            <a:ext cx="1847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charset="0"/>
              <a:cs typeface="Arial" charset="0"/>
            </a:endParaRPr>
          </a:p>
        </p:txBody>
      </p:sp>
      <p:sp>
        <p:nvSpPr>
          <p:cNvPr id="4" name="Rettangolo 3"/>
          <p:cNvSpPr/>
          <p:nvPr/>
        </p:nvSpPr>
        <p:spPr>
          <a:xfrm>
            <a:off x="928662" y="1285860"/>
            <a:ext cx="6786610" cy="13427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solidFill>
                  <a:srgbClr val="002060"/>
                </a:solidFill>
                <a:effectLst>
                  <a:outerShdw blurRad="38100" dist="38100" dir="2700000" algn="tl">
                    <a:srgbClr val="000000">
                      <a:alpha val="43137"/>
                    </a:srgbClr>
                  </a:outerShdw>
                </a:effectLst>
              </a:rPr>
              <a:t>WORKSHOP</a:t>
            </a:r>
          </a:p>
          <a:p>
            <a:pPr algn="ctr"/>
            <a:r>
              <a:rPr lang="it-IT" sz="2000" b="1" dirty="0" smtClean="0">
                <a:solidFill>
                  <a:srgbClr val="002060"/>
                </a:solidFill>
                <a:effectLst>
                  <a:outerShdw blurRad="38100" dist="38100" dir="2700000" algn="tl">
                    <a:srgbClr val="000000">
                      <a:alpha val="43137"/>
                    </a:srgbClr>
                  </a:outerShdw>
                </a:effectLst>
              </a:rPr>
              <a:t>Progettazione e sviluppo di un sistema sensoriale per la misura di composti volatili e la identificazione di microrganismi di interesse occupazionale</a:t>
            </a:r>
            <a:endParaRPr lang="it-IT" sz="2000" b="1" dirty="0">
              <a:solidFill>
                <a:srgbClr val="002060"/>
              </a:solidFill>
              <a:effectLst>
                <a:outerShdw blurRad="38100" dist="38100" dir="2700000" algn="tl">
                  <a:srgbClr val="000000">
                    <a:alpha val="43137"/>
                  </a:srgbClr>
                </a:outerShdw>
              </a:effectLst>
            </a:endParaRPr>
          </a:p>
        </p:txBody>
      </p:sp>
      <p:sp>
        <p:nvSpPr>
          <p:cNvPr id="11" name="Rettangolo 10"/>
          <p:cNvSpPr/>
          <p:nvPr/>
        </p:nvSpPr>
        <p:spPr>
          <a:xfrm>
            <a:off x="2915816" y="352807"/>
            <a:ext cx="3168352" cy="68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Roma 25 ottobre 2019</a:t>
            </a:r>
            <a:endParaRPr lang="it-IT" dirty="0"/>
          </a:p>
        </p:txBody>
      </p:sp>
    </p:spTree>
    <p:extLst>
      <p:ext uri="{BB962C8B-B14F-4D97-AF65-F5344CB8AC3E}">
        <p14:creationId xmlns="" xmlns:p14="http://schemas.microsoft.com/office/powerpoint/2010/main" val="407549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it-IT" dirty="0"/>
              <a:t>CANCEROGENI GENOTOSSICI ED </a:t>
            </a:r>
            <a:r>
              <a:rPr lang="it-IT" dirty="0" smtClean="0"/>
              <a:t>EPIGENETICI meccanismo d’azione</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t>I Cancerogeni </a:t>
            </a:r>
            <a:r>
              <a:rPr lang="it-IT" dirty="0" err="1" smtClean="0"/>
              <a:t>genotossici</a:t>
            </a:r>
            <a:r>
              <a:rPr lang="it-IT" dirty="0" smtClean="0"/>
              <a:t> determinano o direttamente (cancerogeni </a:t>
            </a:r>
            <a:r>
              <a:rPr lang="it-IT" dirty="0" err="1" smtClean="0"/>
              <a:t>genotossici</a:t>
            </a:r>
            <a:r>
              <a:rPr lang="it-IT" dirty="0" smtClean="0"/>
              <a:t> diretti) o tramite loro metaboliti (cancerogeni </a:t>
            </a:r>
            <a:r>
              <a:rPr lang="it-IT" dirty="0" err="1" smtClean="0"/>
              <a:t>genotossici</a:t>
            </a:r>
            <a:r>
              <a:rPr lang="it-IT" dirty="0" smtClean="0"/>
              <a:t> indiretti) mutazioni del DNA delle cellule. </a:t>
            </a:r>
          </a:p>
          <a:p>
            <a:pPr algn="just"/>
            <a:r>
              <a:rPr lang="it-IT" dirty="0" smtClean="0"/>
              <a:t>Essi intervengono nella fase di iniziazione del  processo tumorale.</a:t>
            </a:r>
          </a:p>
          <a:p>
            <a:pPr algn="just"/>
            <a:r>
              <a:rPr lang="it-IT" dirty="0" smtClean="0"/>
              <a:t>I cancerogeni epigenetici invece non causano mutazioni del DNA delle cellule. </a:t>
            </a:r>
          </a:p>
          <a:p>
            <a:pPr algn="just"/>
            <a:r>
              <a:rPr lang="it-IT" dirty="0" smtClean="0"/>
              <a:t>Essi intervengono nella fase di promozione del processo tumorale.</a:t>
            </a:r>
            <a:endParaRPr lang="it-IT" dirty="0"/>
          </a:p>
        </p:txBody>
      </p:sp>
    </p:spTree>
    <p:extLst>
      <p:ext uri="{BB962C8B-B14F-4D97-AF65-F5344CB8AC3E}">
        <p14:creationId xmlns="" xmlns:p14="http://schemas.microsoft.com/office/powerpoint/2010/main" val="146970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CasellaDiTesto 1"/>
          <p:cNvSpPr txBox="1">
            <a:spLocks noChangeArrowheads="1"/>
          </p:cNvSpPr>
          <p:nvPr/>
        </p:nvSpPr>
        <p:spPr bwMode="auto">
          <a:xfrm>
            <a:off x="1393825" y="614363"/>
            <a:ext cx="5495925" cy="73977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it-IT" altLang="it-IT" sz="2400" b="1" dirty="0" smtClean="0">
                <a:latin typeface="Arial" panose="020B0604020202020204" pitchFamily="34" charset="0"/>
                <a:cs typeface="Arial" panose="020B0604020202020204" pitchFamily="34" charset="0"/>
              </a:rPr>
              <a:t>Direttiva 37/2004/UE</a:t>
            </a:r>
          </a:p>
          <a:p>
            <a:pPr>
              <a:spcBef>
                <a:spcPct val="0"/>
              </a:spcBef>
              <a:buFontTx/>
              <a:buNone/>
              <a:defRPr/>
            </a:pPr>
            <a:endParaRPr lang="it-IT" altLang="it-IT" sz="1800" dirty="0" smtClean="0">
              <a:latin typeface="Arial" panose="020B0604020202020204" pitchFamily="34" charset="0"/>
              <a:cs typeface="Arial" panose="020B0604020202020204" pitchFamily="34" charset="0"/>
            </a:endParaRPr>
          </a:p>
        </p:txBody>
      </p:sp>
      <p:pic>
        <p:nvPicPr>
          <p:cNvPr id="14339" name="Immagin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2988" y="1944688"/>
            <a:ext cx="6197600" cy="313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2445308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Immagin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881063" y="1390650"/>
            <a:ext cx="7021512" cy="426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tangolo 4"/>
          <p:cNvSpPr/>
          <p:nvPr/>
        </p:nvSpPr>
        <p:spPr>
          <a:xfrm>
            <a:off x="2027238" y="387350"/>
            <a:ext cx="4729162" cy="873125"/>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it-IT" sz="2400" b="1" dirty="0">
                <a:solidFill>
                  <a:schemeClr val="tx1"/>
                </a:solidFill>
                <a:latin typeface="Arial" panose="020B0604020202020204" pitchFamily="34" charset="0"/>
                <a:cs typeface="Arial" panose="020B0604020202020204" pitchFamily="34" charset="0"/>
              </a:rPr>
              <a:t>Direttiva 37/2004/UE</a:t>
            </a:r>
          </a:p>
        </p:txBody>
      </p:sp>
      <p:sp>
        <p:nvSpPr>
          <p:cNvPr id="3" name="Rettangolo 2"/>
          <p:cNvSpPr/>
          <p:nvPr/>
        </p:nvSpPr>
        <p:spPr>
          <a:xfrm>
            <a:off x="7092950" y="1466850"/>
            <a:ext cx="823913" cy="411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 xmlns:p14="http://schemas.microsoft.com/office/powerpoint/2010/main" val="392916842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srcRect/>
          <a:stretch>
            <a:fillRect/>
          </a:stretch>
        </p:blipFill>
        <p:spPr bwMode="auto">
          <a:xfrm>
            <a:off x="285720" y="785794"/>
            <a:ext cx="8858280" cy="5334000"/>
          </a:xfrm>
          <a:prstGeom prst="rect">
            <a:avLst/>
          </a:prstGeom>
          <a:noFill/>
          <a:ln w="9525">
            <a:noFill/>
            <a:miter lim="800000"/>
            <a:headEnd/>
            <a:tailEnd/>
          </a:ln>
          <a:effectLst/>
        </p:spPr>
      </p:pic>
      <p:sp>
        <p:nvSpPr>
          <p:cNvPr id="3" name="Ovale 2"/>
          <p:cNvSpPr/>
          <p:nvPr/>
        </p:nvSpPr>
        <p:spPr>
          <a:xfrm>
            <a:off x="1071538" y="4643446"/>
            <a:ext cx="8072462" cy="1571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Meno 3"/>
          <p:cNvSpPr/>
          <p:nvPr/>
        </p:nvSpPr>
        <p:spPr>
          <a:xfrm>
            <a:off x="3428992" y="5643578"/>
            <a:ext cx="5500726" cy="11715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Meno 4"/>
          <p:cNvSpPr/>
          <p:nvPr/>
        </p:nvSpPr>
        <p:spPr>
          <a:xfrm>
            <a:off x="3500430" y="5143512"/>
            <a:ext cx="392909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19125" y="271463"/>
            <a:ext cx="7662863" cy="6794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it-IT" sz="2400" b="1" dirty="0">
                <a:solidFill>
                  <a:schemeClr val="tx1"/>
                </a:solidFill>
                <a:latin typeface="Arial" panose="020B0604020202020204" pitchFamily="34" charset="0"/>
                <a:cs typeface="Arial" panose="020B0604020202020204" pitchFamily="34" charset="0"/>
              </a:rPr>
              <a:t>Direttiva (UE) 2017/2398 del 12 dicembre 2017</a:t>
            </a:r>
          </a:p>
        </p:txBody>
      </p:sp>
    </p:spTree>
    <p:extLst>
      <p:ext uri="{BB962C8B-B14F-4D97-AF65-F5344CB8AC3E}">
        <p14:creationId xmlns="" xmlns:p14="http://schemas.microsoft.com/office/powerpoint/2010/main" val="41730627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86313" y="214290"/>
            <a:ext cx="3643339" cy="42860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it-IT" sz="1200" b="1" dirty="0">
                <a:solidFill>
                  <a:srgbClr val="FF0000"/>
                </a:solidFill>
                <a:latin typeface="Arial" panose="020B0604020202020204" pitchFamily="34" charset="0"/>
                <a:cs typeface="Arial" panose="020B0604020202020204" pitchFamily="34" charset="0"/>
              </a:rPr>
              <a:t>Direttiva (UE) 2017/2398 del 12 dicembre 2017</a:t>
            </a:r>
          </a:p>
        </p:txBody>
      </p:sp>
      <p:sp>
        <p:nvSpPr>
          <p:cNvPr id="25604" name="Rettangolo 4"/>
          <p:cNvSpPr>
            <a:spLocks noChangeArrowheads="1"/>
          </p:cNvSpPr>
          <p:nvPr/>
        </p:nvSpPr>
        <p:spPr bwMode="auto">
          <a:xfrm>
            <a:off x="571472" y="1071546"/>
            <a:ext cx="7534275"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it-IT" altLang="it-IT" sz="1600" b="1" i="1" dirty="0">
                <a:solidFill>
                  <a:srgbClr val="FF0000"/>
                </a:solidFill>
              </a:rPr>
              <a:t>Considerando 14</a:t>
            </a:r>
          </a:p>
          <a:p>
            <a:pPr algn="just">
              <a:spcBef>
                <a:spcPct val="0"/>
              </a:spcBef>
              <a:buFontTx/>
              <a:buNone/>
            </a:pPr>
            <a:r>
              <a:rPr lang="it-IT" altLang="it-IT" sz="1600" dirty="0"/>
              <a:t>L’esposizione mista a più di una specie di legno è molto comune, il che complica la valutazione in termini di esposizione delle varie specie di legno. L’esposizione alle polveri di legno duro e di legno tenero è comune tra i lavoratori nell’Unione e può causare malattie e sintomi respiratori; l’effetto più grave sulla salute è il rischio di tumori nasali e </a:t>
            </a:r>
            <a:r>
              <a:rPr lang="it-IT" altLang="it-IT" sz="1600" dirty="0" err="1"/>
              <a:t>nasosinusali</a:t>
            </a:r>
            <a:r>
              <a:rPr lang="it-IT" altLang="it-IT" sz="1600" b="1" dirty="0"/>
              <a:t>. È opportuno pertanto stabilire che, se le polveri di legno duro sono mischiate con altre polveri di legno, il valore limite di cui all’allegato per polveri di legno duro dovrebbe applicarsi a tutte le polveri di legno presenti nella miscela in questione</a:t>
            </a:r>
            <a:r>
              <a:rPr lang="it-IT" altLang="it-IT" sz="1600" dirty="0"/>
              <a:t>.</a:t>
            </a:r>
          </a:p>
        </p:txBody>
      </p:sp>
      <p:sp>
        <p:nvSpPr>
          <p:cNvPr id="2" name="Rettangolo 1"/>
          <p:cNvSpPr/>
          <p:nvPr/>
        </p:nvSpPr>
        <p:spPr>
          <a:xfrm>
            <a:off x="571473" y="714356"/>
            <a:ext cx="3857652" cy="3825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it-IT" dirty="0">
                <a:solidFill>
                  <a:schemeClr val="tx1"/>
                </a:solidFill>
              </a:rPr>
              <a:t>Polveri di legno duro</a:t>
            </a:r>
          </a:p>
        </p:txBody>
      </p:sp>
      <p:sp>
        <p:nvSpPr>
          <p:cNvPr id="6" name="Rettangolo 5"/>
          <p:cNvSpPr/>
          <p:nvPr/>
        </p:nvSpPr>
        <p:spPr>
          <a:xfrm>
            <a:off x="714348" y="3571876"/>
            <a:ext cx="2755900" cy="339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it-IT" dirty="0">
                <a:solidFill>
                  <a:schemeClr val="tx1"/>
                </a:solidFill>
              </a:rPr>
              <a:t>Composti di Cromo VI</a:t>
            </a:r>
          </a:p>
        </p:txBody>
      </p:sp>
      <p:sp>
        <p:nvSpPr>
          <p:cNvPr id="7" name="Rettangolo 1"/>
          <p:cNvSpPr>
            <a:spLocks noChangeArrowheads="1"/>
          </p:cNvSpPr>
          <p:nvPr/>
        </p:nvSpPr>
        <p:spPr bwMode="auto">
          <a:xfrm>
            <a:off x="285720" y="4143380"/>
            <a:ext cx="8358246" cy="222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it-IT" altLang="it-IT" sz="1600" b="1" i="1" dirty="0">
                <a:solidFill>
                  <a:srgbClr val="FF0000"/>
                </a:solidFill>
              </a:rPr>
              <a:t>Considerando 16</a:t>
            </a:r>
          </a:p>
          <a:p>
            <a:pPr algn="just">
              <a:spcBef>
                <a:spcPct val="0"/>
              </a:spcBef>
              <a:buFontTx/>
              <a:buNone/>
            </a:pPr>
            <a:r>
              <a:rPr lang="it-IT" altLang="it-IT" sz="1600" b="1" dirty="0"/>
              <a:t>un valore limite di 0,005 mg/m</a:t>
            </a:r>
            <a:r>
              <a:rPr lang="it-IT" altLang="it-IT" sz="1600" b="1" baseline="30000" dirty="0"/>
              <a:t>3</a:t>
            </a:r>
            <a:r>
              <a:rPr lang="it-IT" altLang="it-IT" sz="1600" b="1" dirty="0"/>
              <a:t> può non essere adeguato e, in alcuni settori, può essere difficile da rispettare nel breve termine. È opportuno pertanto introdurre </a:t>
            </a:r>
            <a:r>
              <a:rPr lang="it-IT" altLang="it-IT" sz="1600" b="1" dirty="0">
                <a:solidFill>
                  <a:srgbClr val="FF0000"/>
                </a:solidFill>
              </a:rPr>
              <a:t>un periodo di transizione </a:t>
            </a:r>
            <a:r>
              <a:rPr lang="it-IT" altLang="it-IT" sz="1600" b="1" dirty="0"/>
              <a:t>durante il quale si dovrebbe applicare il valore limite di 0,010 mg/m</a:t>
            </a:r>
            <a:r>
              <a:rPr lang="it-IT" altLang="it-IT" sz="1600" b="1" baseline="30000" dirty="0"/>
              <a:t>3</a:t>
            </a:r>
            <a:r>
              <a:rPr lang="it-IT" altLang="it-IT" sz="1600" b="1" dirty="0"/>
              <a:t>.  (</a:t>
            </a:r>
            <a:r>
              <a:rPr lang="it-IT" altLang="it-IT" sz="1600" b="1" dirty="0" err="1"/>
              <a:t>deadline</a:t>
            </a:r>
            <a:r>
              <a:rPr lang="it-IT" altLang="it-IT" sz="1600" b="1" dirty="0"/>
              <a:t> 2025)</a:t>
            </a:r>
          </a:p>
          <a:p>
            <a:pPr algn="just">
              <a:spcBef>
                <a:spcPct val="0"/>
              </a:spcBef>
              <a:buFont typeface="Arial" pitchFamily="34" charset="0"/>
              <a:buNone/>
            </a:pPr>
            <a:r>
              <a:rPr lang="it-IT" altLang="it-IT" sz="1600" dirty="0"/>
              <a:t>Nel caso specifico di un’attività lavorativa implicante procedimenti di saldatura o taglio al plasma o analoghi procedimenti di lavorazione che producono fumi, si dovrebbe applicare un valore limite di 0,025 mg/m</a:t>
            </a:r>
            <a:r>
              <a:rPr lang="it-IT" altLang="it-IT" sz="1600" baseline="30000" dirty="0"/>
              <a:t>3</a:t>
            </a:r>
            <a:r>
              <a:rPr lang="it-IT" altLang="it-IT" sz="1600" dirty="0"/>
              <a:t> durante detto </a:t>
            </a:r>
            <a:r>
              <a:rPr lang="it-IT" altLang="it-IT" sz="1600" dirty="0">
                <a:solidFill>
                  <a:srgbClr val="FF0000"/>
                </a:solidFill>
              </a:rPr>
              <a:t>periodo di transizione</a:t>
            </a:r>
            <a:r>
              <a:rPr lang="it-IT" altLang="it-IT" sz="1600" dirty="0"/>
              <a:t> e, successivamente, il valore limite generalmente applicabile di 0,005 mg/m</a:t>
            </a:r>
            <a:r>
              <a:rPr lang="it-IT" altLang="it-IT" sz="1600" baseline="30000" dirty="0"/>
              <a:t>3  </a:t>
            </a:r>
            <a:r>
              <a:rPr lang="it-IT" altLang="it-IT" sz="1600" dirty="0"/>
              <a:t>(</a:t>
            </a:r>
            <a:r>
              <a:rPr lang="it-IT" altLang="it-IT" sz="1600" dirty="0" err="1"/>
              <a:t>deadline</a:t>
            </a:r>
            <a:r>
              <a:rPr lang="it-IT" altLang="it-IT" sz="1600" dirty="0"/>
              <a:t> 2025)</a:t>
            </a:r>
          </a:p>
          <a:p>
            <a:pPr algn="just">
              <a:spcBef>
                <a:spcPct val="0"/>
              </a:spcBef>
              <a:buFontTx/>
              <a:buNone/>
            </a:pPr>
            <a:endParaRPr lang="it-IT" altLang="it-IT" sz="1600" baseline="30000" dirty="0"/>
          </a:p>
        </p:txBody>
      </p:sp>
    </p:spTree>
    <p:extLst>
      <p:ext uri="{BB962C8B-B14F-4D97-AF65-F5344CB8AC3E}">
        <p14:creationId xmlns="" xmlns:p14="http://schemas.microsoft.com/office/powerpoint/2010/main" val="1076542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ttangolo 3"/>
          <p:cNvSpPr>
            <a:spLocks noChangeArrowheads="1"/>
          </p:cNvSpPr>
          <p:nvPr/>
        </p:nvSpPr>
        <p:spPr bwMode="auto">
          <a:xfrm>
            <a:off x="571472" y="1000108"/>
            <a:ext cx="7383462" cy="3416300"/>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it-IT" altLang="it-IT" sz="1800" b="1" i="1" dirty="0">
                <a:solidFill>
                  <a:srgbClr val="FF0000"/>
                </a:solidFill>
              </a:rPr>
              <a:t>Considerando 18</a:t>
            </a:r>
          </a:p>
          <a:p>
            <a:pPr algn="just">
              <a:spcBef>
                <a:spcPct val="0"/>
              </a:spcBef>
              <a:buFontTx/>
              <a:buNone/>
            </a:pPr>
            <a:r>
              <a:rPr lang="it-IT" altLang="it-IT" sz="1800" dirty="0"/>
              <a:t>Vi sono prove sufficienti della cancerogenicità della </a:t>
            </a:r>
            <a:r>
              <a:rPr lang="it-IT" altLang="it-IT" sz="1800" dirty="0">
                <a:solidFill>
                  <a:srgbClr val="FF0000"/>
                </a:solidFill>
              </a:rPr>
              <a:t>polvere di silice cristallina respirabile. </a:t>
            </a:r>
            <a:r>
              <a:rPr lang="it-IT" altLang="it-IT" sz="1800" dirty="0"/>
              <a:t> In base alle informazioni disponibili, compresi i dati scientifici e tecnici, è opportuno stabilire un valore limite per la polvere di silice cristallina respirabile. </a:t>
            </a:r>
            <a:r>
              <a:rPr lang="it-IT" altLang="it-IT" sz="1800" b="1" dirty="0"/>
              <a:t>La polvere di silice cristallina respirabile generata da un procedimento di lavorazione non è soggetta a classificazione a norma del regolamento (CE) n. 1272/2008</a:t>
            </a:r>
            <a:r>
              <a:rPr lang="it-IT" altLang="it-IT" sz="1800" dirty="0"/>
              <a:t>. È pertanto opportuno inserire nell’allegato I della direttiva 2004/37/CE i lavori comportanti esposizione a polvere di silice cristallina respirabile generata da un procedimento di lavorazione e stabilire un valore limite per la polvere di silice cristallina respirabile («frazione respirabile») </a:t>
            </a:r>
            <a:r>
              <a:rPr lang="it-IT" altLang="it-IT" sz="1800" b="1" dirty="0">
                <a:solidFill>
                  <a:srgbClr val="FF0000"/>
                </a:solidFill>
              </a:rPr>
              <a:t>che dovrebbe essere oggetto di riesame, specialmente in considerazione del numero di lavoratori esposti.</a:t>
            </a:r>
          </a:p>
        </p:txBody>
      </p:sp>
      <p:sp>
        <p:nvSpPr>
          <p:cNvPr id="2" name="Rettangolo 1"/>
          <p:cNvSpPr/>
          <p:nvPr/>
        </p:nvSpPr>
        <p:spPr>
          <a:xfrm>
            <a:off x="2857488" y="285728"/>
            <a:ext cx="3348037" cy="5429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it-IT" b="1" dirty="0">
                <a:solidFill>
                  <a:schemeClr val="tx1"/>
                </a:solidFill>
              </a:rPr>
              <a:t>Silice cristallina respirabile</a:t>
            </a:r>
          </a:p>
        </p:txBody>
      </p:sp>
      <p:sp>
        <p:nvSpPr>
          <p:cNvPr id="5" name="Rettangolo 4"/>
          <p:cNvSpPr/>
          <p:nvPr/>
        </p:nvSpPr>
        <p:spPr>
          <a:xfrm>
            <a:off x="403226" y="5260975"/>
            <a:ext cx="8328025" cy="131677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171450" indent="-171450" algn="just" defTabSz="685800" eaLnBrk="1" fontAlgn="auto" hangingPunct="1">
              <a:lnSpc>
                <a:spcPct val="90000"/>
              </a:lnSpc>
              <a:spcBef>
                <a:spcPts val="750"/>
              </a:spcBef>
              <a:spcAft>
                <a:spcPts val="0"/>
              </a:spcAft>
              <a:buFont typeface="Arial" panose="020B0604020202020204" pitchFamily="34" charset="0"/>
              <a:buChar char="•"/>
              <a:defRPr/>
            </a:pPr>
            <a:r>
              <a:rPr lang="it-IT" altLang="it-IT" sz="2100" kern="0" dirty="0">
                <a:solidFill>
                  <a:schemeClr val="tx1"/>
                </a:solidFill>
                <a:latin typeface="Arial" panose="020B0604020202020204" pitchFamily="34" charset="0"/>
                <a:cs typeface="Arial" panose="020B0604020202020204" pitchFamily="34" charset="0"/>
              </a:rPr>
              <a:t>Nell’Allegato I della direttiva si </a:t>
            </a:r>
            <a:r>
              <a:rPr lang="it-IT" altLang="it-IT" sz="2100" kern="0" dirty="0" smtClean="0">
                <a:solidFill>
                  <a:schemeClr val="tx1"/>
                </a:solidFill>
                <a:latin typeface="Arial" panose="020B0604020202020204" pitchFamily="34" charset="0"/>
                <a:cs typeface="Arial" panose="020B0604020202020204" pitchFamily="34" charset="0"/>
              </a:rPr>
              <a:t>introduce “lavori comportanti esposizione a polveri di silice cristallina </a:t>
            </a:r>
            <a:r>
              <a:rPr lang="it-IT" altLang="it-IT" sz="2100" kern="0" dirty="0">
                <a:solidFill>
                  <a:schemeClr val="tx1"/>
                </a:solidFill>
                <a:latin typeface="Arial" panose="020B0604020202020204" pitchFamily="34" charset="0"/>
                <a:cs typeface="Arial" panose="020B0604020202020204" pitchFamily="34" charset="0"/>
              </a:rPr>
              <a:t>respirabile </a:t>
            </a:r>
            <a:r>
              <a:rPr lang="it-IT" altLang="it-IT" sz="2100" kern="0" dirty="0" smtClean="0">
                <a:solidFill>
                  <a:schemeClr val="tx1"/>
                </a:solidFill>
                <a:latin typeface="Arial" panose="020B0604020202020204" pitchFamily="34" charset="0"/>
                <a:cs typeface="Arial" panose="020B0604020202020204" pitchFamily="34" charset="0"/>
              </a:rPr>
              <a:t>generata da un procedimento di lavorazione.” </a:t>
            </a:r>
            <a:endParaRPr lang="it-IT" altLang="it-IT" sz="2100" kern="0" dirty="0">
              <a:solidFill>
                <a:schemeClr val="tx1"/>
              </a:solidFill>
              <a:latin typeface="Arial" panose="020B0604020202020204" pitchFamily="34" charset="0"/>
              <a:cs typeface="Arial" panose="020B0604020202020204" pitchFamily="34" charset="0"/>
            </a:endParaRPr>
          </a:p>
          <a:p>
            <a:pPr marL="171450" indent="-171450" algn="just" defTabSz="685800" eaLnBrk="1" fontAlgn="auto" hangingPunct="1">
              <a:lnSpc>
                <a:spcPct val="90000"/>
              </a:lnSpc>
              <a:spcBef>
                <a:spcPts val="750"/>
              </a:spcBef>
              <a:spcAft>
                <a:spcPts val="0"/>
              </a:spcAft>
              <a:buFont typeface="Arial" panose="020B0604020202020204" pitchFamily="34" charset="0"/>
              <a:buChar char="•"/>
              <a:defRPr/>
            </a:pPr>
            <a:endParaRPr lang="it-IT"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420001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srcRect/>
          <a:stretch>
            <a:fillRect/>
          </a:stretch>
        </p:blipFill>
        <p:spPr bwMode="auto">
          <a:xfrm>
            <a:off x="571472" y="3143248"/>
            <a:ext cx="7760099" cy="2500330"/>
          </a:xfrm>
          <a:prstGeom prst="rect">
            <a:avLst/>
          </a:prstGeom>
          <a:noFill/>
          <a:ln w="9525">
            <a:noFill/>
            <a:miter lim="800000"/>
            <a:headEnd/>
            <a:tailEnd/>
          </a:ln>
          <a:effectLst/>
        </p:spPr>
      </p:pic>
      <p:pic>
        <p:nvPicPr>
          <p:cNvPr id="114691" name="Picture 3"/>
          <p:cNvPicPr>
            <a:picLocks noChangeAspect="1" noChangeArrowheads="1"/>
          </p:cNvPicPr>
          <p:nvPr/>
        </p:nvPicPr>
        <p:blipFill>
          <a:blip r:embed="rId3"/>
          <a:srcRect/>
          <a:stretch>
            <a:fillRect/>
          </a:stretch>
        </p:blipFill>
        <p:spPr bwMode="auto">
          <a:xfrm>
            <a:off x="500034" y="857232"/>
            <a:ext cx="7677153" cy="2000264"/>
          </a:xfrm>
          <a:prstGeom prst="rect">
            <a:avLst/>
          </a:prstGeom>
          <a:noFill/>
          <a:ln w="9525">
            <a:noFill/>
            <a:miter lim="800000"/>
            <a:headEnd/>
            <a:tailEnd/>
          </a:ln>
          <a:effectLst/>
        </p:spPr>
      </p:pic>
      <p:sp>
        <p:nvSpPr>
          <p:cNvPr id="4" name="Rettangolo 3"/>
          <p:cNvSpPr/>
          <p:nvPr/>
        </p:nvSpPr>
        <p:spPr>
          <a:xfrm>
            <a:off x="1857356" y="500042"/>
            <a:ext cx="464347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Direttiva 2017/2398</a:t>
            </a:r>
            <a:endParaRPr lang="it-IT" dirty="0"/>
          </a:p>
        </p:txBody>
      </p:sp>
      <p:sp>
        <p:nvSpPr>
          <p:cNvPr id="5" name="Rettangolo 4"/>
          <p:cNvSpPr/>
          <p:nvPr/>
        </p:nvSpPr>
        <p:spPr>
          <a:xfrm>
            <a:off x="2143108" y="2643182"/>
            <a:ext cx="464347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Direttiva 2019/130</a:t>
            </a:r>
            <a:endParaRPr lang="it-IT" dirty="0"/>
          </a:p>
        </p:txBody>
      </p:sp>
      <p:sp>
        <p:nvSpPr>
          <p:cNvPr id="6" name="Rettangolo 5"/>
          <p:cNvSpPr/>
          <p:nvPr/>
        </p:nvSpPr>
        <p:spPr>
          <a:xfrm>
            <a:off x="1142976" y="5561856"/>
            <a:ext cx="6768752" cy="12961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smtClean="0"/>
              <a:t>È necessario definire cosa si intenda per</a:t>
            </a:r>
            <a:r>
              <a:rPr lang="it-IT" altLang="it-IT" i="1" dirty="0">
                <a:latin typeface="Arial" pitchFamily="34" charset="0"/>
                <a:cs typeface="Arial" pitchFamily="34" charset="0"/>
              </a:rPr>
              <a:t> </a:t>
            </a:r>
            <a:endParaRPr lang="it-IT" altLang="it-IT" i="1" dirty="0" smtClean="0">
              <a:latin typeface="Arial" pitchFamily="34" charset="0"/>
              <a:cs typeface="Arial" pitchFamily="34" charset="0"/>
            </a:endParaRPr>
          </a:p>
          <a:p>
            <a:pPr algn="ctr"/>
            <a:r>
              <a:rPr lang="it-IT" altLang="it-IT" i="1" dirty="0" smtClean="0">
                <a:latin typeface="Arial" pitchFamily="34" charset="0"/>
                <a:cs typeface="Arial" pitchFamily="34" charset="0"/>
              </a:rPr>
              <a:t>“lavori </a:t>
            </a:r>
            <a:r>
              <a:rPr lang="it-IT" altLang="it-IT" i="1" dirty="0">
                <a:latin typeface="Arial" pitchFamily="34" charset="0"/>
                <a:cs typeface="Arial" pitchFamily="34" charset="0"/>
              </a:rPr>
              <a:t>comportanti esposizione alla polvere di silice cristallina respirabile generata da un </a:t>
            </a:r>
            <a:r>
              <a:rPr lang="it-IT" altLang="it-IT" i="1" dirty="0">
                <a:solidFill>
                  <a:srgbClr val="FF0000"/>
                </a:solidFill>
                <a:latin typeface="Arial" pitchFamily="34" charset="0"/>
                <a:cs typeface="Arial" pitchFamily="34" charset="0"/>
              </a:rPr>
              <a:t>procedimento di </a:t>
            </a:r>
            <a:r>
              <a:rPr lang="it-IT" altLang="it-IT" i="1" dirty="0" smtClean="0">
                <a:solidFill>
                  <a:srgbClr val="FF0000"/>
                </a:solidFill>
                <a:latin typeface="Arial" pitchFamily="34" charset="0"/>
                <a:cs typeface="Arial" pitchFamily="34" charset="0"/>
              </a:rPr>
              <a:t>lavorazione</a:t>
            </a:r>
            <a:r>
              <a:rPr lang="it-IT" dirty="0" smtClean="0">
                <a:solidFill>
                  <a:srgbClr val="FF0000"/>
                </a:solidFill>
              </a:rPr>
              <a:t>“</a:t>
            </a:r>
            <a:endParaRPr lang="it-IT" dirty="0">
              <a:solidFill>
                <a:srgbClr val="FF0000"/>
              </a:solidFill>
            </a:endParaRPr>
          </a:p>
        </p:txBody>
      </p:sp>
    </p:spTree>
    <p:extLst>
      <p:ext uri="{BB962C8B-B14F-4D97-AF65-F5344CB8AC3E}">
        <p14:creationId xmlns="" xmlns:p14="http://schemas.microsoft.com/office/powerpoint/2010/main" val="17889159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1547664" y="260648"/>
          <a:ext cx="5544617" cy="5115713"/>
        </p:xfrm>
        <a:graphic>
          <a:graphicData uri="http://schemas.openxmlformats.org/drawingml/2006/table">
            <a:tbl>
              <a:tblPr/>
              <a:tblGrid>
                <a:gridCol w="775363">
                  <a:extLst>
                    <a:ext uri="{9D8B030D-6E8A-4147-A177-3AD203B41FA5}">
                      <a16:colId xmlns="" xmlns:a16="http://schemas.microsoft.com/office/drawing/2014/main" val="20000"/>
                    </a:ext>
                  </a:extLst>
                </a:gridCol>
                <a:gridCol w="709375">
                  <a:extLst>
                    <a:ext uri="{9D8B030D-6E8A-4147-A177-3AD203B41FA5}">
                      <a16:colId xmlns="" xmlns:a16="http://schemas.microsoft.com/office/drawing/2014/main" val="20001"/>
                    </a:ext>
                  </a:extLst>
                </a:gridCol>
                <a:gridCol w="1229299">
                  <a:extLst>
                    <a:ext uri="{9D8B030D-6E8A-4147-A177-3AD203B41FA5}">
                      <a16:colId xmlns="" xmlns:a16="http://schemas.microsoft.com/office/drawing/2014/main" val="20002"/>
                    </a:ext>
                  </a:extLst>
                </a:gridCol>
                <a:gridCol w="775363">
                  <a:extLst>
                    <a:ext uri="{9D8B030D-6E8A-4147-A177-3AD203B41FA5}">
                      <a16:colId xmlns="" xmlns:a16="http://schemas.microsoft.com/office/drawing/2014/main" val="20003"/>
                    </a:ext>
                  </a:extLst>
                </a:gridCol>
                <a:gridCol w="668398">
                  <a:extLst>
                    <a:ext uri="{9D8B030D-6E8A-4147-A177-3AD203B41FA5}">
                      <a16:colId xmlns="" xmlns:a16="http://schemas.microsoft.com/office/drawing/2014/main" val="20004"/>
                    </a:ext>
                  </a:extLst>
                </a:gridCol>
                <a:gridCol w="668398">
                  <a:extLst>
                    <a:ext uri="{9D8B030D-6E8A-4147-A177-3AD203B41FA5}">
                      <a16:colId xmlns="" xmlns:a16="http://schemas.microsoft.com/office/drawing/2014/main" val="20005"/>
                    </a:ext>
                  </a:extLst>
                </a:gridCol>
                <a:gridCol w="718421">
                  <a:extLst>
                    <a:ext uri="{9D8B030D-6E8A-4147-A177-3AD203B41FA5}">
                      <a16:colId xmlns="" xmlns:a16="http://schemas.microsoft.com/office/drawing/2014/main" val="20006"/>
                    </a:ext>
                  </a:extLst>
                </a:gridCol>
              </a:tblGrid>
              <a:tr h="189343">
                <a:tc rowSpan="2">
                  <a:txBody>
                    <a:bodyPr/>
                    <a:lstStyle/>
                    <a:p>
                      <a:pPr algn="just">
                        <a:lnSpc>
                          <a:spcPct val="115000"/>
                        </a:lnSpc>
                        <a:spcBef>
                          <a:spcPts val="600"/>
                        </a:spcBef>
                        <a:spcAft>
                          <a:spcPts val="600"/>
                        </a:spcAft>
                      </a:pPr>
                      <a:r>
                        <a:rPr lang="en-GB" sz="1000" b="1" dirty="0">
                          <a:latin typeface="Times New Roman"/>
                          <a:ea typeface="Times New Roman"/>
                        </a:rPr>
                        <a:t>CAS No </a:t>
                      </a:r>
                      <a:r>
                        <a:rPr lang="en-GB" sz="1000" dirty="0">
                          <a:latin typeface="Times New Roman"/>
                          <a:ea typeface="Times New Roman"/>
                        </a:rPr>
                        <a:t>()</a:t>
                      </a:r>
                      <a:endParaRPr lang="it-IT" sz="1000" dirty="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Bef>
                          <a:spcPts val="600"/>
                        </a:spcBef>
                        <a:spcAft>
                          <a:spcPts val="600"/>
                        </a:spcAft>
                      </a:pPr>
                      <a:r>
                        <a:rPr lang="en-GB" sz="1000" b="1">
                          <a:latin typeface="Times New Roman"/>
                          <a:ea typeface="Times New Roman"/>
                        </a:rPr>
                        <a:t>EC No </a:t>
                      </a:r>
                      <a:r>
                        <a:rPr lang="en-GB" sz="1000">
                          <a:latin typeface="Times New Roman"/>
                          <a:ea typeface="Times New Roman"/>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Bef>
                          <a:spcPts val="600"/>
                        </a:spcBef>
                        <a:spcAft>
                          <a:spcPts val="600"/>
                        </a:spcAft>
                      </a:pPr>
                      <a:r>
                        <a:rPr lang="en-GB" sz="1000" b="1">
                          <a:latin typeface="Times New Roman"/>
                          <a:ea typeface="Times New Roman"/>
                        </a:rPr>
                        <a:t>NAME OF AGENT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600"/>
                        </a:spcBef>
                        <a:spcAft>
                          <a:spcPts val="600"/>
                        </a:spcAft>
                      </a:pPr>
                      <a:r>
                        <a:rPr lang="en-GB" sz="1000" b="1">
                          <a:latin typeface="Times New Roman"/>
                          <a:ea typeface="Times New Roman"/>
                        </a:rPr>
                        <a:t>LIMIT VALUES</a:t>
                      </a:r>
                      <a:r>
                        <a:rPr lang="en-GB" sz="1000">
                          <a:latin typeface="Times New Roman"/>
                          <a:ea typeface="Times New Roman"/>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rowSpan="2">
                  <a:txBody>
                    <a:bodyPr/>
                    <a:lstStyle/>
                    <a:p>
                      <a:pPr algn="just">
                        <a:lnSpc>
                          <a:spcPct val="115000"/>
                        </a:lnSpc>
                        <a:spcBef>
                          <a:spcPts val="600"/>
                        </a:spcBef>
                        <a:spcAft>
                          <a:spcPts val="600"/>
                        </a:spcAft>
                      </a:pPr>
                      <a:r>
                        <a:rPr lang="en-GB" sz="1000" b="1">
                          <a:latin typeface="Times New Roman"/>
                          <a:ea typeface="Times New Roman"/>
                        </a:rPr>
                        <a:t>Notation</a:t>
                      </a:r>
                      <a:r>
                        <a:rPr lang="en-GB" sz="1000">
                          <a:latin typeface="Times New Roman"/>
                          <a:ea typeface="Times New Roman"/>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320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Bef>
                          <a:spcPts val="600"/>
                        </a:spcBef>
                        <a:spcAft>
                          <a:spcPts val="600"/>
                        </a:spcAft>
                      </a:pPr>
                      <a:r>
                        <a:rPr lang="en-GB" sz="1000" b="1">
                          <a:latin typeface="Times New Roman"/>
                          <a:ea typeface="Times New Roman"/>
                        </a:rPr>
                        <a:t>mg/m</a:t>
                      </a:r>
                      <a:r>
                        <a:rPr lang="en-GB" sz="1000" b="1" baseline="30000">
                          <a:latin typeface="Times New Roman"/>
                          <a:ea typeface="Times New Roman"/>
                        </a:rPr>
                        <a:t>3 </a:t>
                      </a:r>
                      <a:r>
                        <a:rPr lang="en-GB" sz="1000">
                          <a:latin typeface="Times New Roman"/>
                          <a:ea typeface="Times New Roman"/>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b="1">
                          <a:latin typeface="Times New Roman"/>
                          <a:ea typeface="Times New Roman"/>
                        </a:rPr>
                        <a:t>ppm </a:t>
                      </a:r>
                      <a:r>
                        <a:rPr lang="en-GB" sz="1000">
                          <a:latin typeface="Times New Roman"/>
                          <a:ea typeface="Times New Roman"/>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b="1">
                          <a:latin typeface="Times New Roman"/>
                          <a:ea typeface="Times New Roman"/>
                        </a:rPr>
                        <a:t>f/ml</a:t>
                      </a:r>
                      <a:r>
                        <a:rPr lang="en-GB" sz="1000">
                          <a:latin typeface="Times New Roman"/>
                          <a:ea typeface="Times New Roman"/>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 xmlns:a16="http://schemas.microsoft.com/office/drawing/2014/main" val="10001"/>
                  </a:ext>
                </a:extLst>
              </a:tr>
              <a:tr h="123203">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Hardwood dusts </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3 ()</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51701">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dirty="0">
                          <a:latin typeface="Times New Roman"/>
                          <a:ea typeface="Times New Roman"/>
                        </a:rPr>
                        <a:t>Chromium (VI) compounds which are carcinogens within the meaning of Article 2 (a) (</a:t>
                      </a:r>
                      <a:r>
                        <a:rPr lang="en-GB" sz="1000" dirty="0" err="1">
                          <a:latin typeface="Times New Roman"/>
                          <a:ea typeface="Times New Roman"/>
                        </a:rPr>
                        <a:t>i</a:t>
                      </a:r>
                      <a:r>
                        <a:rPr lang="en-GB" sz="1000" dirty="0">
                          <a:latin typeface="Times New Roman"/>
                          <a:ea typeface="Times New Roman"/>
                        </a:rPr>
                        <a:t>) of the Directive </a:t>
                      </a:r>
                      <a:r>
                        <a:rPr lang="en-GB" sz="1000" dirty="0" smtClean="0">
                          <a:latin typeface="Times New Roman"/>
                          <a:ea typeface="Times New Roman"/>
                        </a:rPr>
                        <a:t>(</a:t>
                      </a:r>
                      <a:r>
                        <a:rPr lang="en-GB" sz="1000" dirty="0">
                          <a:latin typeface="Times New Roman"/>
                          <a:ea typeface="Times New Roman"/>
                        </a:rPr>
                        <a:t>as Chromium)</a:t>
                      </a:r>
                      <a:endParaRPr lang="it-IT" sz="1000" dirty="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0,025</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51701">
                <a:tc>
                  <a:txBody>
                    <a:bodyPr/>
                    <a:lstStyle/>
                    <a:p>
                      <a:pPr algn="l">
                        <a:lnSpc>
                          <a:spcPct val="115000"/>
                        </a:lnSpc>
                        <a:spcBef>
                          <a:spcPts val="600"/>
                        </a:spcBef>
                        <a:spcAft>
                          <a:spcPts val="600"/>
                        </a:spcAft>
                      </a:pPr>
                      <a:r>
                        <a:rPr lang="en-GB" sz="1000" dirty="0">
                          <a:latin typeface="Times New Roman"/>
                          <a:ea typeface="Times New Roman"/>
                          <a:sym typeface="Symbol"/>
                        </a:rPr>
                        <a:t></a:t>
                      </a:r>
                      <a:endParaRPr lang="it-IT" sz="1000" dirty="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dirty="0">
                          <a:latin typeface="Times New Roman"/>
                          <a:ea typeface="Times New Roman"/>
                        </a:rPr>
                        <a:t>Refractory Ceramic Fibres </a:t>
                      </a:r>
                      <a:r>
                        <a:rPr lang="en-GB" sz="1000" dirty="0" smtClean="0">
                          <a:latin typeface="Times New Roman"/>
                          <a:ea typeface="Times New Roman"/>
                        </a:rPr>
                        <a:t>which </a:t>
                      </a:r>
                      <a:r>
                        <a:rPr lang="en-GB" sz="1000" dirty="0">
                          <a:latin typeface="Times New Roman"/>
                          <a:ea typeface="Times New Roman"/>
                        </a:rPr>
                        <a:t>are carcinogens within the meaning of Article 2 (a) (</a:t>
                      </a:r>
                      <a:r>
                        <a:rPr lang="en-GB" sz="1000" dirty="0" err="1">
                          <a:latin typeface="Times New Roman"/>
                          <a:ea typeface="Times New Roman"/>
                        </a:rPr>
                        <a:t>i</a:t>
                      </a:r>
                      <a:r>
                        <a:rPr lang="en-GB" sz="1000" dirty="0">
                          <a:latin typeface="Times New Roman"/>
                          <a:ea typeface="Times New Roman"/>
                        </a:rPr>
                        <a:t>) of the Directive </a:t>
                      </a:r>
                      <a:endParaRPr lang="it-IT" sz="1000" dirty="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0,3</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69610">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Respirable Crystalline Silica Dust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0,1 ()</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23203">
                <a:tc>
                  <a:txBody>
                    <a:bodyPr/>
                    <a:lstStyle/>
                    <a:p>
                      <a:pPr algn="l">
                        <a:lnSpc>
                          <a:spcPct val="115000"/>
                        </a:lnSpc>
                        <a:spcBef>
                          <a:spcPts val="600"/>
                        </a:spcBef>
                        <a:spcAft>
                          <a:spcPts val="600"/>
                        </a:spcAft>
                      </a:pPr>
                      <a:r>
                        <a:rPr lang="en-GB" sz="1000">
                          <a:latin typeface="Times New Roman"/>
                          <a:ea typeface="Times New Roman"/>
                        </a:rPr>
                        <a:t>71-43-2</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200-753-7</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Benzene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3,25</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skin</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46407">
                <a:tc>
                  <a:txBody>
                    <a:bodyPr/>
                    <a:lstStyle/>
                    <a:p>
                      <a:pPr algn="l">
                        <a:lnSpc>
                          <a:spcPct val="115000"/>
                        </a:lnSpc>
                        <a:spcBef>
                          <a:spcPts val="600"/>
                        </a:spcBef>
                        <a:spcAft>
                          <a:spcPts val="600"/>
                        </a:spcAft>
                      </a:pPr>
                      <a:r>
                        <a:rPr lang="en-GB" sz="1000">
                          <a:latin typeface="Times New Roman"/>
                          <a:ea typeface="Times New Roman"/>
                        </a:rPr>
                        <a:t>75-01-4</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200-831-0</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Vinyl chloride monomer</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2,6</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23203">
                <a:tc>
                  <a:txBody>
                    <a:bodyPr/>
                    <a:lstStyle/>
                    <a:p>
                      <a:pPr algn="l">
                        <a:lnSpc>
                          <a:spcPct val="115000"/>
                        </a:lnSpc>
                        <a:spcBef>
                          <a:spcPts val="600"/>
                        </a:spcBef>
                        <a:spcAft>
                          <a:spcPts val="600"/>
                        </a:spcAft>
                      </a:pPr>
                      <a:r>
                        <a:rPr lang="en-GB" sz="1000">
                          <a:latin typeface="Times New Roman"/>
                          <a:ea typeface="Times New Roman"/>
                        </a:rPr>
                        <a:t>75-21-8</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200-849-9</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Ethylene oxide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1,8</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skin</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23203">
                <a:tc>
                  <a:txBody>
                    <a:bodyPr/>
                    <a:lstStyle/>
                    <a:p>
                      <a:pPr algn="l">
                        <a:lnSpc>
                          <a:spcPct val="115000"/>
                        </a:lnSpc>
                        <a:spcBef>
                          <a:spcPts val="600"/>
                        </a:spcBef>
                        <a:spcAft>
                          <a:spcPts val="600"/>
                        </a:spcAft>
                      </a:pPr>
                      <a:r>
                        <a:rPr lang="en-GB" sz="1000">
                          <a:latin typeface="Times New Roman"/>
                          <a:ea typeface="Times New Roman"/>
                        </a:rPr>
                        <a:t>75-56-9</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200-879-2</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1,2-Epoxypropane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2,4</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 </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23203">
                <a:tc>
                  <a:txBody>
                    <a:bodyPr/>
                    <a:lstStyle/>
                    <a:p>
                      <a:pPr algn="l">
                        <a:lnSpc>
                          <a:spcPct val="115000"/>
                        </a:lnSpc>
                        <a:spcBef>
                          <a:spcPts val="600"/>
                        </a:spcBef>
                        <a:spcAft>
                          <a:spcPts val="600"/>
                        </a:spcAft>
                      </a:pPr>
                      <a:r>
                        <a:rPr lang="en-GB" sz="1000">
                          <a:latin typeface="Times New Roman"/>
                          <a:ea typeface="Times New Roman"/>
                        </a:rPr>
                        <a:t>79-06-1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201-173-7</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Acrylamide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skin</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23203">
                <a:tc>
                  <a:txBody>
                    <a:bodyPr/>
                    <a:lstStyle/>
                    <a:p>
                      <a:pPr algn="l">
                        <a:lnSpc>
                          <a:spcPct val="115000"/>
                        </a:lnSpc>
                        <a:spcBef>
                          <a:spcPts val="600"/>
                        </a:spcBef>
                        <a:spcAft>
                          <a:spcPts val="600"/>
                        </a:spcAft>
                      </a:pPr>
                      <a:r>
                        <a:rPr lang="en-GB" sz="1000">
                          <a:latin typeface="Times New Roman"/>
                          <a:ea typeface="Times New Roman"/>
                        </a:rPr>
                        <a:t>79-46-9</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201-209-1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2-Nitropropane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18</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5</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23203">
                <a:tc>
                  <a:txBody>
                    <a:bodyPr/>
                    <a:lstStyle/>
                    <a:p>
                      <a:pPr algn="l">
                        <a:lnSpc>
                          <a:spcPct val="115000"/>
                        </a:lnSpc>
                        <a:spcBef>
                          <a:spcPts val="600"/>
                        </a:spcBef>
                        <a:spcAft>
                          <a:spcPts val="600"/>
                        </a:spcAft>
                      </a:pPr>
                      <a:r>
                        <a:rPr lang="en-GB" sz="1000">
                          <a:latin typeface="Times New Roman"/>
                          <a:ea typeface="Times New Roman"/>
                        </a:rPr>
                        <a:t>95-53-4</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202-429-0</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i="1">
                          <a:latin typeface="Times New Roman"/>
                          <a:ea typeface="Times New Roman"/>
                        </a:rPr>
                        <a:t>o</a:t>
                      </a:r>
                      <a:r>
                        <a:rPr lang="en-GB" sz="1000">
                          <a:latin typeface="Times New Roman"/>
                          <a:ea typeface="Times New Roman"/>
                        </a:rPr>
                        <a:t>-Toluidine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0,5</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23203">
                <a:tc>
                  <a:txBody>
                    <a:bodyPr/>
                    <a:lstStyle/>
                    <a:p>
                      <a:pPr algn="l">
                        <a:lnSpc>
                          <a:spcPct val="115000"/>
                        </a:lnSpc>
                        <a:spcBef>
                          <a:spcPts val="600"/>
                        </a:spcBef>
                        <a:spcAft>
                          <a:spcPts val="600"/>
                        </a:spcAft>
                      </a:pPr>
                      <a:r>
                        <a:rPr lang="en-GB" sz="1000">
                          <a:latin typeface="Times New Roman"/>
                          <a:ea typeface="Times New Roman"/>
                        </a:rPr>
                        <a:t>106-99-0</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203-450-8</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1,3-Butadiene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2,2</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23203">
                <a:tc>
                  <a:txBody>
                    <a:bodyPr/>
                    <a:lstStyle/>
                    <a:p>
                      <a:pPr algn="l">
                        <a:lnSpc>
                          <a:spcPct val="115000"/>
                        </a:lnSpc>
                        <a:spcBef>
                          <a:spcPts val="600"/>
                        </a:spcBef>
                        <a:spcAft>
                          <a:spcPts val="600"/>
                        </a:spcAft>
                      </a:pPr>
                      <a:r>
                        <a:rPr lang="en-GB" sz="1000">
                          <a:latin typeface="Times New Roman"/>
                          <a:ea typeface="Times New Roman"/>
                        </a:rPr>
                        <a:t>302-01-2</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206-114-9</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Hydrazine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0,013</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0,01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skin</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23203">
                <a:tc>
                  <a:txBody>
                    <a:bodyPr/>
                    <a:lstStyle/>
                    <a:p>
                      <a:pPr algn="l">
                        <a:lnSpc>
                          <a:spcPct val="115000"/>
                        </a:lnSpc>
                        <a:spcBef>
                          <a:spcPts val="600"/>
                        </a:spcBef>
                        <a:spcAft>
                          <a:spcPts val="600"/>
                        </a:spcAft>
                      </a:pPr>
                      <a:r>
                        <a:rPr lang="en-GB" sz="1000">
                          <a:latin typeface="Times New Roman"/>
                          <a:ea typeface="Times New Roman"/>
                        </a:rPr>
                        <a:t>593-60-2 </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209-800-6</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Bromoethylene</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4,4</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rPr>
                        <a:t>1</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a:latin typeface="Times New Roman"/>
                          <a:ea typeface="Times New Roman"/>
                          <a:sym typeface="Symbol"/>
                        </a:rPr>
                        <a:t></a:t>
                      </a:r>
                      <a:endParaRPr lang="it-IT" sz="100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000" dirty="0">
                          <a:latin typeface="Times New Roman"/>
                          <a:ea typeface="Times New Roman"/>
                          <a:sym typeface="Symbol"/>
                        </a:rPr>
                        <a:t></a:t>
                      </a:r>
                      <a:endParaRPr lang="it-IT" sz="1000" dirty="0">
                        <a:latin typeface="Times New Roman"/>
                        <a:ea typeface="Calibri"/>
                      </a:endParaRPr>
                    </a:p>
                  </a:txBody>
                  <a:tcPr marL="40175" marR="40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747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 name="Rettangolo 9"/>
          <p:cNvSpPr/>
          <p:nvPr/>
        </p:nvSpPr>
        <p:spPr>
          <a:xfrm>
            <a:off x="285720" y="5357826"/>
            <a:ext cx="8501122" cy="1477328"/>
          </a:xfrm>
          <a:prstGeom prst="rect">
            <a:avLst/>
          </a:prstGeom>
        </p:spPr>
        <p:txBody>
          <a:bodyPr wrap="square">
            <a:spAutoFit/>
          </a:bodyPr>
          <a:lstStyle/>
          <a:p>
            <a:pPr lvl="0" algn="just" fontAlgn="base">
              <a:spcBef>
                <a:spcPct val="0"/>
              </a:spcBef>
              <a:spcAft>
                <a:spcPct val="0"/>
              </a:spcAft>
            </a:pPr>
            <a:r>
              <a:rPr lang="en-GB" sz="900" baseline="30000" dirty="0" smtClean="0">
                <a:latin typeface="Times New Roman" pitchFamily="18" charset="0"/>
                <a:ea typeface="Calibri" pitchFamily="34" charset="0"/>
                <a:cs typeface="Times New Roman" pitchFamily="18" charset="0"/>
                <a:hlinkClick r:id=""/>
              </a:rPr>
              <a:t>[</a:t>
            </a:r>
            <a:r>
              <a:rPr lang="en-GB" sz="900" baseline="30000" dirty="0" smtClean="0" bmk="">
                <a:latin typeface="Times New Roman" pitchFamily="18" charset="0"/>
                <a:ea typeface="Calibri" pitchFamily="34" charset="0"/>
                <a:cs typeface="Times New Roman" pitchFamily="18" charset="0"/>
                <a:hlinkClick r:id=""/>
              </a:rPr>
              <a:t>1]</a:t>
            </a:r>
            <a:r>
              <a:rPr lang="en-GB" sz="900" dirty="0" smtClean="0" bmk="">
                <a:latin typeface="Times New Roman" pitchFamily="18" charset="0"/>
                <a:ea typeface="Calibri" pitchFamily="34" charset="0"/>
                <a:cs typeface="Times New Roman" pitchFamily="18" charset="0"/>
              </a:rPr>
              <a:t>	CAS No: Chemical Abstract Service Registry Number.</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[2]</a:t>
            </a:r>
            <a:r>
              <a:rPr lang="en-GB" sz="900" dirty="0" smtClean="0" bmk="">
                <a:latin typeface="Times New Roman" pitchFamily="18" charset="0"/>
                <a:ea typeface="Calibri" pitchFamily="34" charset="0"/>
                <a:cs typeface="Times New Roman" pitchFamily="18" charset="0"/>
              </a:rPr>
              <a:t>	EC No, i.e. EINECS, ELINCS or NLP, is the official number of the substance within the European Union, as defined in section 1.1.1.2 in Annex VI, Part 1, of Regulation (EC) No 1272/2008.</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[3]</a:t>
            </a:r>
            <a:r>
              <a:rPr lang="en-GB" sz="900" dirty="0" smtClean="0" bmk="">
                <a:latin typeface="Times New Roman" pitchFamily="18" charset="0"/>
                <a:ea typeface="Calibri" pitchFamily="34" charset="0"/>
                <a:cs typeface="Times New Roman" pitchFamily="18" charset="0"/>
              </a:rPr>
              <a:t>	Measured or calculated in relation to a reference period of eight hours.</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[4]</a:t>
            </a:r>
            <a:r>
              <a:rPr lang="en-GB" sz="900" dirty="0" smtClean="0" bmk="">
                <a:latin typeface="Times New Roman" pitchFamily="18" charset="0"/>
                <a:ea typeface="Calibri" pitchFamily="34" charset="0"/>
                <a:cs typeface="Times New Roman" pitchFamily="18" charset="0"/>
              </a:rPr>
              <a:t>	Substantial contribution to the total body burden via dermal exposure possible. </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[5]</a:t>
            </a:r>
            <a:r>
              <a:rPr lang="en-GB" sz="900" dirty="0" smtClean="0" bmk="">
                <a:latin typeface="Times New Roman" pitchFamily="18" charset="0"/>
                <a:ea typeface="Calibri" pitchFamily="34" charset="0"/>
                <a:cs typeface="Times New Roman" pitchFamily="18" charset="0"/>
              </a:rPr>
              <a:t>	mg/m</a:t>
            </a:r>
            <a:r>
              <a:rPr lang="en-GB" sz="900" baseline="30000" dirty="0" smtClean="0" bmk="">
                <a:latin typeface="Times New Roman" pitchFamily="18" charset="0"/>
                <a:ea typeface="Calibri" pitchFamily="34" charset="0"/>
                <a:cs typeface="Times New Roman" pitchFamily="18" charset="0"/>
              </a:rPr>
              <a:t>3</a:t>
            </a:r>
            <a:r>
              <a:rPr lang="en-GB" sz="900" dirty="0" smtClean="0" bmk="">
                <a:latin typeface="Times New Roman" pitchFamily="18" charset="0"/>
                <a:ea typeface="Calibri" pitchFamily="34" charset="0"/>
                <a:cs typeface="Times New Roman" pitchFamily="18" charset="0"/>
              </a:rPr>
              <a:t> = milligrams per cubic metre of air at 20°C and 101,3 </a:t>
            </a:r>
            <a:r>
              <a:rPr lang="en-GB" sz="900" dirty="0" err="1" smtClean="0" bmk="">
                <a:latin typeface="Times New Roman" pitchFamily="18" charset="0"/>
                <a:ea typeface="Calibri" pitchFamily="34" charset="0"/>
                <a:cs typeface="Times New Roman" pitchFamily="18" charset="0"/>
              </a:rPr>
              <a:t>kPa</a:t>
            </a:r>
            <a:r>
              <a:rPr lang="en-GB" sz="900" dirty="0" smtClean="0" bmk="">
                <a:latin typeface="Times New Roman" pitchFamily="18" charset="0"/>
                <a:ea typeface="Calibri" pitchFamily="34" charset="0"/>
                <a:cs typeface="Times New Roman" pitchFamily="18" charset="0"/>
              </a:rPr>
              <a:t> (760 mm mercury pressure).</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[6]</a:t>
            </a:r>
            <a:r>
              <a:rPr lang="en-GB" sz="900" dirty="0" smtClean="0" bmk="">
                <a:latin typeface="Times New Roman" pitchFamily="18" charset="0"/>
                <a:ea typeface="Calibri" pitchFamily="34" charset="0"/>
                <a:cs typeface="Times New Roman" pitchFamily="18" charset="0"/>
              </a:rPr>
              <a:t>	</a:t>
            </a:r>
            <a:r>
              <a:rPr lang="en-GB" sz="900" dirty="0" err="1" smtClean="0" bmk="">
                <a:latin typeface="Times New Roman" pitchFamily="18" charset="0"/>
                <a:ea typeface="Calibri" pitchFamily="34" charset="0"/>
                <a:cs typeface="Times New Roman" pitchFamily="18" charset="0"/>
              </a:rPr>
              <a:t>ppm</a:t>
            </a:r>
            <a:r>
              <a:rPr lang="en-GB" sz="900" dirty="0" smtClean="0" bmk="">
                <a:latin typeface="Times New Roman" pitchFamily="18" charset="0"/>
                <a:ea typeface="Calibri" pitchFamily="34" charset="0"/>
                <a:cs typeface="Times New Roman" pitchFamily="18" charset="0"/>
              </a:rPr>
              <a:t> = parts per million by volume in air (ml/m</a:t>
            </a:r>
            <a:r>
              <a:rPr lang="en-GB" sz="900" baseline="30000" dirty="0" smtClean="0" bmk="">
                <a:latin typeface="Times New Roman" pitchFamily="18" charset="0"/>
                <a:ea typeface="Calibri" pitchFamily="34" charset="0"/>
                <a:cs typeface="Times New Roman" pitchFamily="18" charset="0"/>
              </a:rPr>
              <a:t>3</a:t>
            </a:r>
            <a:r>
              <a:rPr lang="en-GB" sz="900" dirty="0" smtClean="0" bmk="">
                <a:latin typeface="Times New Roman" pitchFamily="18" charset="0"/>
                <a:ea typeface="Calibri" pitchFamily="34" charset="0"/>
                <a:cs typeface="Times New Roman" pitchFamily="18" charset="0"/>
              </a:rPr>
              <a:t>).</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[7]</a:t>
            </a:r>
            <a:r>
              <a:rPr lang="fr-FR" sz="900" dirty="0" smtClean="0" bmk="">
                <a:latin typeface="Times New Roman" pitchFamily="18" charset="0"/>
                <a:ea typeface="Calibri" pitchFamily="34" charset="0"/>
                <a:cs typeface="Times New Roman" pitchFamily="18" charset="0"/>
              </a:rPr>
              <a:t>	f/ml =  fibres per millilitre.</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[8]</a:t>
            </a:r>
            <a:r>
              <a:rPr lang="en-GB" sz="900" dirty="0" smtClean="0" bmk="">
                <a:latin typeface="Times New Roman" pitchFamily="18" charset="0"/>
                <a:ea typeface="Calibri" pitchFamily="34" charset="0"/>
                <a:cs typeface="Times New Roman" pitchFamily="18" charset="0"/>
              </a:rPr>
              <a:t>	Inhalable fraction: if hardwood dusts are mixed with other wood dusts, the limit value shall apply to all wood dusts present in that mixture.</a:t>
            </a:r>
            <a:endParaRPr lang="it-IT" sz="900" dirty="0" smtClean="0" bmk="">
              <a:latin typeface="Arial" pitchFamily="34" charset="0"/>
              <a:cs typeface="Arial" pitchFamily="34" charset="0"/>
            </a:endParaRPr>
          </a:p>
          <a:p>
            <a:pPr lvl="0" algn="just" eaLnBrk="0" fontAlgn="base" hangingPunct="0">
              <a:spcBef>
                <a:spcPct val="0"/>
              </a:spcBef>
              <a:spcAft>
                <a:spcPct val="0"/>
              </a:spcAft>
            </a:pPr>
            <a:r>
              <a:rPr lang="en-GB" sz="900" baseline="30000" dirty="0" smtClean="0" bmk="">
                <a:latin typeface="Times New Roman" pitchFamily="18" charset="0"/>
                <a:ea typeface="Calibri" pitchFamily="34" charset="0"/>
                <a:cs typeface="Times New Roman" pitchFamily="18" charset="0"/>
                <a:hlinkClick r:id=""/>
              </a:rPr>
              <a:t>[9]</a:t>
            </a:r>
            <a:r>
              <a:rPr lang="en-US" sz="900" dirty="0" smtClean="0">
                <a:latin typeface="Times New Roman" pitchFamily="18" charset="0"/>
                <a:ea typeface="Calibri" pitchFamily="34" charset="0"/>
                <a:cs typeface="Times New Roman" pitchFamily="18" charset="0"/>
              </a:rPr>
              <a:t>	</a:t>
            </a:r>
            <a:r>
              <a:rPr lang="en-US" sz="900" dirty="0" err="1" smtClean="0">
                <a:latin typeface="Times New Roman" pitchFamily="18" charset="0"/>
                <a:ea typeface="Calibri" pitchFamily="34" charset="0"/>
                <a:cs typeface="Times New Roman" pitchFamily="18" charset="0"/>
              </a:rPr>
              <a:t>Respirable</a:t>
            </a:r>
            <a:r>
              <a:rPr lang="en-US" sz="900" dirty="0" smtClean="0">
                <a:latin typeface="Times New Roman" pitchFamily="18" charset="0"/>
                <a:ea typeface="Calibri" pitchFamily="34" charset="0"/>
                <a:cs typeface="Times New Roman" pitchFamily="18" charset="0"/>
              </a:rPr>
              <a:t> fraction.</a:t>
            </a:r>
            <a:endParaRPr lang="en-US" sz="900" dirty="0" smtClean="0">
              <a:latin typeface="Arial" pitchFamily="34" charset="0"/>
              <a:cs typeface="Arial" pitchFamily="34" charset="0"/>
            </a:endParaRPr>
          </a:p>
        </p:txBody>
      </p:sp>
      <p:sp>
        <p:nvSpPr>
          <p:cNvPr id="74756" name="Rectangle 4"/>
          <p:cNvSpPr>
            <a:spLocks noChangeArrowheads="1"/>
          </p:cNvSpPr>
          <p:nvPr/>
        </p:nvSpPr>
        <p:spPr bwMode="auto">
          <a:xfrm>
            <a:off x="7308304" y="188640"/>
            <a:ext cx="14756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"Annex III: Limit values and other directly related provisions (Article 16)</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2145551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1213" y="939800"/>
            <a:ext cx="7418387" cy="10048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it-IT" sz="2000" dirty="0">
                <a:solidFill>
                  <a:schemeClr val="tx1"/>
                </a:solidFill>
                <a:latin typeface="Arial" panose="020B0604020202020204" pitchFamily="34" charset="0"/>
                <a:cs typeface="Arial" panose="020B0604020202020204" pitchFamily="34" charset="0"/>
              </a:rPr>
              <a:t>Il Parlamento Europeo ha chiesto di inserire nello «scopo» della Direttiva CMD anche le </a:t>
            </a:r>
            <a:r>
              <a:rPr lang="it-IT" sz="2000" b="1" dirty="0">
                <a:solidFill>
                  <a:schemeClr val="tx1"/>
                </a:solidFill>
                <a:latin typeface="Arial" panose="020B0604020202020204" pitchFamily="34" charset="0"/>
                <a:cs typeface="Arial" panose="020B0604020202020204" pitchFamily="34" charset="0"/>
              </a:rPr>
              <a:t>Sostanze</a:t>
            </a:r>
            <a:r>
              <a:rPr lang="it-IT" sz="2000" dirty="0">
                <a:solidFill>
                  <a:schemeClr val="tx1"/>
                </a:solidFill>
                <a:latin typeface="Arial" panose="020B0604020202020204" pitchFamily="34" charset="0"/>
                <a:cs typeface="Arial" panose="020B0604020202020204" pitchFamily="34" charset="0"/>
              </a:rPr>
              <a:t> </a:t>
            </a:r>
            <a:r>
              <a:rPr lang="it-IT" sz="2000" b="1" dirty="0">
                <a:solidFill>
                  <a:schemeClr val="tx1"/>
                </a:solidFill>
                <a:latin typeface="Arial" panose="020B0604020202020204" pitchFamily="34" charset="0"/>
                <a:cs typeface="Arial" panose="020B0604020202020204" pitchFamily="34" charset="0"/>
              </a:rPr>
              <a:t>Tossiche per la Riproduzione</a:t>
            </a:r>
          </a:p>
        </p:txBody>
      </p:sp>
      <p:sp>
        <p:nvSpPr>
          <p:cNvPr id="3" name="Rettangolo 2"/>
          <p:cNvSpPr/>
          <p:nvPr/>
        </p:nvSpPr>
        <p:spPr>
          <a:xfrm>
            <a:off x="811213" y="2125663"/>
            <a:ext cx="7418387" cy="277495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it-IT" sz="2000" dirty="0">
                <a:solidFill>
                  <a:schemeClr val="tx1"/>
                </a:solidFill>
              </a:rPr>
              <a:t>Sono sostanze tossiche per la riproduzione quelle che hanno effetti nocivi sulla funzione sessuale e sulla fertilità degli uomini e delle donne adulti, nonché sullo sviluppo della progenie. </a:t>
            </a:r>
          </a:p>
          <a:p>
            <a:pPr>
              <a:defRPr/>
            </a:pPr>
            <a:r>
              <a:rPr lang="it-IT" sz="2000" dirty="0">
                <a:solidFill>
                  <a:schemeClr val="tx1"/>
                </a:solidFill>
              </a:rPr>
              <a:t>Ai fini della classificazione (Regolamento CLP) la Classe di Pericolo «Tossicità per la Riproduzione» è così suddivisa:</a:t>
            </a:r>
          </a:p>
          <a:p>
            <a:pPr>
              <a:defRPr/>
            </a:pPr>
            <a:r>
              <a:rPr lang="it-IT" sz="2000" dirty="0">
                <a:solidFill>
                  <a:schemeClr val="tx1"/>
                </a:solidFill>
              </a:rPr>
              <a:t> Effetti Nocivi </a:t>
            </a:r>
          </a:p>
          <a:p>
            <a:pPr marL="285750" indent="-285750">
              <a:buFont typeface="Arial" panose="020B0604020202020204" pitchFamily="34" charset="0"/>
              <a:buChar char="•"/>
              <a:defRPr/>
            </a:pPr>
            <a:r>
              <a:rPr lang="it-IT" sz="2000" dirty="0">
                <a:solidFill>
                  <a:schemeClr val="tx1"/>
                </a:solidFill>
              </a:rPr>
              <a:t>sulla funzione sessuale e la fertilità</a:t>
            </a:r>
          </a:p>
          <a:p>
            <a:pPr marL="285750" indent="-285750">
              <a:buFont typeface="Arial" panose="020B0604020202020204" pitchFamily="34" charset="0"/>
              <a:buChar char="•"/>
              <a:defRPr/>
            </a:pPr>
            <a:r>
              <a:rPr lang="it-IT" sz="2000" dirty="0">
                <a:solidFill>
                  <a:schemeClr val="tx1"/>
                </a:solidFill>
              </a:rPr>
              <a:t>sulla progenie</a:t>
            </a:r>
          </a:p>
          <a:p>
            <a:pPr marL="285750" indent="-285750">
              <a:buFont typeface="Arial" panose="020B0604020202020204" pitchFamily="34" charset="0"/>
              <a:buChar char="•"/>
              <a:defRPr/>
            </a:pPr>
            <a:r>
              <a:rPr lang="it-IT" sz="2000" dirty="0">
                <a:solidFill>
                  <a:schemeClr val="tx1"/>
                </a:solidFill>
              </a:rPr>
              <a:t>sull’allattamento o attraverso l’allattamento </a:t>
            </a:r>
            <a:r>
              <a:rPr lang="it-IT" dirty="0">
                <a:solidFill>
                  <a:schemeClr val="tx1"/>
                </a:solidFill>
              </a:rPr>
              <a:t> </a:t>
            </a:r>
          </a:p>
        </p:txBody>
      </p:sp>
      <p:sp>
        <p:nvSpPr>
          <p:cNvPr id="4" name="Rettangolo 3"/>
          <p:cNvSpPr/>
          <p:nvPr/>
        </p:nvSpPr>
        <p:spPr>
          <a:xfrm>
            <a:off x="811213" y="5081588"/>
            <a:ext cx="7418387" cy="5921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it-IT" dirty="0">
                <a:solidFill>
                  <a:schemeClr val="tx1"/>
                </a:solidFill>
              </a:rPr>
              <a:t>Tale inserimento viene rimandato alla valutazione d’impatto da parte della Commissione</a:t>
            </a:r>
          </a:p>
        </p:txBody>
      </p:sp>
    </p:spTree>
    <p:extLst>
      <p:ext uri="{BB962C8B-B14F-4D97-AF65-F5344CB8AC3E}">
        <p14:creationId xmlns="" xmlns:p14="http://schemas.microsoft.com/office/powerpoint/2010/main" val="16809139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2825" y="690563"/>
            <a:ext cx="6932613" cy="6397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it-IT" sz="2400" dirty="0">
                <a:solidFill>
                  <a:schemeClr val="tx1"/>
                </a:solidFill>
              </a:rPr>
              <a:t>La Direttiva </a:t>
            </a:r>
            <a:r>
              <a:rPr lang="it-IT" sz="2400" dirty="0" smtClean="0">
                <a:solidFill>
                  <a:schemeClr val="tx1"/>
                </a:solidFill>
              </a:rPr>
              <a:t>rivede </a:t>
            </a:r>
            <a:r>
              <a:rPr lang="it-IT" sz="2400" dirty="0">
                <a:solidFill>
                  <a:schemeClr val="tx1"/>
                </a:solidFill>
              </a:rPr>
              <a:t>all’art. 18 bis da inserire nella Dir. 2004/37</a:t>
            </a:r>
          </a:p>
        </p:txBody>
      </p:sp>
      <p:sp>
        <p:nvSpPr>
          <p:cNvPr id="3" name="Rettangolo 2"/>
          <p:cNvSpPr/>
          <p:nvPr/>
        </p:nvSpPr>
        <p:spPr>
          <a:xfrm>
            <a:off x="833438" y="1704975"/>
            <a:ext cx="7253287" cy="33242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it-IT" sz="2400" b="1" dirty="0">
                <a:solidFill>
                  <a:schemeClr val="tx1"/>
                </a:solidFill>
              </a:rPr>
              <a:t>Articoli 18bis</a:t>
            </a:r>
          </a:p>
          <a:p>
            <a:pPr marL="342900" indent="-342900" algn="just">
              <a:buFont typeface="Arial" panose="020B0604020202020204" pitchFamily="34" charset="0"/>
              <a:buChar char="•"/>
              <a:defRPr/>
            </a:pPr>
            <a:r>
              <a:rPr lang="it-IT" sz="2400" dirty="0">
                <a:solidFill>
                  <a:schemeClr val="tx1"/>
                </a:solidFill>
              </a:rPr>
              <a:t>Rivalutazione del valore limite della polvere di silice libera cristallina respirabile….</a:t>
            </a:r>
          </a:p>
          <a:p>
            <a:pPr marL="342900" indent="-342900" algn="ctr">
              <a:buFont typeface="Arial" panose="020B0604020202020204" pitchFamily="34" charset="0"/>
              <a:buChar char="•"/>
              <a:defRPr/>
            </a:pPr>
            <a:endParaRPr lang="it-IT" sz="2400" dirty="0">
              <a:solidFill>
                <a:schemeClr val="tx1"/>
              </a:solidFill>
            </a:endParaRPr>
          </a:p>
          <a:p>
            <a:pPr marL="342900" indent="-342900" algn="just">
              <a:buFont typeface="Arial" panose="020B0604020202020204" pitchFamily="34" charset="0"/>
              <a:buChar char="•"/>
              <a:defRPr/>
            </a:pPr>
            <a:r>
              <a:rPr lang="it-IT" sz="2400" dirty="0">
                <a:solidFill>
                  <a:schemeClr val="tx1"/>
                </a:solidFill>
              </a:rPr>
              <a:t>Entro </a:t>
            </a:r>
            <a:r>
              <a:rPr lang="it-IT" sz="2400" dirty="0" smtClean="0">
                <a:solidFill>
                  <a:schemeClr val="tx1"/>
                </a:solidFill>
              </a:rPr>
              <a:t>la fine del </a:t>
            </a:r>
            <a:r>
              <a:rPr lang="it-IT" sz="2400" dirty="0">
                <a:solidFill>
                  <a:schemeClr val="tx1"/>
                </a:solidFill>
              </a:rPr>
              <a:t>2019 la Commissione, tenendo conto degli ultimi  sviluppi  nelle conoscenze scientifiche, valuta la possibilità di modificare l’ambito di applicazione della presente direttiva per includervi le sostanze tossiche per la riproduzione</a:t>
            </a:r>
          </a:p>
        </p:txBody>
      </p:sp>
      <p:sp>
        <p:nvSpPr>
          <p:cNvPr id="4" name="Rettangolo 3"/>
          <p:cNvSpPr/>
          <p:nvPr/>
        </p:nvSpPr>
        <p:spPr>
          <a:xfrm>
            <a:off x="1792288" y="5695950"/>
            <a:ext cx="5264150" cy="6429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it-IT" sz="2000" dirty="0"/>
              <a:t>Previa consultazione delle parti sociali</a:t>
            </a:r>
          </a:p>
        </p:txBody>
      </p:sp>
    </p:spTree>
    <p:extLst>
      <p:ext uri="{BB962C8B-B14F-4D97-AF65-F5344CB8AC3E}">
        <p14:creationId xmlns="" xmlns:p14="http://schemas.microsoft.com/office/powerpoint/2010/main" val="40590442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err="1" smtClean="0"/>
              <a:t>Occupational</a:t>
            </a:r>
            <a:r>
              <a:rPr lang="it-IT" dirty="0" smtClean="0"/>
              <a:t> </a:t>
            </a:r>
            <a:r>
              <a:rPr lang="it-IT" dirty="0" err="1" smtClean="0"/>
              <a:t>Exposure</a:t>
            </a:r>
            <a:r>
              <a:rPr lang="it-IT" dirty="0" smtClean="0"/>
              <a:t> </a:t>
            </a:r>
            <a:r>
              <a:rPr lang="it-IT" dirty="0" err="1" smtClean="0"/>
              <a:t>Level</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t>Concentrazione ambientale delle sostanze chimiche </a:t>
            </a:r>
            <a:r>
              <a:rPr lang="it-IT" dirty="0" err="1" smtClean="0"/>
              <a:t>aerodisperse</a:t>
            </a:r>
            <a:r>
              <a:rPr lang="it-IT" dirty="0" smtClean="0"/>
              <a:t> al di sotto delle quali si ritiene che la maggior parte dei lavoratori possa rimanere esposta ripetutamente giorno dopo giorno (8 h lavorative), per una vita lavorativa (40 anni), senza alcun effetto negativo</a:t>
            </a:r>
          </a:p>
          <a:p>
            <a:pPr algn="just"/>
            <a:r>
              <a:rPr lang="it-IT" dirty="0" smtClean="0"/>
              <a:t>il limite della concentrazione media ponderata nel tempo di un agente chimico nell’aria all’interno della zona di respirazione di un lavoratore in relazione ad un determinato periodo di riferimento. (D.lgs. 81/08)</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Cancerogeni e mutageni</a:t>
            </a:r>
            <a:endParaRPr lang="it-IT" dirty="0"/>
          </a:p>
        </p:txBody>
      </p:sp>
      <p:sp>
        <p:nvSpPr>
          <p:cNvPr id="3" name="Segnaposto contenuto 2"/>
          <p:cNvSpPr>
            <a:spLocks noGrp="1"/>
          </p:cNvSpPr>
          <p:nvPr>
            <p:ph idx="1"/>
          </p:nvPr>
        </p:nvSpPr>
        <p:spPr/>
        <p:txBody>
          <a:bodyPr/>
          <a:lstStyle/>
          <a:p>
            <a:r>
              <a:rPr lang="it-IT" dirty="0" smtClean="0">
                <a:solidFill>
                  <a:schemeClr val="bg1">
                    <a:lumMod val="65000"/>
                  </a:schemeClr>
                </a:solidFill>
              </a:rPr>
              <a:t>Dir 2398/2017</a:t>
            </a:r>
          </a:p>
          <a:p>
            <a:r>
              <a:rPr lang="it-IT" dirty="0" smtClean="0">
                <a:solidFill>
                  <a:srgbClr val="FF0000"/>
                </a:solidFill>
              </a:rPr>
              <a:t>Dir 130/2019</a:t>
            </a:r>
          </a:p>
          <a:p>
            <a:r>
              <a:rPr lang="it-IT" dirty="0" smtClean="0">
                <a:solidFill>
                  <a:schemeClr val="bg1">
                    <a:lumMod val="65000"/>
                  </a:schemeClr>
                </a:solidFill>
              </a:rPr>
              <a:t>Dir</a:t>
            </a:r>
            <a:r>
              <a:rPr lang="it-IT" dirty="0">
                <a:solidFill>
                  <a:schemeClr val="bg1">
                    <a:lumMod val="65000"/>
                  </a:schemeClr>
                </a:solidFill>
              </a:rPr>
              <a:t> </a:t>
            </a:r>
            <a:r>
              <a:rPr lang="it-IT" dirty="0" smtClean="0">
                <a:solidFill>
                  <a:schemeClr val="bg1">
                    <a:lumMod val="65000"/>
                  </a:schemeClr>
                </a:solidFill>
              </a:rPr>
              <a:t>983/2019 del 5 giugno 2019</a:t>
            </a:r>
            <a:endParaRPr lang="it-IT" dirty="0">
              <a:solidFill>
                <a:schemeClr val="bg1">
                  <a:lumMod val="65000"/>
                </a:schemeClr>
              </a:solidFill>
            </a:endParaRPr>
          </a:p>
        </p:txBody>
      </p:sp>
    </p:spTree>
    <p:extLst>
      <p:ext uri="{BB962C8B-B14F-4D97-AF65-F5344CB8AC3E}">
        <p14:creationId xmlns="" xmlns:p14="http://schemas.microsoft.com/office/powerpoint/2010/main" val="3638332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srcRect/>
          <a:stretch>
            <a:fillRect/>
          </a:stretch>
        </p:blipFill>
        <p:spPr bwMode="auto">
          <a:xfrm>
            <a:off x="2214546" y="0"/>
            <a:ext cx="4867275" cy="2181225"/>
          </a:xfrm>
          <a:prstGeom prst="rect">
            <a:avLst/>
          </a:prstGeom>
          <a:noFill/>
          <a:ln w="9525">
            <a:noFill/>
            <a:miter lim="800000"/>
            <a:headEnd/>
            <a:tailEnd/>
          </a:ln>
          <a:effectLst/>
        </p:spPr>
      </p:pic>
      <p:pic>
        <p:nvPicPr>
          <p:cNvPr id="112643" name="Picture 3"/>
          <p:cNvPicPr>
            <a:picLocks noChangeAspect="1" noChangeArrowheads="1"/>
          </p:cNvPicPr>
          <p:nvPr/>
        </p:nvPicPr>
        <p:blipFill>
          <a:blip r:embed="rId3"/>
          <a:srcRect/>
          <a:stretch>
            <a:fillRect/>
          </a:stretch>
        </p:blipFill>
        <p:spPr bwMode="auto">
          <a:xfrm>
            <a:off x="1214414" y="2500306"/>
            <a:ext cx="6667500" cy="2008814"/>
          </a:xfrm>
          <a:prstGeom prst="rect">
            <a:avLst/>
          </a:prstGeom>
          <a:noFill/>
          <a:ln w="9525">
            <a:noFill/>
            <a:miter lim="800000"/>
            <a:headEnd/>
            <a:tailEnd/>
          </a:ln>
          <a:effectLst/>
        </p:spPr>
      </p:pic>
      <p:pic>
        <p:nvPicPr>
          <p:cNvPr id="112644" name="Picture 4"/>
          <p:cNvPicPr>
            <a:picLocks noChangeAspect="1" noChangeArrowheads="1"/>
          </p:cNvPicPr>
          <p:nvPr/>
        </p:nvPicPr>
        <p:blipFill>
          <a:blip r:embed="rId4"/>
          <a:srcRect/>
          <a:stretch>
            <a:fillRect/>
          </a:stretch>
        </p:blipFill>
        <p:spPr bwMode="auto">
          <a:xfrm>
            <a:off x="1138214" y="4143380"/>
            <a:ext cx="6743700" cy="4111296"/>
          </a:xfrm>
          <a:prstGeom prst="rect">
            <a:avLst/>
          </a:prstGeom>
          <a:noFill/>
          <a:ln w="9525">
            <a:noFill/>
            <a:miter lim="800000"/>
            <a:headEnd/>
            <a:tailEnd/>
          </a:ln>
          <a:effectLst/>
        </p:spPr>
      </p:pic>
      <p:sp>
        <p:nvSpPr>
          <p:cNvPr id="5" name="Freccia a destra rientrata 4"/>
          <p:cNvSpPr/>
          <p:nvPr/>
        </p:nvSpPr>
        <p:spPr>
          <a:xfrm>
            <a:off x="42836" y="4509120"/>
            <a:ext cx="857256"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28926" y="2357430"/>
            <a:ext cx="242889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Considerando 12</a:t>
            </a:r>
            <a:endParaRPr lang="it-IT" dirty="0"/>
          </a:p>
        </p:txBody>
      </p:sp>
      <p:sp>
        <p:nvSpPr>
          <p:cNvPr id="2" name="Rettangolo 1"/>
          <p:cNvSpPr/>
          <p:nvPr/>
        </p:nvSpPr>
        <p:spPr>
          <a:xfrm>
            <a:off x="1214414" y="5877272"/>
            <a:ext cx="6381922" cy="13681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0130673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71538" y="1214422"/>
            <a:ext cx="7083451" cy="5011600"/>
          </a:xfrm>
          <a:prstGeom prst="rect">
            <a:avLst/>
          </a:prstGeom>
        </p:spPr>
      </p:pic>
      <p:sp>
        <p:nvSpPr>
          <p:cNvPr id="3" name="Freccia a destra 2"/>
          <p:cNvSpPr/>
          <p:nvPr/>
        </p:nvSpPr>
        <p:spPr>
          <a:xfrm>
            <a:off x="857224" y="5572140"/>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p:cNvSpPr/>
          <p:nvPr/>
        </p:nvSpPr>
        <p:spPr>
          <a:xfrm>
            <a:off x="785786" y="285749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flipV="1">
            <a:off x="785786" y="4071942"/>
            <a:ext cx="285752" cy="214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857224" y="457200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785786" y="3286124"/>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857224" y="4786322"/>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857224" y="5072074"/>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857224" y="528638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2500577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30274" y="923200"/>
            <a:ext cx="7083451" cy="5011600"/>
          </a:xfrm>
          <a:prstGeom prst="rect">
            <a:avLst/>
          </a:prstGeom>
        </p:spPr>
      </p:pic>
      <p:pic>
        <p:nvPicPr>
          <p:cNvPr id="3" name="Immagine 2"/>
          <p:cNvPicPr>
            <a:picLocks noChangeAspect="1"/>
          </p:cNvPicPr>
          <p:nvPr/>
        </p:nvPicPr>
        <p:blipFill>
          <a:blip r:embed="rId3"/>
          <a:stretch>
            <a:fillRect/>
          </a:stretch>
        </p:blipFill>
        <p:spPr>
          <a:xfrm>
            <a:off x="583087" y="659666"/>
            <a:ext cx="7977826" cy="5538667"/>
          </a:xfrm>
          <a:prstGeom prst="rect">
            <a:avLst/>
          </a:prstGeom>
        </p:spPr>
      </p:pic>
      <p:sp>
        <p:nvSpPr>
          <p:cNvPr id="4" name="Freccia a destra 3"/>
          <p:cNvSpPr/>
          <p:nvPr/>
        </p:nvSpPr>
        <p:spPr>
          <a:xfrm>
            <a:off x="357158" y="1500174"/>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428596" y="3357562"/>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357158" y="392906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357158" y="421481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357158" y="207167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357158" y="178592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40823719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79849" y="2044333"/>
            <a:ext cx="7584301" cy="2769334"/>
          </a:xfrm>
          <a:prstGeom prst="rect">
            <a:avLst/>
          </a:prstGeom>
        </p:spPr>
      </p:pic>
    </p:spTree>
    <p:extLst>
      <p:ext uri="{BB962C8B-B14F-4D97-AF65-F5344CB8AC3E}">
        <p14:creationId xmlns="" xmlns:p14="http://schemas.microsoft.com/office/powerpoint/2010/main" val="17003810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tangolo 1"/>
          <p:cNvSpPr>
            <a:spLocks noChangeArrowheads="1"/>
          </p:cNvSpPr>
          <p:nvPr/>
        </p:nvSpPr>
        <p:spPr bwMode="auto">
          <a:xfrm>
            <a:off x="5429256" y="571480"/>
            <a:ext cx="2862263" cy="1200329"/>
          </a:xfrm>
          <a:prstGeom prst="rect">
            <a:avLst/>
          </a:prstGeom>
          <a:noFill/>
          <a:ln w="9525">
            <a:noFill/>
            <a:miter lim="800000"/>
            <a:headEnd/>
            <a:tailEnd/>
          </a:ln>
        </p:spPr>
        <p:txBody>
          <a:bodyPr wrap="square">
            <a:spAutoFit/>
          </a:bodyPr>
          <a:lstStyle/>
          <a:p>
            <a:pPr algn="ctr"/>
            <a:r>
              <a:rPr lang="it-IT" altLang="it-IT" dirty="0">
                <a:solidFill>
                  <a:srgbClr val="FF0000"/>
                </a:solidFill>
                <a:latin typeface="Verdana" pitchFamily="34" charset="0"/>
                <a:ea typeface="Verdana" pitchFamily="34" charset="0"/>
                <a:cs typeface="Verdana" pitchFamily="34" charset="0"/>
              </a:rPr>
              <a:t>Regolamento (EC) </a:t>
            </a:r>
          </a:p>
          <a:p>
            <a:pPr algn="ctr"/>
            <a:r>
              <a:rPr lang="it-IT" altLang="it-IT" dirty="0" err="1">
                <a:solidFill>
                  <a:srgbClr val="FF0000"/>
                </a:solidFill>
                <a:latin typeface="Verdana" pitchFamily="34" charset="0"/>
                <a:ea typeface="Verdana" pitchFamily="34" charset="0"/>
                <a:cs typeface="Verdana" pitchFamily="34" charset="0"/>
              </a:rPr>
              <a:t>n°</a:t>
            </a:r>
            <a:r>
              <a:rPr lang="it-IT" altLang="it-IT" dirty="0">
                <a:solidFill>
                  <a:srgbClr val="FF0000"/>
                </a:solidFill>
                <a:latin typeface="Verdana" pitchFamily="34" charset="0"/>
                <a:ea typeface="Verdana" pitchFamily="34" charset="0"/>
                <a:cs typeface="Verdana" pitchFamily="34" charset="0"/>
              </a:rPr>
              <a:t> 1907/2006</a:t>
            </a:r>
          </a:p>
          <a:p>
            <a:pPr algn="ctr"/>
            <a:r>
              <a:rPr lang="it-IT" altLang="it-IT" dirty="0" err="1" smtClean="0">
                <a:solidFill>
                  <a:srgbClr val="FF0000"/>
                </a:solidFill>
                <a:latin typeface="Verdana" pitchFamily="34" charset="0"/>
                <a:ea typeface="Verdana" pitchFamily="34" charset="0"/>
                <a:cs typeface="Verdana" pitchFamily="34" charset="0"/>
              </a:rPr>
              <a:t>Registration</a:t>
            </a:r>
            <a:r>
              <a:rPr lang="it-IT" altLang="it-IT" dirty="0" smtClean="0">
                <a:solidFill>
                  <a:srgbClr val="FF0000"/>
                </a:solidFill>
                <a:latin typeface="Verdana" pitchFamily="34" charset="0"/>
                <a:ea typeface="Verdana" pitchFamily="34" charset="0"/>
                <a:cs typeface="Verdana" pitchFamily="34" charset="0"/>
              </a:rPr>
              <a:t> </a:t>
            </a:r>
            <a:r>
              <a:rPr lang="it-IT" altLang="it-IT" dirty="0" err="1" smtClean="0">
                <a:solidFill>
                  <a:srgbClr val="FF0000"/>
                </a:solidFill>
                <a:latin typeface="Verdana" pitchFamily="34" charset="0"/>
                <a:ea typeface="Verdana" pitchFamily="34" charset="0"/>
                <a:cs typeface="Verdana" pitchFamily="34" charset="0"/>
              </a:rPr>
              <a:t>Evaluation</a:t>
            </a:r>
            <a:r>
              <a:rPr lang="it-IT" altLang="it-IT" dirty="0" smtClean="0">
                <a:solidFill>
                  <a:srgbClr val="FF0000"/>
                </a:solidFill>
                <a:latin typeface="Verdana" pitchFamily="34" charset="0"/>
                <a:ea typeface="Verdana" pitchFamily="34" charset="0"/>
                <a:cs typeface="Verdana" pitchFamily="34" charset="0"/>
              </a:rPr>
              <a:t> </a:t>
            </a:r>
            <a:r>
              <a:rPr lang="it-IT" altLang="it-IT" dirty="0" err="1" smtClean="0">
                <a:solidFill>
                  <a:srgbClr val="FF0000"/>
                </a:solidFill>
                <a:latin typeface="Verdana" pitchFamily="34" charset="0"/>
                <a:ea typeface="Verdana" pitchFamily="34" charset="0"/>
                <a:cs typeface="Verdana" pitchFamily="34" charset="0"/>
              </a:rPr>
              <a:t>Autorization</a:t>
            </a:r>
            <a:r>
              <a:rPr lang="it-IT" altLang="it-IT" dirty="0" smtClean="0">
                <a:solidFill>
                  <a:srgbClr val="FF0000"/>
                </a:solidFill>
                <a:latin typeface="Verdana" pitchFamily="34" charset="0"/>
                <a:ea typeface="Verdana" pitchFamily="34" charset="0"/>
                <a:cs typeface="Verdana" pitchFamily="34" charset="0"/>
              </a:rPr>
              <a:t> </a:t>
            </a:r>
            <a:r>
              <a:rPr lang="it-IT" altLang="it-IT" dirty="0" err="1" smtClean="0">
                <a:solidFill>
                  <a:srgbClr val="FF0000"/>
                </a:solidFill>
                <a:latin typeface="Verdana" pitchFamily="34" charset="0"/>
                <a:ea typeface="Verdana" pitchFamily="34" charset="0"/>
                <a:cs typeface="Verdana" pitchFamily="34" charset="0"/>
              </a:rPr>
              <a:t>CHemicals</a:t>
            </a:r>
            <a:endParaRPr lang="it-IT" altLang="it-IT" dirty="0">
              <a:solidFill>
                <a:srgbClr val="FF0000"/>
              </a:solidFill>
              <a:latin typeface="Verdana" pitchFamily="34" charset="0"/>
              <a:ea typeface="Verdana" pitchFamily="34" charset="0"/>
              <a:cs typeface="Verdana" pitchFamily="34" charset="0"/>
            </a:endParaRPr>
          </a:p>
        </p:txBody>
      </p:sp>
      <p:sp>
        <p:nvSpPr>
          <p:cNvPr id="3" name="Rettangolo 2"/>
          <p:cNvSpPr/>
          <p:nvPr/>
        </p:nvSpPr>
        <p:spPr>
          <a:xfrm>
            <a:off x="4703763" y="4073525"/>
            <a:ext cx="4381500" cy="1237647"/>
          </a:xfrm>
          <a:prstGeom prst="rect">
            <a:avLst/>
          </a:prstGeom>
        </p:spPr>
        <p:txBody>
          <a:bodyPr>
            <a:spAutoFit/>
          </a:bodyPr>
          <a:lstStyle/>
          <a:p>
            <a:pPr marL="457200" indent="-457200">
              <a:buFont typeface="+mj-lt"/>
              <a:buAutoNum type="arabicPeriod"/>
              <a:defRPr/>
            </a:pPr>
            <a:r>
              <a:rPr lang="it-IT" sz="1814" dirty="0">
                <a:solidFill>
                  <a:srgbClr val="00B050"/>
                </a:solidFill>
                <a:latin typeface="Verdana" panose="020B0604030504040204" pitchFamily="34" charset="0"/>
                <a:ea typeface="Verdana" panose="020B0604030504040204" pitchFamily="34" charset="0"/>
                <a:cs typeface="Verdana" panose="020B0604030504040204" pitchFamily="34" charset="0"/>
              </a:rPr>
              <a:t>Valutazione del Rischio</a:t>
            </a:r>
          </a:p>
          <a:p>
            <a:pPr marL="457200" indent="-457200">
              <a:buFont typeface="+mj-lt"/>
              <a:buAutoNum type="arabicPeriod"/>
              <a:defRPr/>
            </a:pPr>
            <a:r>
              <a:rPr lang="it-IT" sz="1814" dirty="0">
                <a:solidFill>
                  <a:srgbClr val="00B050"/>
                </a:solidFill>
                <a:latin typeface="Verdana" panose="020B0604030504040204" pitchFamily="34" charset="0"/>
                <a:ea typeface="Verdana" panose="020B0604030504040204" pitchFamily="34" charset="0"/>
                <a:cs typeface="Verdana" panose="020B0604030504040204" pitchFamily="34" charset="0"/>
              </a:rPr>
              <a:t>Misure di gestione del Rischio</a:t>
            </a:r>
          </a:p>
          <a:p>
            <a:pPr marL="457200" indent="-457200">
              <a:buFont typeface="+mj-lt"/>
              <a:buAutoNum type="arabicPeriod"/>
              <a:defRPr/>
            </a:pPr>
            <a:r>
              <a:rPr lang="it-IT" sz="1814" dirty="0">
                <a:solidFill>
                  <a:srgbClr val="00B050"/>
                </a:solidFill>
                <a:latin typeface="Verdana" panose="020B0604030504040204" pitchFamily="34" charset="0"/>
                <a:ea typeface="Verdana" panose="020B0604030504040204" pitchFamily="34" charset="0"/>
                <a:cs typeface="Verdana" panose="020B0604030504040204" pitchFamily="34" charset="0"/>
              </a:rPr>
              <a:t>Comunicazione del pericolo</a:t>
            </a:r>
            <a:r>
              <a:rPr lang="it-IT" sz="1814" dirty="0" smtClean="0">
                <a:solidFill>
                  <a:srgbClr val="00B050"/>
                </a:solidFill>
                <a:latin typeface="Verdana" panose="020B0604030504040204" pitchFamily="34" charset="0"/>
                <a:ea typeface="Verdana" panose="020B0604030504040204" pitchFamily="34" charset="0"/>
                <a:cs typeface="Verdana" panose="020B0604030504040204" pitchFamily="34" charset="0"/>
              </a:rPr>
              <a:t>:</a:t>
            </a:r>
          </a:p>
          <a:p>
            <a:pPr algn="ctr">
              <a:defRPr/>
            </a:pPr>
            <a:r>
              <a:rPr lang="it-IT" sz="20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Schede Dati di Sicurezza </a:t>
            </a:r>
            <a:endParaRPr lang="it-IT" sz="2000"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076" name="Rettangolo 3"/>
          <p:cNvSpPr>
            <a:spLocks noChangeArrowheads="1"/>
          </p:cNvSpPr>
          <p:nvPr/>
        </p:nvSpPr>
        <p:spPr bwMode="auto">
          <a:xfrm>
            <a:off x="23813" y="4213225"/>
            <a:ext cx="4613275" cy="1231106"/>
          </a:xfrm>
          <a:prstGeom prst="rect">
            <a:avLst/>
          </a:prstGeom>
          <a:noFill/>
          <a:ln w="9525">
            <a:noFill/>
            <a:miter lim="800000"/>
            <a:headEnd/>
            <a:tailEnd/>
          </a:ln>
        </p:spPr>
        <p:txBody>
          <a:bodyPr>
            <a:spAutoFit/>
          </a:bodyPr>
          <a:lstStyle/>
          <a:p>
            <a:pPr marL="342900" indent="-342900">
              <a:buFont typeface="+mj-lt"/>
              <a:buAutoNum type="arabicPeriod"/>
            </a:pPr>
            <a:r>
              <a:rPr lang="it-IT" altLang="it-IT" dirty="0">
                <a:solidFill>
                  <a:srgbClr val="00B050"/>
                </a:solidFill>
                <a:latin typeface="Verdana" pitchFamily="34" charset="0"/>
                <a:ea typeface="Verdana" pitchFamily="34" charset="0"/>
                <a:cs typeface="Verdana" pitchFamily="34" charset="0"/>
              </a:rPr>
              <a:t>Identificazione del </a:t>
            </a:r>
            <a:r>
              <a:rPr lang="it-IT" altLang="it-IT" dirty="0" smtClean="0">
                <a:solidFill>
                  <a:srgbClr val="00B050"/>
                </a:solidFill>
                <a:latin typeface="Verdana" pitchFamily="34" charset="0"/>
                <a:ea typeface="Verdana" pitchFamily="34" charset="0"/>
                <a:cs typeface="Verdana" pitchFamily="34" charset="0"/>
              </a:rPr>
              <a:t>Pericolo</a:t>
            </a:r>
          </a:p>
          <a:p>
            <a:pPr marL="342900" indent="-342900">
              <a:buFont typeface="+mj-lt"/>
              <a:buAutoNum type="arabicPeriod"/>
            </a:pPr>
            <a:r>
              <a:rPr lang="it-IT" altLang="it-IT" dirty="0" smtClean="0">
                <a:solidFill>
                  <a:srgbClr val="00B050"/>
                </a:solidFill>
                <a:latin typeface="Verdana" pitchFamily="34" charset="0"/>
                <a:ea typeface="Verdana" pitchFamily="34" charset="0"/>
                <a:cs typeface="Verdana" pitchFamily="34" charset="0"/>
              </a:rPr>
              <a:t>Classificazione di pericolo</a:t>
            </a:r>
            <a:endParaRPr lang="it-IT" altLang="it-IT" dirty="0">
              <a:solidFill>
                <a:srgbClr val="00B050"/>
              </a:solidFill>
              <a:latin typeface="Verdana" pitchFamily="34" charset="0"/>
              <a:ea typeface="Verdana" pitchFamily="34" charset="0"/>
              <a:cs typeface="Verdana" pitchFamily="34" charset="0"/>
            </a:endParaRPr>
          </a:p>
          <a:p>
            <a:pPr marL="342900" indent="-342900">
              <a:buFont typeface="+mj-lt"/>
              <a:buAutoNum type="arabicPeriod"/>
            </a:pPr>
            <a:r>
              <a:rPr lang="it-IT" altLang="it-IT" dirty="0">
                <a:solidFill>
                  <a:srgbClr val="00B050"/>
                </a:solidFill>
                <a:latin typeface="Verdana" pitchFamily="34" charset="0"/>
                <a:ea typeface="Verdana" pitchFamily="34" charset="0"/>
                <a:cs typeface="Verdana" pitchFamily="34" charset="0"/>
              </a:rPr>
              <a:t>Comunicazione del pericolo: </a:t>
            </a:r>
            <a:r>
              <a:rPr lang="it-IT" altLang="it-IT" dirty="0" smtClean="0">
                <a:solidFill>
                  <a:srgbClr val="00B050"/>
                </a:solidFill>
                <a:latin typeface="Verdana" pitchFamily="34" charset="0"/>
                <a:ea typeface="Verdana" pitchFamily="34" charset="0"/>
                <a:cs typeface="Verdana" pitchFamily="34" charset="0"/>
              </a:rPr>
              <a:t>	</a:t>
            </a:r>
            <a:r>
              <a:rPr lang="it-IT" altLang="it-IT" sz="2000" dirty="0" smtClean="0">
                <a:solidFill>
                  <a:srgbClr val="00B050"/>
                </a:solidFill>
                <a:latin typeface="Verdana" pitchFamily="34" charset="0"/>
                <a:ea typeface="Verdana" pitchFamily="34" charset="0"/>
                <a:cs typeface="Verdana" pitchFamily="34" charset="0"/>
              </a:rPr>
              <a:t>Etichetta</a:t>
            </a:r>
            <a:endParaRPr lang="it-IT" altLang="it-IT" sz="2000" dirty="0">
              <a:solidFill>
                <a:srgbClr val="00B050"/>
              </a:solidFill>
              <a:latin typeface="Verdana" pitchFamily="34" charset="0"/>
              <a:ea typeface="Verdana" pitchFamily="34" charset="0"/>
              <a:cs typeface="Verdana" pitchFamily="34" charset="0"/>
            </a:endParaRPr>
          </a:p>
        </p:txBody>
      </p:sp>
      <p:sp>
        <p:nvSpPr>
          <p:cNvPr id="5" name="Rettangolo 4"/>
          <p:cNvSpPr/>
          <p:nvPr/>
        </p:nvSpPr>
        <p:spPr>
          <a:xfrm>
            <a:off x="4608513" y="2851150"/>
            <a:ext cx="4481512" cy="846138"/>
          </a:xfrm>
          <a:prstGeom prst="rect">
            <a:avLst/>
          </a:prstGeom>
        </p:spPr>
        <p:txBody>
          <a:bodyPr>
            <a:spAutoFit/>
          </a:bodyPr>
          <a:lstStyle/>
          <a:p>
            <a:pPr algn="ctr">
              <a:defRPr/>
            </a:pPr>
            <a:r>
              <a:rPr lang="en-US" sz="1632" dirty="0" err="1">
                <a:solidFill>
                  <a:srgbClr val="002060"/>
                </a:solidFill>
                <a:latin typeface="Verdana" panose="020B0604030504040204" pitchFamily="34" charset="0"/>
                <a:ea typeface="Verdana" panose="020B0604030504040204" pitchFamily="34" charset="0"/>
                <a:cs typeface="Verdana" panose="020B0604030504040204" pitchFamily="34" charset="0"/>
              </a:rPr>
              <a:t>Obblighi</a:t>
            </a:r>
            <a:r>
              <a:rPr lang="en-US" sz="1632" dirty="0">
                <a:solidFill>
                  <a:srgbClr val="002060"/>
                </a:solidFill>
                <a:latin typeface="Verdana" panose="020B0604030504040204" pitchFamily="34" charset="0"/>
                <a:ea typeface="Verdana" panose="020B0604030504040204" pitchFamily="34" charset="0"/>
                <a:cs typeface="Verdana" panose="020B0604030504040204" pitchFamily="34" charset="0"/>
              </a:rPr>
              <a:t> di </a:t>
            </a:r>
            <a:r>
              <a:rPr lang="en-US" sz="1632" dirty="0" err="1">
                <a:solidFill>
                  <a:srgbClr val="002060"/>
                </a:solidFill>
                <a:latin typeface="Verdana" panose="020B0604030504040204" pitchFamily="34" charset="0"/>
                <a:ea typeface="Verdana" panose="020B0604030504040204" pitchFamily="34" charset="0"/>
                <a:cs typeface="Verdana" panose="020B0604030504040204" pitchFamily="34" charset="0"/>
              </a:rPr>
              <a:t>registrazione</a:t>
            </a:r>
            <a:r>
              <a:rPr lang="en-US" sz="1632" dirty="0">
                <a:solidFill>
                  <a:srgbClr val="002060"/>
                </a:solidFill>
                <a:latin typeface="Verdana" panose="020B0604030504040204" pitchFamily="34" charset="0"/>
                <a:ea typeface="Verdana" panose="020B0604030504040204" pitchFamily="34" charset="0"/>
                <a:cs typeface="Verdana" panose="020B0604030504040204" pitchFamily="34" charset="0"/>
              </a:rPr>
              <a:t> per </a:t>
            </a:r>
            <a:r>
              <a:rPr lang="en-US" sz="1632" dirty="0" err="1">
                <a:solidFill>
                  <a:srgbClr val="002060"/>
                </a:solidFill>
                <a:latin typeface="Verdana" panose="020B0604030504040204" pitchFamily="34" charset="0"/>
                <a:ea typeface="Verdana" panose="020B0604030504040204" pitchFamily="34" charset="0"/>
                <a:cs typeface="Verdana" panose="020B0604030504040204" pitchFamily="34" charset="0"/>
              </a:rPr>
              <a:t>sostanze</a:t>
            </a:r>
            <a:r>
              <a:rPr lang="en-US" sz="1632"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632" dirty="0" err="1">
                <a:solidFill>
                  <a:srgbClr val="002060"/>
                </a:solidFill>
                <a:latin typeface="Verdana" panose="020B0604030504040204" pitchFamily="34" charset="0"/>
                <a:ea typeface="Verdana" panose="020B0604030504040204" pitchFamily="34" charset="0"/>
                <a:cs typeface="Verdana" panose="020B0604030504040204" pitchFamily="34" charset="0"/>
              </a:rPr>
              <a:t>prodotte</a:t>
            </a:r>
            <a:r>
              <a:rPr lang="en-US" sz="1632" dirty="0">
                <a:solidFill>
                  <a:srgbClr val="002060"/>
                </a:solidFill>
                <a:latin typeface="Verdana" panose="020B0604030504040204" pitchFamily="34" charset="0"/>
                <a:ea typeface="Verdana" panose="020B0604030504040204" pitchFamily="34" charset="0"/>
                <a:cs typeface="Verdana" panose="020B0604030504040204" pitchFamily="34" charset="0"/>
              </a:rPr>
              <a:t> o  </a:t>
            </a:r>
            <a:r>
              <a:rPr lang="en-US" sz="1632" dirty="0" err="1">
                <a:solidFill>
                  <a:srgbClr val="002060"/>
                </a:solidFill>
                <a:latin typeface="Verdana" panose="020B0604030504040204" pitchFamily="34" charset="0"/>
                <a:ea typeface="Verdana" panose="020B0604030504040204" pitchFamily="34" charset="0"/>
                <a:cs typeface="Verdana" panose="020B0604030504040204" pitchFamily="34" charset="0"/>
              </a:rPr>
              <a:t>importate</a:t>
            </a:r>
            <a:r>
              <a:rPr lang="en-US" sz="1632" dirty="0">
                <a:solidFill>
                  <a:srgbClr val="002060"/>
                </a:solidFill>
                <a:latin typeface="Verdana" panose="020B0604030504040204" pitchFamily="34" charset="0"/>
                <a:ea typeface="Verdana" panose="020B0604030504040204" pitchFamily="34" charset="0"/>
                <a:cs typeface="Verdana" panose="020B0604030504040204" pitchFamily="34" charset="0"/>
              </a:rPr>
              <a:t>,  a </a:t>
            </a:r>
            <a:r>
              <a:rPr lang="en-US" sz="1632" dirty="0" err="1">
                <a:solidFill>
                  <a:srgbClr val="002060"/>
                </a:solidFill>
                <a:latin typeface="Verdana" panose="020B0604030504040204" pitchFamily="34" charset="0"/>
                <a:ea typeface="Verdana" panose="020B0604030504040204" pitchFamily="34" charset="0"/>
                <a:cs typeface="Verdana" panose="020B0604030504040204" pitchFamily="34" charset="0"/>
              </a:rPr>
              <a:t>partire</a:t>
            </a:r>
            <a:r>
              <a:rPr lang="en-US" sz="1632" dirty="0">
                <a:solidFill>
                  <a:srgbClr val="002060"/>
                </a:solidFill>
                <a:latin typeface="Verdana" panose="020B0604030504040204" pitchFamily="34" charset="0"/>
                <a:ea typeface="Verdana" panose="020B0604030504040204" pitchFamily="34" charset="0"/>
                <a:cs typeface="Verdana" panose="020B0604030504040204" pitchFamily="34" charset="0"/>
              </a:rPr>
              <a:t> da </a:t>
            </a:r>
            <a:r>
              <a:rPr lang="en-US" sz="1632" dirty="0" err="1">
                <a:solidFill>
                  <a:srgbClr val="002060"/>
                </a:solidFill>
                <a:latin typeface="Verdana" panose="020B0604030504040204" pitchFamily="34" charset="0"/>
                <a:ea typeface="Verdana" panose="020B0604030504040204" pitchFamily="34" charset="0"/>
                <a:cs typeface="Verdana" panose="020B0604030504040204" pitchFamily="34" charset="0"/>
              </a:rPr>
              <a:t>quantitativi</a:t>
            </a:r>
            <a:r>
              <a:rPr lang="en-US" sz="1632" dirty="0">
                <a:solidFill>
                  <a:srgbClr val="002060"/>
                </a:solidFill>
                <a:latin typeface="Verdana" panose="020B0604030504040204" pitchFamily="34" charset="0"/>
                <a:ea typeface="Verdana" panose="020B0604030504040204" pitchFamily="34" charset="0"/>
                <a:cs typeface="Verdana" panose="020B0604030504040204" pitchFamily="34" charset="0"/>
              </a:rPr>
              <a:t> di </a:t>
            </a:r>
            <a:r>
              <a:rPr lang="en-US" sz="1632" dirty="0">
                <a:solidFill>
                  <a:srgbClr val="FF0000"/>
                </a:solidFill>
                <a:latin typeface="Verdana" panose="020B0604030504040204" pitchFamily="34" charset="0"/>
                <a:ea typeface="Verdana" panose="020B0604030504040204" pitchFamily="34" charset="0"/>
                <a:cs typeface="Verdana" panose="020B0604030504040204" pitchFamily="34" charset="0"/>
              </a:rPr>
              <a:t>1 ton/anno</a:t>
            </a:r>
            <a:endParaRPr lang="it-IT" sz="1632"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ttangolo 5"/>
          <p:cNvSpPr/>
          <p:nvPr/>
        </p:nvSpPr>
        <p:spPr>
          <a:xfrm>
            <a:off x="777875" y="3032125"/>
            <a:ext cx="3103563" cy="371475"/>
          </a:xfrm>
          <a:prstGeom prst="rect">
            <a:avLst/>
          </a:prstGeom>
        </p:spPr>
        <p:txBody>
          <a:bodyPr wrap="none">
            <a:spAutoFit/>
          </a:bodyPr>
          <a:lstStyle/>
          <a:p>
            <a:pPr>
              <a:defRPr/>
            </a:pPr>
            <a:r>
              <a:rPr lang="it-IT" sz="1814" dirty="0">
                <a:solidFill>
                  <a:srgbClr val="002060"/>
                </a:solidFill>
                <a:latin typeface="Verdana" panose="020B0604030504040204" pitchFamily="34" charset="0"/>
                <a:ea typeface="Verdana" panose="020B0604030504040204" pitchFamily="34" charset="0"/>
                <a:cs typeface="Verdana" panose="020B0604030504040204" pitchFamily="34" charset="0"/>
              </a:rPr>
              <a:t>Nessun limite di quantità</a:t>
            </a:r>
          </a:p>
        </p:txBody>
      </p:sp>
      <p:sp>
        <p:nvSpPr>
          <p:cNvPr id="7" name="Rettangolo 6"/>
          <p:cNvSpPr/>
          <p:nvPr/>
        </p:nvSpPr>
        <p:spPr>
          <a:xfrm>
            <a:off x="1173163" y="2241550"/>
            <a:ext cx="2254250" cy="371475"/>
          </a:xfrm>
          <a:prstGeom prst="rect">
            <a:avLst/>
          </a:prstGeom>
        </p:spPr>
        <p:txBody>
          <a:bodyPr wrap="none">
            <a:spAutoFit/>
          </a:bodyPr>
          <a:lstStyle/>
          <a:p>
            <a:pPr>
              <a:defRPr/>
            </a:pPr>
            <a:r>
              <a:rPr lang="en-US" altLang="it-IT" sz="1814" dirty="0" err="1">
                <a:solidFill>
                  <a:srgbClr val="0066FF"/>
                </a:solidFill>
                <a:latin typeface="Verdana" panose="020B0604030504040204" pitchFamily="34" charset="0"/>
                <a:ea typeface="Verdana" panose="020B0604030504040204" pitchFamily="34" charset="0"/>
                <a:cs typeface="Verdana" panose="020B0604030504040204" pitchFamily="34" charset="0"/>
              </a:rPr>
              <a:t>Sostanze&amp;Miscele</a:t>
            </a:r>
            <a:endParaRPr lang="it-IT" sz="1632"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5429256" y="571480"/>
            <a:ext cx="2887662" cy="1584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sp>
        <p:nvSpPr>
          <p:cNvPr id="9" name="Rettangolo 8"/>
          <p:cNvSpPr/>
          <p:nvPr/>
        </p:nvSpPr>
        <p:spPr>
          <a:xfrm>
            <a:off x="5657850" y="2243138"/>
            <a:ext cx="2355850" cy="371475"/>
          </a:xfrm>
          <a:prstGeom prst="rect">
            <a:avLst/>
          </a:prstGeom>
        </p:spPr>
        <p:txBody>
          <a:bodyPr wrap="none">
            <a:spAutoFit/>
          </a:bodyPr>
          <a:lstStyle/>
          <a:p>
            <a:pPr>
              <a:defRPr/>
            </a:pPr>
            <a:r>
              <a:rPr lang="en-US" altLang="it-IT" sz="1814" dirty="0" err="1">
                <a:solidFill>
                  <a:srgbClr val="0066FF"/>
                </a:solidFill>
                <a:latin typeface="Verdana" panose="020B0604030504040204" pitchFamily="34" charset="0"/>
                <a:ea typeface="Verdana" panose="020B0604030504040204" pitchFamily="34" charset="0"/>
                <a:cs typeface="Verdana" panose="020B0604030504040204" pitchFamily="34" charset="0"/>
              </a:rPr>
              <a:t>Sostanze</a:t>
            </a:r>
            <a:r>
              <a:rPr lang="en-US" altLang="it-IT" sz="1814"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altLang="it-IT" sz="1814" dirty="0" err="1">
                <a:solidFill>
                  <a:srgbClr val="0066FF"/>
                </a:solidFill>
                <a:latin typeface="Verdana" panose="020B0604030504040204" pitchFamily="34" charset="0"/>
                <a:ea typeface="Verdana" panose="020B0604030504040204" pitchFamily="34" charset="0"/>
                <a:cs typeface="Verdana" panose="020B0604030504040204" pitchFamily="34" charset="0"/>
              </a:rPr>
              <a:t>chimiche</a:t>
            </a:r>
            <a:endParaRPr lang="it-IT" sz="1632"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9"/>
          <p:cNvSpPr/>
          <p:nvPr/>
        </p:nvSpPr>
        <p:spPr>
          <a:xfrm>
            <a:off x="1068388" y="2198688"/>
            <a:ext cx="2441575" cy="43338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sp>
        <p:nvSpPr>
          <p:cNvPr id="11" name="Rettangolo 10"/>
          <p:cNvSpPr/>
          <p:nvPr/>
        </p:nvSpPr>
        <p:spPr>
          <a:xfrm>
            <a:off x="5568950" y="2206625"/>
            <a:ext cx="2492375" cy="43180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sp>
        <p:nvSpPr>
          <p:cNvPr id="12" name="Rettangolo 11"/>
          <p:cNvSpPr/>
          <p:nvPr/>
        </p:nvSpPr>
        <p:spPr>
          <a:xfrm>
            <a:off x="4714876" y="4000504"/>
            <a:ext cx="4256087" cy="1371613"/>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sp>
        <p:nvSpPr>
          <p:cNvPr id="13" name="Rettangolo 12"/>
          <p:cNvSpPr/>
          <p:nvPr/>
        </p:nvSpPr>
        <p:spPr>
          <a:xfrm>
            <a:off x="0" y="4071942"/>
            <a:ext cx="4470400" cy="1500198"/>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sp>
        <p:nvSpPr>
          <p:cNvPr id="14" name="Rettangolo 13"/>
          <p:cNvSpPr/>
          <p:nvPr/>
        </p:nvSpPr>
        <p:spPr>
          <a:xfrm>
            <a:off x="4751388" y="2767013"/>
            <a:ext cx="4221162" cy="93027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sp>
        <p:nvSpPr>
          <p:cNvPr id="15" name="Rettangolo 14"/>
          <p:cNvSpPr/>
          <p:nvPr/>
        </p:nvSpPr>
        <p:spPr>
          <a:xfrm>
            <a:off x="582613" y="2770188"/>
            <a:ext cx="3494087" cy="9271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grpSp>
        <p:nvGrpSpPr>
          <p:cNvPr id="2" name="Gruppo 1"/>
          <p:cNvGrpSpPr>
            <a:grpSpLocks/>
          </p:cNvGrpSpPr>
          <p:nvPr/>
        </p:nvGrpSpPr>
        <p:grpSpPr bwMode="auto">
          <a:xfrm>
            <a:off x="285720" y="714356"/>
            <a:ext cx="4000528" cy="1285884"/>
            <a:chOff x="357159" y="1143359"/>
            <a:chExt cx="4000527" cy="1284852"/>
          </a:xfrm>
        </p:grpSpPr>
        <p:sp>
          <p:nvSpPr>
            <p:cNvPr id="3093" name="Rettangolo 16"/>
            <p:cNvSpPr>
              <a:spLocks noChangeArrowheads="1"/>
            </p:cNvSpPr>
            <p:nvPr/>
          </p:nvSpPr>
          <p:spPr bwMode="auto">
            <a:xfrm>
              <a:off x="500035" y="1179019"/>
              <a:ext cx="3714774" cy="1199365"/>
            </a:xfrm>
            <a:prstGeom prst="rect">
              <a:avLst/>
            </a:prstGeom>
            <a:noFill/>
            <a:ln w="9525">
              <a:noFill/>
              <a:miter lim="800000"/>
              <a:headEnd/>
              <a:tailEnd/>
            </a:ln>
          </p:spPr>
          <p:txBody>
            <a:bodyPr wrap="square">
              <a:spAutoFit/>
            </a:bodyPr>
            <a:lstStyle/>
            <a:p>
              <a:pPr algn="ctr"/>
              <a:r>
                <a:rPr lang="it-IT" altLang="it-IT" dirty="0">
                  <a:solidFill>
                    <a:srgbClr val="FF0000"/>
                  </a:solidFill>
                  <a:latin typeface="Verdana" pitchFamily="34" charset="0"/>
                  <a:ea typeface="Verdana" pitchFamily="34" charset="0"/>
                  <a:cs typeface="Verdana" pitchFamily="34" charset="0"/>
                </a:rPr>
                <a:t>Regolamento (EC)</a:t>
              </a:r>
            </a:p>
            <a:p>
              <a:pPr algn="ctr"/>
              <a:r>
                <a:rPr lang="it-IT" altLang="it-IT" dirty="0" err="1">
                  <a:solidFill>
                    <a:srgbClr val="FF0000"/>
                  </a:solidFill>
                  <a:latin typeface="Verdana" pitchFamily="34" charset="0"/>
                  <a:ea typeface="Verdana" pitchFamily="34" charset="0"/>
                  <a:cs typeface="Verdana" pitchFamily="34" charset="0"/>
                </a:rPr>
                <a:t>n°</a:t>
              </a:r>
              <a:r>
                <a:rPr lang="it-IT" altLang="it-IT" dirty="0">
                  <a:solidFill>
                    <a:srgbClr val="FF0000"/>
                  </a:solidFill>
                  <a:latin typeface="Verdana" pitchFamily="34" charset="0"/>
                  <a:ea typeface="Verdana" pitchFamily="34" charset="0"/>
                  <a:cs typeface="Verdana" pitchFamily="34" charset="0"/>
                </a:rPr>
                <a:t> 1272/2008</a:t>
              </a:r>
            </a:p>
            <a:p>
              <a:pPr algn="ctr"/>
              <a:r>
                <a:rPr lang="it-IT" altLang="it-IT" dirty="0" err="1" smtClean="0">
                  <a:solidFill>
                    <a:srgbClr val="FF0000"/>
                  </a:solidFill>
                  <a:latin typeface="Verdana" pitchFamily="34" charset="0"/>
                  <a:ea typeface="Verdana" pitchFamily="34" charset="0"/>
                  <a:cs typeface="Verdana" pitchFamily="34" charset="0"/>
                </a:rPr>
                <a:t>Classification</a:t>
              </a:r>
              <a:r>
                <a:rPr lang="it-IT" altLang="it-IT" dirty="0" smtClean="0">
                  <a:solidFill>
                    <a:srgbClr val="FF0000"/>
                  </a:solidFill>
                  <a:latin typeface="Verdana" pitchFamily="34" charset="0"/>
                  <a:ea typeface="Verdana" pitchFamily="34" charset="0"/>
                  <a:cs typeface="Verdana" pitchFamily="34" charset="0"/>
                </a:rPr>
                <a:t> </a:t>
              </a:r>
              <a:r>
                <a:rPr lang="it-IT" altLang="it-IT" dirty="0" err="1" smtClean="0">
                  <a:solidFill>
                    <a:srgbClr val="FF0000"/>
                  </a:solidFill>
                  <a:latin typeface="Verdana" pitchFamily="34" charset="0"/>
                  <a:ea typeface="Verdana" pitchFamily="34" charset="0"/>
                  <a:cs typeface="Verdana" pitchFamily="34" charset="0"/>
                </a:rPr>
                <a:t>Labeling</a:t>
              </a:r>
              <a:r>
                <a:rPr lang="it-IT" altLang="it-IT" dirty="0" smtClean="0">
                  <a:solidFill>
                    <a:srgbClr val="FF0000"/>
                  </a:solidFill>
                  <a:latin typeface="Verdana" pitchFamily="34" charset="0"/>
                  <a:ea typeface="Verdana" pitchFamily="34" charset="0"/>
                  <a:cs typeface="Verdana" pitchFamily="34" charset="0"/>
                </a:rPr>
                <a:t> Packaging </a:t>
              </a:r>
              <a:endParaRPr lang="it-IT" altLang="it-IT" dirty="0">
                <a:solidFill>
                  <a:srgbClr val="FF0000"/>
                </a:solidFill>
                <a:latin typeface="Verdana" pitchFamily="34" charset="0"/>
                <a:ea typeface="Verdana" pitchFamily="34" charset="0"/>
                <a:cs typeface="Verdana" pitchFamily="34" charset="0"/>
              </a:endParaRPr>
            </a:p>
          </p:txBody>
        </p:sp>
        <p:sp>
          <p:nvSpPr>
            <p:cNvPr id="18" name="Rettangolo 17"/>
            <p:cNvSpPr/>
            <p:nvPr/>
          </p:nvSpPr>
          <p:spPr bwMode="auto">
            <a:xfrm>
              <a:off x="357159" y="1143359"/>
              <a:ext cx="4000527" cy="1284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99"/>
            </a:p>
          </p:txBody>
        </p:sp>
      </p:grpSp>
      <p:pic>
        <p:nvPicPr>
          <p:cNvPr id="3089" name="Picture 5"/>
          <p:cNvPicPr>
            <a:picLocks noChangeAspect="1" noChangeArrowheads="1"/>
          </p:cNvPicPr>
          <p:nvPr/>
        </p:nvPicPr>
        <p:blipFill>
          <a:blip r:embed="rId3"/>
          <a:srcRect/>
          <a:stretch>
            <a:fillRect/>
          </a:stretch>
        </p:blipFill>
        <p:spPr bwMode="auto">
          <a:xfrm rot="1512334">
            <a:off x="3797632" y="3841779"/>
            <a:ext cx="798513" cy="903288"/>
          </a:xfrm>
          <a:prstGeom prst="rect">
            <a:avLst/>
          </a:prstGeom>
          <a:noFill/>
          <a:ln w="9525">
            <a:noFill/>
            <a:miter lim="800000"/>
            <a:headEnd/>
            <a:tailEnd/>
          </a:ln>
        </p:spPr>
      </p:pic>
      <p:pic>
        <p:nvPicPr>
          <p:cNvPr id="3090" name="Picture 5"/>
          <p:cNvPicPr>
            <a:picLocks noChangeAspect="1" noChangeArrowheads="1"/>
          </p:cNvPicPr>
          <p:nvPr/>
        </p:nvPicPr>
        <p:blipFill>
          <a:blip r:embed="rId3"/>
          <a:srcRect/>
          <a:stretch>
            <a:fillRect/>
          </a:stretch>
        </p:blipFill>
        <p:spPr bwMode="auto">
          <a:xfrm rot="5400000">
            <a:off x="8320087" y="3762376"/>
            <a:ext cx="841375" cy="952500"/>
          </a:xfrm>
          <a:prstGeom prst="rect">
            <a:avLst/>
          </a:prstGeom>
          <a:noFill/>
          <a:ln w="9525">
            <a:noFill/>
            <a:miter lim="800000"/>
            <a:headEnd/>
            <a:tailEnd/>
          </a:ln>
        </p:spPr>
      </p:pic>
      <p:sp>
        <p:nvSpPr>
          <p:cNvPr id="21" name="Rettangolo 20"/>
          <p:cNvSpPr/>
          <p:nvPr/>
        </p:nvSpPr>
        <p:spPr>
          <a:xfrm>
            <a:off x="1825625" y="88900"/>
            <a:ext cx="5673725" cy="460375"/>
          </a:xfrm>
          <a:prstGeom prst="rect">
            <a:avLst/>
          </a:prstGeom>
          <a:noFill/>
        </p:spPr>
        <p:txBody>
          <a:bodyPr>
            <a:spAutoFit/>
          </a:bodyPr>
          <a:lstStyle/>
          <a:p>
            <a:pPr algn="ctr">
              <a:defRPr/>
            </a:pPr>
            <a:r>
              <a:rPr lang="it-IT" sz="2400" b="1" dirty="0">
                <a:solidFill>
                  <a:srgbClr val="FF0000"/>
                </a:solidFill>
                <a:latin typeface="+mn-lt"/>
              </a:rPr>
              <a:t>Sicurezza Chimica in </a:t>
            </a:r>
            <a:r>
              <a:rPr lang="it-IT" sz="2400" b="1" dirty="0" smtClean="0">
                <a:solidFill>
                  <a:srgbClr val="FF0000"/>
                </a:solidFill>
                <a:latin typeface="+mn-lt"/>
              </a:rPr>
              <a:t>EU </a:t>
            </a:r>
            <a:endParaRPr lang="it-IT" sz="2400" b="1" dirty="0">
              <a:solidFill>
                <a:srgbClr val="FF0000"/>
              </a:solidFill>
              <a:latin typeface="+mn-lt"/>
            </a:endParaRPr>
          </a:p>
        </p:txBody>
      </p:sp>
      <p:pic>
        <p:nvPicPr>
          <p:cNvPr id="3092" name="Immagine 21"/>
          <p:cNvPicPr>
            <a:picLocks noChangeAspect="1"/>
          </p:cNvPicPr>
          <p:nvPr/>
        </p:nvPicPr>
        <p:blipFill>
          <a:blip r:embed="rId4"/>
          <a:srcRect/>
          <a:stretch>
            <a:fillRect/>
          </a:stretch>
        </p:blipFill>
        <p:spPr bwMode="auto">
          <a:xfrm>
            <a:off x="3929058" y="714356"/>
            <a:ext cx="1638300" cy="911225"/>
          </a:xfrm>
          <a:prstGeom prst="rect">
            <a:avLst/>
          </a:prstGeom>
          <a:noFill/>
          <a:ln w="9525">
            <a:noFill/>
            <a:miter lim="800000"/>
            <a:headEnd/>
            <a:tailEnd/>
          </a:ln>
        </p:spPr>
      </p:pic>
      <p:sp>
        <p:nvSpPr>
          <p:cNvPr id="23" name="Rettangolo 22"/>
          <p:cNvSpPr/>
          <p:nvPr/>
        </p:nvSpPr>
        <p:spPr>
          <a:xfrm>
            <a:off x="214282" y="5643578"/>
            <a:ext cx="8715436" cy="1015663"/>
          </a:xfrm>
          <a:prstGeom prst="rect">
            <a:avLst/>
          </a:prstGeom>
        </p:spPr>
        <p:txBody>
          <a:bodyPr wrap="square">
            <a:spAutoFit/>
          </a:bodyPr>
          <a:lstStyle/>
          <a:p>
            <a:r>
              <a:rPr lang="it-IT" sz="1200" i="1" dirty="0" smtClean="0"/>
              <a:t>REACH è la normativa in materia di sostanze chimiche più avanzata e completa al mondo e molte altre giurisdizioni hanno seguito l'esempio dell'UE in questo senso. Grazie a questa normativa l'industria dell'UE rende le sostanze chimiche più sicure per i cittadini e per l'ambiente. Dobbiamo sfruttare questo successo e fare in modo che i produttori dell'UE non si trovino svantaggiati rispetto alla concorrenza dei produttori di paesi terzi, in particolare garantendo che i prodotti importati rispettino la normativa dell'UE in materia di sostanze chimiche.”</a:t>
            </a:r>
            <a:endParaRPr lang="it-IT"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161338" y="6356354"/>
            <a:ext cx="525462" cy="365125"/>
          </a:xfrm>
        </p:spPr>
        <p:txBody>
          <a:bodyPr/>
          <a:lstStyle/>
          <a:p>
            <a:pPr>
              <a:defRPr/>
            </a:pPr>
            <a:fld id="{37D859F3-41E1-40AC-A7E4-A9AD98BB360E}" type="slidenum">
              <a:rPr lang="it-IT" smtClean="0"/>
              <a:pPr>
                <a:defRPr/>
              </a:pPr>
              <a:t>26</a:t>
            </a:fld>
            <a:endParaRPr lang="it-IT" dirty="0"/>
          </a:p>
        </p:txBody>
      </p:sp>
      <p:pic>
        <p:nvPicPr>
          <p:cNvPr id="6147" name="Immagine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389" y="58738"/>
            <a:ext cx="7038975" cy="195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Immagine 8"/>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98464" y="1970092"/>
            <a:ext cx="6657975" cy="143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Immagine 10"/>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60340" y="3408363"/>
            <a:ext cx="68865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arentesi graffa chiusa 11"/>
          <p:cNvSpPr/>
          <p:nvPr/>
        </p:nvSpPr>
        <p:spPr>
          <a:xfrm>
            <a:off x="6699250" y="238125"/>
            <a:ext cx="712788" cy="3752850"/>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3" name="Rettangolo 12"/>
          <p:cNvSpPr/>
          <p:nvPr/>
        </p:nvSpPr>
        <p:spPr>
          <a:xfrm>
            <a:off x="7485063" y="1663700"/>
            <a:ext cx="1490662"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NORMATIVE ORIZZONTALI</a:t>
            </a:r>
          </a:p>
        </p:txBody>
      </p:sp>
      <p:sp>
        <p:nvSpPr>
          <p:cNvPr id="15" name="Rettangolo 14"/>
          <p:cNvSpPr/>
          <p:nvPr/>
        </p:nvSpPr>
        <p:spPr>
          <a:xfrm>
            <a:off x="19050" y="5732467"/>
            <a:ext cx="1276350"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Norma rifiuti</a:t>
            </a:r>
          </a:p>
        </p:txBody>
      </p:sp>
      <p:sp>
        <p:nvSpPr>
          <p:cNvPr id="16" name="Rettangolo 15"/>
          <p:cNvSpPr/>
          <p:nvPr/>
        </p:nvSpPr>
        <p:spPr>
          <a:xfrm>
            <a:off x="1590677" y="5732467"/>
            <a:ext cx="1565275"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Norma</a:t>
            </a:r>
          </a:p>
          <a:p>
            <a:pPr algn="ctr">
              <a:defRPr/>
            </a:pPr>
            <a:r>
              <a:rPr lang="it-IT" dirty="0"/>
              <a:t>detergenti</a:t>
            </a:r>
          </a:p>
        </p:txBody>
      </p:sp>
      <p:sp>
        <p:nvSpPr>
          <p:cNvPr id="17" name="Rettangolo 16"/>
          <p:cNvSpPr/>
          <p:nvPr/>
        </p:nvSpPr>
        <p:spPr>
          <a:xfrm>
            <a:off x="3419475" y="5743579"/>
            <a:ext cx="1695450"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Norma luoghi di lavoro </a:t>
            </a:r>
          </a:p>
        </p:txBody>
      </p:sp>
      <p:sp>
        <p:nvSpPr>
          <p:cNvPr id="20" name="Rettangolo 19"/>
          <p:cNvSpPr/>
          <p:nvPr/>
        </p:nvSpPr>
        <p:spPr>
          <a:xfrm>
            <a:off x="5292725" y="5743579"/>
            <a:ext cx="914400" cy="79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Norma biocidi </a:t>
            </a:r>
          </a:p>
        </p:txBody>
      </p:sp>
      <p:sp>
        <p:nvSpPr>
          <p:cNvPr id="21" name="Rettangolo 20"/>
          <p:cNvSpPr/>
          <p:nvPr/>
        </p:nvSpPr>
        <p:spPr>
          <a:xfrm>
            <a:off x="6556377" y="5757863"/>
            <a:ext cx="1325563" cy="7175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Norma fitosanitari</a:t>
            </a:r>
          </a:p>
        </p:txBody>
      </p:sp>
      <p:sp>
        <p:nvSpPr>
          <p:cNvPr id="23" name="Rettangolo 22"/>
          <p:cNvSpPr/>
          <p:nvPr/>
        </p:nvSpPr>
        <p:spPr>
          <a:xfrm>
            <a:off x="8243888" y="5757867"/>
            <a:ext cx="792162"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Ecc.</a:t>
            </a:r>
          </a:p>
        </p:txBody>
      </p:sp>
      <p:sp>
        <p:nvSpPr>
          <p:cNvPr id="22" name="Rettangolo 21"/>
          <p:cNvSpPr/>
          <p:nvPr/>
        </p:nvSpPr>
        <p:spPr>
          <a:xfrm>
            <a:off x="939800" y="4746625"/>
            <a:ext cx="5427663" cy="554038"/>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dirty="0"/>
              <a:t>Normative verticali</a:t>
            </a:r>
          </a:p>
        </p:txBody>
      </p:sp>
      <p:sp>
        <p:nvSpPr>
          <p:cNvPr id="14" name="Freccia a destra 13"/>
          <p:cNvSpPr/>
          <p:nvPr/>
        </p:nvSpPr>
        <p:spPr>
          <a:xfrm rot="7477132">
            <a:off x="4271171" y="3979071"/>
            <a:ext cx="2043113"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Parentesi graffa chiusa 18"/>
          <p:cNvSpPr/>
          <p:nvPr/>
        </p:nvSpPr>
        <p:spPr>
          <a:xfrm rot="16200000">
            <a:off x="3422651" y="2027241"/>
            <a:ext cx="608012" cy="6754813"/>
          </a:xfrm>
          <a:prstGeom prst="rightBrace">
            <a:avLst/>
          </a:prstGeom>
          <a:solidFill>
            <a:schemeClr val="bg1"/>
          </a:solidFill>
          <a:ln w="190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dirty="0"/>
          </a:p>
        </p:txBody>
      </p:sp>
      <p:sp>
        <p:nvSpPr>
          <p:cNvPr id="24" name="Rettangolo 23"/>
          <p:cNvSpPr/>
          <p:nvPr/>
        </p:nvSpPr>
        <p:spPr>
          <a:xfrm>
            <a:off x="249239" y="4541839"/>
            <a:ext cx="2897524" cy="33855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it-IT" sz="1600" dirty="0">
                <a:solidFill>
                  <a:schemeClr val="tx2"/>
                </a:solidFill>
              </a:rPr>
              <a:t>Regolamento Europeo 453/2010</a:t>
            </a:r>
          </a:p>
        </p:txBody>
      </p:sp>
    </p:spTree>
    <p:extLst>
      <p:ext uri="{BB962C8B-B14F-4D97-AF65-F5344CB8AC3E}">
        <p14:creationId xmlns="" xmlns:p14="http://schemas.microsoft.com/office/powerpoint/2010/main" val="3304206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7224" y="571480"/>
            <a:ext cx="6858048" cy="15001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800" b="1" dirty="0" err="1" smtClean="0">
                <a:solidFill>
                  <a:srgbClr val="FF0000"/>
                </a:solidFill>
              </a:rPr>
              <a:t>Substance</a:t>
            </a:r>
            <a:r>
              <a:rPr lang="it-IT" sz="2800" b="1" dirty="0" smtClean="0">
                <a:solidFill>
                  <a:srgbClr val="FF0000"/>
                </a:solidFill>
              </a:rPr>
              <a:t> </a:t>
            </a:r>
            <a:r>
              <a:rPr lang="it-IT" sz="2800" b="1" dirty="0" err="1" smtClean="0">
                <a:solidFill>
                  <a:srgbClr val="FF0000"/>
                </a:solidFill>
              </a:rPr>
              <a:t>Very</a:t>
            </a:r>
            <a:r>
              <a:rPr lang="it-IT" sz="2800" b="1" dirty="0" smtClean="0">
                <a:solidFill>
                  <a:srgbClr val="FF0000"/>
                </a:solidFill>
              </a:rPr>
              <a:t> High </a:t>
            </a:r>
            <a:r>
              <a:rPr lang="it-IT" sz="2800" b="1" dirty="0" err="1" smtClean="0">
                <a:solidFill>
                  <a:srgbClr val="FF0000"/>
                </a:solidFill>
              </a:rPr>
              <a:t>Concern</a:t>
            </a:r>
            <a:r>
              <a:rPr lang="it-IT" sz="2800" b="1" dirty="0" smtClean="0">
                <a:solidFill>
                  <a:srgbClr val="FF0000"/>
                </a:solidFill>
              </a:rPr>
              <a:t>  (SVHC)</a:t>
            </a:r>
            <a:endParaRPr lang="it-IT" sz="2800" b="1" dirty="0">
              <a:solidFill>
                <a:srgbClr val="FF0000"/>
              </a:solidFill>
            </a:endParaRPr>
          </a:p>
        </p:txBody>
      </p:sp>
      <p:sp>
        <p:nvSpPr>
          <p:cNvPr id="3" name="Rettangolo 2"/>
          <p:cNvSpPr/>
          <p:nvPr/>
        </p:nvSpPr>
        <p:spPr>
          <a:xfrm>
            <a:off x="1714480" y="2643182"/>
            <a:ext cx="5214974" cy="22860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smtClean="0"/>
              <a:t>Cancerogeni </a:t>
            </a:r>
          </a:p>
          <a:p>
            <a:pPr algn="ctr"/>
            <a:r>
              <a:rPr lang="it-IT" sz="2000" dirty="0" smtClean="0"/>
              <a:t>Mutageni </a:t>
            </a:r>
          </a:p>
          <a:p>
            <a:pPr algn="ctr"/>
            <a:r>
              <a:rPr lang="it-IT" sz="2000" dirty="0" smtClean="0"/>
              <a:t>Tossici per la riproduzione</a:t>
            </a:r>
          </a:p>
          <a:p>
            <a:pPr algn="ctr"/>
            <a:r>
              <a:rPr lang="it-IT" sz="2000" dirty="0" smtClean="0"/>
              <a:t>Sensibilizzanti respiratori</a:t>
            </a:r>
          </a:p>
          <a:p>
            <a:pPr algn="ctr"/>
            <a:r>
              <a:rPr lang="it-IT" sz="2000" dirty="0" err="1" smtClean="0"/>
              <a:t>Equivalent</a:t>
            </a:r>
            <a:r>
              <a:rPr lang="it-IT" sz="2000" dirty="0" smtClean="0"/>
              <a:t> </a:t>
            </a:r>
            <a:r>
              <a:rPr lang="it-IT" sz="2000" dirty="0" err="1" smtClean="0"/>
              <a:t>concern</a:t>
            </a:r>
            <a:r>
              <a:rPr lang="it-IT" sz="2000" dirty="0" smtClean="0"/>
              <a:t> (endocrine </a:t>
            </a:r>
            <a:r>
              <a:rPr lang="it-IT" sz="2000" dirty="0" err="1" smtClean="0"/>
              <a:t>disruptors</a:t>
            </a:r>
            <a:r>
              <a:rPr lang="it-IT" sz="2000" dirty="0" smtClean="0"/>
              <a:t>) </a:t>
            </a:r>
            <a:endParaRPr lang="it-IT" sz="2000" dirty="0"/>
          </a:p>
        </p:txBody>
      </p:sp>
      <p:sp>
        <p:nvSpPr>
          <p:cNvPr id="4" name="Freccia a destra 3"/>
          <p:cNvSpPr/>
          <p:nvPr/>
        </p:nvSpPr>
        <p:spPr>
          <a:xfrm rot="5831447">
            <a:off x="2178056" y="5127081"/>
            <a:ext cx="142876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928794" y="6215082"/>
            <a:ext cx="207170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ECHA</a:t>
            </a:r>
            <a:endParaRPr lang="it-IT" dirty="0"/>
          </a:p>
        </p:txBody>
      </p:sp>
      <p:sp>
        <p:nvSpPr>
          <p:cNvPr id="7" name="Rettangolo 6"/>
          <p:cNvSpPr/>
          <p:nvPr/>
        </p:nvSpPr>
        <p:spPr>
          <a:xfrm>
            <a:off x="5500694" y="6143644"/>
            <a:ext cx="164307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RAC</a:t>
            </a:r>
            <a:endParaRPr lang="it-IT" dirty="0"/>
          </a:p>
        </p:txBody>
      </p:sp>
      <p:sp>
        <p:nvSpPr>
          <p:cNvPr id="8" name="Freccia a destra 7"/>
          <p:cNvSpPr/>
          <p:nvPr/>
        </p:nvSpPr>
        <p:spPr>
          <a:xfrm>
            <a:off x="4286248" y="6286520"/>
            <a:ext cx="85725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ttangolo 1"/>
          <p:cNvSpPr>
            <a:spLocks noChangeArrowheads="1"/>
          </p:cNvSpPr>
          <p:nvPr/>
        </p:nvSpPr>
        <p:spPr bwMode="auto">
          <a:xfrm>
            <a:off x="93663" y="2239963"/>
            <a:ext cx="9023350" cy="967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spcAft>
                <a:spcPts val="600"/>
              </a:spcAft>
              <a:buFont typeface="Wingdings" panose="05000000000000000000" pitchFamily="2" charset="2"/>
              <a:buChar char="Ø"/>
            </a:pPr>
            <a:r>
              <a:rPr lang="en-GB" altLang="it-IT" sz="2000" dirty="0" err="1">
                <a:solidFill>
                  <a:srgbClr val="FF0000"/>
                </a:solidFill>
              </a:rPr>
              <a:t>Allineare</a:t>
            </a:r>
            <a:r>
              <a:rPr lang="en-GB" altLang="it-IT" sz="2000" dirty="0">
                <a:solidFill>
                  <a:srgbClr val="FF0000"/>
                </a:solidFill>
              </a:rPr>
              <a:t> le </a:t>
            </a:r>
            <a:r>
              <a:rPr lang="en-GB" altLang="it-IT" sz="2000" dirty="0" err="1">
                <a:solidFill>
                  <a:srgbClr val="FF0000"/>
                </a:solidFill>
              </a:rPr>
              <a:t>metodologie</a:t>
            </a:r>
            <a:r>
              <a:rPr lang="en-GB" altLang="it-IT" sz="2000" dirty="0">
                <a:solidFill>
                  <a:srgbClr val="FF0000"/>
                </a:solidFill>
              </a:rPr>
              <a:t> per </a:t>
            </a:r>
            <a:r>
              <a:rPr lang="en-GB" altLang="it-IT" sz="2000" dirty="0" err="1">
                <a:solidFill>
                  <a:srgbClr val="FF0000"/>
                </a:solidFill>
              </a:rPr>
              <a:t>stabilire</a:t>
            </a:r>
            <a:r>
              <a:rPr lang="en-GB" altLang="it-IT" sz="2000" dirty="0">
                <a:solidFill>
                  <a:srgbClr val="FF0000"/>
                </a:solidFill>
              </a:rPr>
              <a:t> </a:t>
            </a:r>
            <a:r>
              <a:rPr lang="en-GB" altLang="it-IT" sz="2000" dirty="0" err="1">
                <a:solidFill>
                  <a:srgbClr val="FF0000"/>
                </a:solidFill>
              </a:rPr>
              <a:t>livelli</a:t>
            </a:r>
            <a:r>
              <a:rPr lang="en-GB" altLang="it-IT" sz="2000" dirty="0">
                <a:solidFill>
                  <a:srgbClr val="FF0000"/>
                </a:solidFill>
              </a:rPr>
              <a:t> </a:t>
            </a:r>
            <a:r>
              <a:rPr lang="en-GB" altLang="it-IT" sz="2000" dirty="0" err="1">
                <a:solidFill>
                  <a:srgbClr val="FF0000"/>
                </a:solidFill>
              </a:rPr>
              <a:t>di</a:t>
            </a:r>
            <a:r>
              <a:rPr lang="en-GB" altLang="it-IT" sz="2000" dirty="0">
                <a:solidFill>
                  <a:srgbClr val="FF0000"/>
                </a:solidFill>
              </a:rPr>
              <a:t> </a:t>
            </a:r>
            <a:r>
              <a:rPr lang="en-GB" altLang="it-IT" sz="2000" dirty="0" err="1">
                <a:solidFill>
                  <a:srgbClr val="FF0000"/>
                </a:solidFill>
              </a:rPr>
              <a:t>esposizione</a:t>
            </a:r>
            <a:r>
              <a:rPr lang="en-GB" altLang="it-IT" sz="2000" dirty="0">
                <a:solidFill>
                  <a:srgbClr val="FF0000"/>
                </a:solidFill>
              </a:rPr>
              <a:t> </a:t>
            </a:r>
            <a:r>
              <a:rPr lang="en-GB" altLang="it-IT" sz="2000" dirty="0" err="1">
                <a:solidFill>
                  <a:srgbClr val="FF0000"/>
                </a:solidFill>
              </a:rPr>
              <a:t>sicuri</a:t>
            </a:r>
            <a:r>
              <a:rPr lang="en-GB" altLang="it-IT" sz="2000" dirty="0">
                <a:solidFill>
                  <a:srgbClr val="FF0000"/>
                </a:solidFill>
              </a:rPr>
              <a:t> in </a:t>
            </a:r>
            <a:r>
              <a:rPr lang="en-GB" altLang="it-IT" sz="2000" dirty="0" err="1">
                <a:solidFill>
                  <a:srgbClr val="FF0000"/>
                </a:solidFill>
              </a:rPr>
              <a:t>seguito</a:t>
            </a:r>
            <a:r>
              <a:rPr lang="en-GB" altLang="it-IT" sz="2000" dirty="0">
                <a:solidFill>
                  <a:srgbClr val="FF0000"/>
                </a:solidFill>
              </a:rPr>
              <a:t> ad </a:t>
            </a:r>
            <a:r>
              <a:rPr lang="en-GB" altLang="it-IT" sz="2000" dirty="0" err="1">
                <a:solidFill>
                  <a:srgbClr val="FF0000"/>
                </a:solidFill>
              </a:rPr>
              <a:t>esposizione</a:t>
            </a:r>
            <a:r>
              <a:rPr lang="en-GB" altLang="it-IT" sz="2000" dirty="0">
                <a:solidFill>
                  <a:srgbClr val="FF0000"/>
                </a:solidFill>
              </a:rPr>
              <a:t> a </a:t>
            </a:r>
            <a:r>
              <a:rPr lang="en-GB" altLang="it-IT" sz="2000" dirty="0" err="1">
                <a:solidFill>
                  <a:srgbClr val="FF0000"/>
                </a:solidFill>
              </a:rPr>
              <a:t>sostanze</a:t>
            </a:r>
            <a:r>
              <a:rPr lang="en-GB" altLang="it-IT" sz="2000" dirty="0">
                <a:solidFill>
                  <a:srgbClr val="FF0000"/>
                </a:solidFill>
              </a:rPr>
              <a:t> </a:t>
            </a:r>
            <a:r>
              <a:rPr lang="en-GB" altLang="it-IT" sz="2000" dirty="0" err="1">
                <a:solidFill>
                  <a:srgbClr val="FF0000"/>
                </a:solidFill>
              </a:rPr>
              <a:t>chimiche</a:t>
            </a:r>
            <a:r>
              <a:rPr lang="en-GB" altLang="it-IT" sz="2000" dirty="0">
                <a:solidFill>
                  <a:srgbClr val="FF0000"/>
                </a:solidFill>
              </a:rPr>
              <a:t> </a:t>
            </a:r>
            <a:r>
              <a:rPr lang="en-GB" altLang="it-IT" sz="2000" dirty="0" err="1">
                <a:solidFill>
                  <a:srgbClr val="FF0000"/>
                </a:solidFill>
              </a:rPr>
              <a:t>nei</a:t>
            </a:r>
            <a:r>
              <a:rPr lang="en-GB" altLang="it-IT" sz="2000" dirty="0">
                <a:solidFill>
                  <a:srgbClr val="FF0000"/>
                </a:solidFill>
              </a:rPr>
              <a:t> </a:t>
            </a:r>
            <a:r>
              <a:rPr lang="en-GB" altLang="it-IT" sz="2000" dirty="0" err="1">
                <a:solidFill>
                  <a:srgbClr val="FF0000"/>
                </a:solidFill>
              </a:rPr>
              <a:t>luoghi</a:t>
            </a:r>
            <a:r>
              <a:rPr lang="en-GB" altLang="it-IT" sz="2000" dirty="0">
                <a:solidFill>
                  <a:srgbClr val="FF0000"/>
                </a:solidFill>
              </a:rPr>
              <a:t> </a:t>
            </a:r>
            <a:r>
              <a:rPr lang="en-GB" altLang="it-IT" sz="2000" dirty="0" err="1">
                <a:solidFill>
                  <a:srgbClr val="FF0000"/>
                </a:solidFill>
              </a:rPr>
              <a:t>di</a:t>
            </a:r>
            <a:r>
              <a:rPr lang="en-GB" altLang="it-IT" sz="2000" dirty="0">
                <a:solidFill>
                  <a:srgbClr val="FF0000"/>
                </a:solidFill>
              </a:rPr>
              <a:t> </a:t>
            </a:r>
            <a:r>
              <a:rPr lang="en-GB" altLang="it-IT" sz="2000" dirty="0" err="1">
                <a:solidFill>
                  <a:srgbClr val="FF0000"/>
                </a:solidFill>
              </a:rPr>
              <a:t>lavoro</a:t>
            </a:r>
            <a:endParaRPr lang="en-GB" altLang="it-IT" sz="2000" dirty="0">
              <a:solidFill>
                <a:srgbClr val="FF0000"/>
              </a:solidFill>
            </a:endParaRPr>
          </a:p>
        </p:txBody>
      </p:sp>
      <p:sp>
        <p:nvSpPr>
          <p:cNvPr id="13316" name="Rettangolo 4"/>
          <p:cNvSpPr>
            <a:spLocks noChangeArrowheads="1"/>
          </p:cNvSpPr>
          <p:nvPr/>
        </p:nvSpPr>
        <p:spPr bwMode="auto">
          <a:xfrm>
            <a:off x="449263" y="803275"/>
            <a:ext cx="831215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defRPr/>
            </a:pPr>
            <a:r>
              <a:rPr lang="it-IT" altLang="it-IT" sz="2400" dirty="0">
                <a:solidFill>
                  <a:schemeClr val="tx1">
                    <a:lumMod val="50000"/>
                    <a:lumOff val="50000"/>
                  </a:schemeClr>
                </a:solidFill>
                <a:latin typeface="+mn-lt"/>
              </a:rPr>
              <a:t>2° revisione del regolamento REACH:  la commissione ha elencato 16 criticità da sanare</a:t>
            </a:r>
          </a:p>
          <a:p>
            <a:pPr algn="ctr">
              <a:lnSpc>
                <a:spcPct val="100000"/>
              </a:lnSpc>
              <a:spcBef>
                <a:spcPct val="0"/>
              </a:spcBef>
              <a:buFontTx/>
              <a:buNone/>
              <a:defRPr/>
            </a:pPr>
            <a:r>
              <a:rPr lang="it-IT" altLang="it-IT" sz="2400" dirty="0" smtClean="0">
                <a:solidFill>
                  <a:schemeClr val="tx1">
                    <a:lumMod val="50000"/>
                    <a:lumOff val="50000"/>
                  </a:schemeClr>
                </a:solidFill>
              </a:rPr>
              <a:t>12° azione della Commissione: sovrapposizione tra REACH e regolamento OSH</a:t>
            </a:r>
          </a:p>
        </p:txBody>
      </p:sp>
      <p:sp>
        <p:nvSpPr>
          <p:cNvPr id="13317" name="Rettangolo 5"/>
          <p:cNvSpPr>
            <a:spLocks noChangeArrowheads="1"/>
          </p:cNvSpPr>
          <p:nvPr/>
        </p:nvSpPr>
        <p:spPr bwMode="auto">
          <a:xfrm>
            <a:off x="1768475" y="107950"/>
            <a:ext cx="5673725" cy="461963"/>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defRPr/>
            </a:pPr>
            <a:r>
              <a:rPr lang="it-IT" altLang="it-IT" sz="2400" dirty="0" smtClean="0">
                <a:solidFill>
                  <a:srgbClr val="FF0000"/>
                </a:solidFill>
                <a:latin typeface="+mn-lt"/>
              </a:rPr>
              <a:t>Commissione Europea</a:t>
            </a:r>
            <a:endParaRPr lang="it-IT" altLang="it-IT" sz="2400" dirty="0">
              <a:solidFill>
                <a:srgbClr val="FF0000"/>
              </a:solidFill>
              <a:latin typeface="+mn-lt"/>
            </a:endParaRPr>
          </a:p>
        </p:txBody>
      </p:sp>
      <p:sp>
        <p:nvSpPr>
          <p:cNvPr id="11270" name="Rettangolo 1"/>
          <p:cNvSpPr>
            <a:spLocks noChangeArrowheads="1"/>
          </p:cNvSpPr>
          <p:nvPr/>
        </p:nvSpPr>
        <p:spPr bwMode="auto">
          <a:xfrm>
            <a:off x="1824038" y="3414713"/>
            <a:ext cx="5367337" cy="120015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it-IT" sz="1800">
                <a:solidFill>
                  <a:srgbClr val="FF0000"/>
                </a:solidFill>
              </a:rPr>
              <a:t>La guida R8 </a:t>
            </a:r>
            <a:r>
              <a:rPr lang="en-GB" altLang="it-IT" sz="1800"/>
              <a:t>(caratterizzazione della dose-risposta per la salute umana, aggiornata nel 2012)  sarà aggiornata con l’aggiunta di un apposita appendice che conterrà la metodologia per derivare un OELV.</a:t>
            </a:r>
          </a:p>
        </p:txBody>
      </p:sp>
      <p:sp>
        <p:nvSpPr>
          <p:cNvPr id="3" name="Freccia in giù 2"/>
          <p:cNvSpPr/>
          <p:nvPr/>
        </p:nvSpPr>
        <p:spPr>
          <a:xfrm>
            <a:off x="4627563" y="3233738"/>
            <a:ext cx="190500" cy="1984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272" name="Rettangolo 3"/>
          <p:cNvSpPr>
            <a:spLocks noChangeArrowheads="1"/>
          </p:cNvSpPr>
          <p:nvPr/>
        </p:nvSpPr>
        <p:spPr bwMode="auto">
          <a:xfrm>
            <a:off x="7182799" y="3604181"/>
            <a:ext cx="1470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800" b="1" dirty="0" err="1" smtClean="0"/>
              <a:t>agosto</a:t>
            </a:r>
            <a:r>
              <a:rPr lang="en-GB" altLang="en-US" sz="1800" b="1" dirty="0" smtClean="0"/>
              <a:t> </a:t>
            </a:r>
            <a:r>
              <a:rPr lang="en-GB" altLang="en-US" sz="1800" dirty="0"/>
              <a:t>2019</a:t>
            </a:r>
            <a:endParaRPr lang="it-IT" altLang="it-IT" sz="1800" dirty="0"/>
          </a:p>
        </p:txBody>
      </p:sp>
      <p:sp>
        <p:nvSpPr>
          <p:cNvPr id="11273" name="Rettangolo 4"/>
          <p:cNvSpPr>
            <a:spLocks noChangeArrowheads="1"/>
          </p:cNvSpPr>
          <p:nvPr/>
        </p:nvSpPr>
        <p:spPr bwMode="auto">
          <a:xfrm>
            <a:off x="450850" y="4610100"/>
            <a:ext cx="8543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Wingdings" panose="05000000000000000000" pitchFamily="2" charset="2"/>
              <a:buChar char="Ø"/>
            </a:pPr>
            <a:r>
              <a:rPr lang="en-GB" altLang="it-IT" sz="2000"/>
              <a:t>Incremento dei membri del RAC con igienisti occupazionali per formulare OEL</a:t>
            </a:r>
          </a:p>
        </p:txBody>
      </p:sp>
      <p:sp>
        <p:nvSpPr>
          <p:cNvPr id="11274" name="Rettangolo 3"/>
          <p:cNvSpPr>
            <a:spLocks noChangeArrowheads="1"/>
          </p:cNvSpPr>
          <p:nvPr/>
        </p:nvSpPr>
        <p:spPr bwMode="auto">
          <a:xfrm>
            <a:off x="1251237" y="5021419"/>
            <a:ext cx="6768501" cy="87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it-IT" altLang="it-IT" sz="1800" dirty="0">
                <a:solidFill>
                  <a:schemeClr val="bg2">
                    <a:lumMod val="90000"/>
                  </a:schemeClr>
                </a:solidFill>
                <a:latin typeface="Arial" panose="020B0604020202020204" pitchFamily="34" charset="0"/>
              </a:rPr>
              <a:t>Articolo 76(1)(c) REACH e Articolo 37(4) CLP:</a:t>
            </a:r>
          </a:p>
          <a:p>
            <a:pPr algn="just">
              <a:lnSpc>
                <a:spcPct val="150000"/>
              </a:lnSpc>
              <a:spcBef>
                <a:spcPct val="0"/>
              </a:spcBef>
              <a:buFontTx/>
              <a:buNone/>
            </a:pPr>
            <a:r>
              <a:rPr lang="it-IT" altLang="it-IT" sz="1800" dirty="0">
                <a:solidFill>
                  <a:schemeClr val="bg2">
                    <a:lumMod val="90000"/>
                  </a:schemeClr>
                </a:solidFill>
                <a:latin typeface="Arial" panose="020B0604020202020204" pitchFamily="34" charset="0"/>
              </a:rPr>
              <a:t>Il RAC è responsabile </a:t>
            </a:r>
            <a:r>
              <a:rPr lang="it-IT" altLang="it-IT" sz="1800" dirty="0" smtClean="0">
                <a:solidFill>
                  <a:schemeClr val="bg2">
                    <a:lumMod val="90000"/>
                  </a:schemeClr>
                </a:solidFill>
                <a:latin typeface="Arial" panose="020B0604020202020204" pitchFamily="34" charset="0"/>
              </a:rPr>
              <a:t>per </a:t>
            </a:r>
            <a:r>
              <a:rPr lang="it-IT" altLang="it-IT" sz="1800" dirty="0">
                <a:solidFill>
                  <a:schemeClr val="bg2">
                    <a:lumMod val="90000"/>
                  </a:schemeClr>
                </a:solidFill>
                <a:latin typeface="Arial" panose="020B0604020202020204" pitchFamily="34" charset="0"/>
              </a:rPr>
              <a:t>elaborare opinioni dell’Agenzia su: </a:t>
            </a:r>
          </a:p>
        </p:txBody>
      </p:sp>
      <p:sp>
        <p:nvSpPr>
          <p:cNvPr id="11280" name="Rettangolo 7"/>
          <p:cNvSpPr>
            <a:spLocks noChangeArrowheads="1"/>
          </p:cNvSpPr>
          <p:nvPr/>
        </p:nvSpPr>
        <p:spPr bwMode="auto">
          <a:xfrm>
            <a:off x="7485050" y="5818187"/>
            <a:ext cx="1390051"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it-IT" altLang="it-IT" sz="1800" dirty="0">
                <a:solidFill>
                  <a:srgbClr val="FF0000"/>
                </a:solidFill>
                <a:latin typeface="Arial" panose="020B0604020202020204" pitchFamily="34" charset="0"/>
              </a:rPr>
              <a:t>Dal </a:t>
            </a:r>
            <a:r>
              <a:rPr lang="it-IT" altLang="it-IT" sz="1800" dirty="0" smtClean="0">
                <a:solidFill>
                  <a:srgbClr val="FF0000"/>
                </a:solidFill>
                <a:latin typeface="Arial" panose="020B0604020202020204" pitchFamily="34" charset="0"/>
              </a:rPr>
              <a:t>2019</a:t>
            </a:r>
            <a:endParaRPr lang="it-IT" altLang="it-IT" sz="1800" dirty="0"/>
          </a:p>
        </p:txBody>
      </p:sp>
    </p:spTree>
    <p:extLst>
      <p:ext uri="{BB962C8B-B14F-4D97-AF65-F5344CB8AC3E}">
        <p14:creationId xmlns="" xmlns:p14="http://schemas.microsoft.com/office/powerpoint/2010/main" val="20712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501390" y="989351"/>
            <a:ext cx="2728210" cy="410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Uso di dati umani</a:t>
            </a:r>
          </a:p>
          <a:p>
            <a:pPr algn="ctr"/>
            <a:r>
              <a:rPr lang="it-IT" dirty="0" smtClean="0"/>
              <a:t>Uso di </a:t>
            </a:r>
            <a:r>
              <a:rPr lang="it-IT" dirty="0" err="1" smtClean="0"/>
              <a:t>uncertainty</a:t>
            </a:r>
            <a:r>
              <a:rPr lang="it-IT" dirty="0" smtClean="0"/>
              <a:t> (</a:t>
            </a:r>
            <a:r>
              <a:rPr lang="it-IT" dirty="0" err="1" smtClean="0"/>
              <a:t>Ufs</a:t>
            </a:r>
            <a:r>
              <a:rPr lang="it-IT" dirty="0" smtClean="0"/>
              <a:t>) or </a:t>
            </a:r>
            <a:r>
              <a:rPr lang="it-IT" dirty="0" err="1" smtClean="0"/>
              <a:t>assesment</a:t>
            </a:r>
            <a:r>
              <a:rPr lang="it-IT" dirty="0" smtClean="0"/>
              <a:t> </a:t>
            </a:r>
            <a:r>
              <a:rPr lang="it-IT" dirty="0" err="1" smtClean="0"/>
              <a:t>Factor</a:t>
            </a:r>
            <a:r>
              <a:rPr lang="it-IT" dirty="0" smtClean="0"/>
              <a:t>  (</a:t>
            </a:r>
            <a:r>
              <a:rPr lang="it-IT" dirty="0" err="1" smtClean="0"/>
              <a:t>Afs</a:t>
            </a:r>
            <a:r>
              <a:rPr lang="it-IT" dirty="0" smtClean="0"/>
              <a:t>)</a:t>
            </a:r>
          </a:p>
          <a:p>
            <a:pPr algn="ctr"/>
            <a:r>
              <a:rPr lang="it-IT" dirty="0" smtClean="0"/>
              <a:t>Proprietà sensibilizzanti o irritanti (effetti acuti reversibili)</a:t>
            </a:r>
          </a:p>
          <a:p>
            <a:pPr algn="ctr"/>
            <a:r>
              <a:rPr lang="it-IT" dirty="0" err="1" smtClean="0"/>
              <a:t>Dermal</a:t>
            </a:r>
            <a:r>
              <a:rPr lang="it-IT" dirty="0" smtClean="0"/>
              <a:t> </a:t>
            </a:r>
            <a:r>
              <a:rPr lang="it-IT" dirty="0" err="1" smtClean="0"/>
              <a:t>risk</a:t>
            </a:r>
            <a:r>
              <a:rPr lang="it-IT" dirty="0" smtClean="0"/>
              <a:t> </a:t>
            </a:r>
            <a:r>
              <a:rPr lang="it-IT" dirty="0" err="1" smtClean="0"/>
              <a:t>assesment</a:t>
            </a:r>
            <a:r>
              <a:rPr lang="it-IT" dirty="0" smtClean="0"/>
              <a:t> and </a:t>
            </a:r>
            <a:r>
              <a:rPr lang="it-IT" dirty="0" err="1" smtClean="0"/>
              <a:t>skin</a:t>
            </a:r>
            <a:r>
              <a:rPr lang="it-IT" dirty="0" smtClean="0"/>
              <a:t> </a:t>
            </a:r>
            <a:r>
              <a:rPr lang="it-IT" dirty="0" err="1" smtClean="0"/>
              <a:t>notation</a:t>
            </a:r>
            <a:r>
              <a:rPr lang="it-IT" dirty="0" smtClean="0"/>
              <a:t> (</a:t>
            </a:r>
            <a:r>
              <a:rPr lang="it-IT" dirty="0" err="1" smtClean="0"/>
              <a:t>biomonitoraggio</a:t>
            </a:r>
            <a:r>
              <a:rPr lang="it-IT" dirty="0" smtClean="0"/>
              <a:t>)</a:t>
            </a:r>
          </a:p>
          <a:p>
            <a:pPr algn="ctr"/>
            <a:r>
              <a:rPr lang="it-IT" dirty="0" smtClean="0"/>
              <a:t>Cancerogeni </a:t>
            </a:r>
            <a:r>
              <a:rPr lang="it-IT" dirty="0" err="1" smtClean="0"/>
              <a:t>genotossici</a:t>
            </a:r>
            <a:r>
              <a:rPr lang="it-IT" dirty="0" smtClean="0"/>
              <a:t> valutare con T25 o Benchmark Dose </a:t>
            </a:r>
            <a:r>
              <a:rPr lang="it-IT" dirty="0" err="1" smtClean="0"/>
              <a:t>modelling</a:t>
            </a:r>
            <a:r>
              <a:rPr lang="it-IT" dirty="0" smtClean="0"/>
              <a:t> (BMD)</a:t>
            </a:r>
            <a:endParaRPr lang="it-IT" dirty="0"/>
          </a:p>
        </p:txBody>
      </p:sp>
      <p:pic>
        <p:nvPicPr>
          <p:cNvPr id="4" name="Immagine 3"/>
          <p:cNvPicPr>
            <a:picLocks noChangeAspect="1"/>
          </p:cNvPicPr>
          <p:nvPr/>
        </p:nvPicPr>
        <p:blipFill>
          <a:blip r:embed="rId3"/>
          <a:stretch>
            <a:fillRect/>
          </a:stretch>
        </p:blipFill>
        <p:spPr>
          <a:xfrm>
            <a:off x="612743" y="205399"/>
            <a:ext cx="4157220" cy="590530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714348" y="0"/>
            <a:ext cx="5072098" cy="3640783"/>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Rettangolo 4"/>
          <p:cNvSpPr/>
          <p:nvPr/>
        </p:nvSpPr>
        <p:spPr>
          <a:xfrm>
            <a:off x="6000760" y="1214422"/>
            <a:ext cx="192882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27 sostanze e composti</a:t>
            </a:r>
            <a:endParaRPr lang="it-IT" dirty="0"/>
          </a:p>
        </p:txBody>
      </p:sp>
      <p:pic>
        <p:nvPicPr>
          <p:cNvPr id="1027" name="Picture 3"/>
          <p:cNvPicPr>
            <a:picLocks noChangeAspect="1" noChangeArrowheads="1"/>
          </p:cNvPicPr>
          <p:nvPr/>
        </p:nvPicPr>
        <p:blipFill>
          <a:blip r:embed="rId4"/>
          <a:srcRect/>
          <a:stretch>
            <a:fillRect/>
          </a:stretch>
        </p:blipFill>
        <p:spPr bwMode="auto">
          <a:xfrm>
            <a:off x="428596" y="3714752"/>
            <a:ext cx="5636626" cy="314324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8" name="Rettangolo 7"/>
          <p:cNvSpPr/>
          <p:nvPr/>
        </p:nvSpPr>
        <p:spPr>
          <a:xfrm>
            <a:off x="6072198" y="4286256"/>
            <a:ext cx="214314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23 sostanze</a:t>
            </a:r>
            <a:endParaRPr lang="it-IT" dirty="0"/>
          </a:p>
        </p:txBody>
      </p:sp>
      <p:sp>
        <p:nvSpPr>
          <p:cNvPr id="9" name="Rettangolo 8"/>
          <p:cNvSpPr/>
          <p:nvPr/>
        </p:nvSpPr>
        <p:spPr>
          <a:xfrm>
            <a:off x="5643570" y="0"/>
            <a:ext cx="3500430" cy="7143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400" dirty="0" smtClean="0"/>
              <a:t>Direttiva 80/1107 CEE</a:t>
            </a:r>
            <a:endParaRPr lang="it-I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99862" y="439979"/>
            <a:ext cx="6880486" cy="203132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it-IT"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OEL</a:t>
            </a:r>
            <a:r>
              <a:rPr kumimoji="0" lang="it-IT"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health-based</a:t>
            </a:r>
            <a:r>
              <a:rPr kumimoji="0" lang="it-IT"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 valore limite per il quale può essere definita una soglia di non effetto sulla base dei dati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it-IT"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non </a:t>
            </a:r>
            <a:r>
              <a:rPr kumimoji="0" lang="it-IT"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health-basedOEL</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non è possibile definire una soglia di non effetto sulla base dei dati, questo in genere è quello che succede per i cancerogeni </a:t>
            </a:r>
            <a:r>
              <a:rPr kumimoji="0" lang="it-IT"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genotossici</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 i quali viene fatta una stima del rischio associata a determinati OEL o per quelle situazioni in cui i dati non sono sufficienti per arrivare alla definizione di un </a:t>
            </a:r>
            <a:r>
              <a:rPr kumimoji="0" lang="it-IT"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OEL</a:t>
            </a:r>
            <a:r>
              <a:rPr kumimoji="0" lang="it-IT"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health-based</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971550" y="2792543"/>
            <a:ext cx="6610350" cy="1815882"/>
          </a:xfrm>
          <a:prstGeom prst="rect">
            <a:avLst/>
          </a:prstGeom>
          <a:no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dicitura di </a:t>
            </a:r>
            <a:r>
              <a:rPr kumimoji="0" lang="it-IT"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non </a:t>
            </a:r>
            <a:r>
              <a:rPr kumimoji="0" lang="it-IT"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health</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based</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OEL</a:t>
            </a:r>
            <a:r>
              <a:rPr kumimoji="0" lang="it-IT"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1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presente nel documento </a:t>
            </a:r>
            <a:r>
              <a:rPr kumimoji="0" lang="it-IT"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Methodology</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dello SCOEL come </a:t>
            </a:r>
            <a:r>
              <a:rPr kumimoji="0" lang="it-IT" sz="1400" b="1" i="1" u="non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it-IT" sz="1400" b="1" i="1" u="non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Risk</a:t>
            </a:r>
            <a:r>
              <a:rPr kumimoji="0" lang="it-IT" sz="1400" b="1" i="1" u="non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it-IT" sz="1400" b="1" i="1" u="non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based</a:t>
            </a:r>
            <a:r>
              <a:rPr kumimoji="0" lang="it-IT" sz="1400" b="1" i="1" u="non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OEL</a:t>
            </a:r>
            <a:r>
              <a:rPr kumimoji="0" lang="it-IT" sz="1400" b="1" i="1" u="non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intendendo con questo termine l</a:t>
            </a:r>
            <a:r>
              <a:rPr kumimoji="0" lang="it-IT"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accettabilit</a:t>
            </a:r>
            <a:r>
              <a:rPr kumimoji="0" lang="it-IT" sz="1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 un livello di rischio dall</a:t>
            </a:r>
            <a:r>
              <a:rPr kumimoji="0" lang="it-IT"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esposizione a tali sostanze (cancerogeni senza soglia e mutageni). Per queste sostanze sarebbe necessario definire quale possa essere la soglia di accettabilit</a:t>
            </a:r>
            <a:r>
              <a:rPr kumimoji="0" lang="it-IT" sz="1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 un rischio per i lavoratori, che potrebbe essere diverso da quello definito per la popolazione generale. Ad oggi solo alcuni stati europei hanno stabilito nella propria metodologia di definizione di OEL per cancerogeni e mutageni il livello di rischio accettabile (esempio Germania).. </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789008" y="4824121"/>
            <a:ext cx="7058025"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eaLnBrk="0" fontAlgn="base" hangingPunct="0">
              <a:spcBef>
                <a:spcPct val="0"/>
              </a:spcBef>
              <a:spcAft>
                <a:spcPct val="0"/>
              </a:spcAft>
            </a:pPr>
            <a:r>
              <a:rPr lang="it-IT" sz="1400" dirty="0" smtClean="0">
                <a:solidFill>
                  <a:prstClr val="black"/>
                </a:solidFill>
                <a:latin typeface="Times New Roman" pitchFamily="18" charset="0"/>
                <a:ea typeface="Calibri" pitchFamily="34" charset="0"/>
                <a:cs typeface="Times New Roman" pitchFamily="18" charset="0"/>
              </a:rPr>
              <a:t>Nel documento sono riportati i significati delle note che possono accompagnare gli OEL, in particolare oltre alla consueta nota cute che tiene conto della significativa esposizione attraverso la pelle, sono spiegati i significati della nota </a:t>
            </a:r>
            <a:r>
              <a:rPr lang="it-IT" sz="1400" dirty="0" smtClean="0">
                <a:solidFill>
                  <a:prstClr val="black"/>
                </a:solidFill>
                <a:ea typeface="Calibri" pitchFamily="34" charset="0"/>
                <a:cs typeface="Times New Roman" pitchFamily="18" charset="0"/>
              </a:rPr>
              <a:t>‘</a:t>
            </a:r>
            <a:r>
              <a:rPr lang="it-IT" sz="1400" dirty="0" err="1" smtClean="0">
                <a:solidFill>
                  <a:prstClr val="black"/>
                </a:solidFill>
                <a:latin typeface="Times New Roman" pitchFamily="18" charset="0"/>
                <a:ea typeface="Calibri" pitchFamily="34" charset="0"/>
                <a:cs typeface="Times New Roman" pitchFamily="18" charset="0"/>
              </a:rPr>
              <a:t>noise</a:t>
            </a:r>
            <a:r>
              <a:rPr lang="it-IT" sz="1400" dirty="0" smtClean="0">
                <a:solidFill>
                  <a:prstClr val="black"/>
                </a:solidFill>
                <a:ea typeface="Calibri" pitchFamily="34" charset="0"/>
                <a:cs typeface="Times New Roman" pitchFamily="18" charset="0"/>
              </a:rPr>
              <a:t>’</a:t>
            </a:r>
            <a:r>
              <a:rPr lang="it-IT" sz="1400" dirty="0" smtClean="0">
                <a:solidFill>
                  <a:prstClr val="black"/>
                </a:solidFill>
                <a:latin typeface="Times New Roman" pitchFamily="18" charset="0"/>
                <a:ea typeface="Calibri" pitchFamily="34" charset="0"/>
                <a:cs typeface="Times New Roman" pitchFamily="18" charset="0"/>
              </a:rPr>
              <a:t> (ototossicit</a:t>
            </a:r>
            <a:r>
              <a:rPr lang="it-IT" sz="1400" dirty="0" smtClean="0">
                <a:solidFill>
                  <a:prstClr val="black"/>
                </a:solidFill>
                <a:ea typeface="Calibri" pitchFamily="34" charset="0"/>
                <a:cs typeface="Times New Roman" pitchFamily="18" charset="0"/>
              </a:rPr>
              <a:t>à</a:t>
            </a:r>
            <a:r>
              <a:rPr lang="it-IT" sz="1400" dirty="0" smtClean="0">
                <a:solidFill>
                  <a:prstClr val="black"/>
                </a:solidFill>
                <a:latin typeface="Times New Roman" pitchFamily="18" charset="0"/>
                <a:ea typeface="Calibri" pitchFamily="34" charset="0"/>
                <a:cs typeface="Times New Roman" pitchFamily="18" charset="0"/>
              </a:rPr>
              <a:t> delle sostanze chimiche) e </a:t>
            </a:r>
            <a:r>
              <a:rPr lang="it-IT" sz="1400" dirty="0" smtClean="0">
                <a:solidFill>
                  <a:prstClr val="black"/>
                </a:solidFill>
                <a:ea typeface="Calibri" pitchFamily="34" charset="0"/>
                <a:cs typeface="Times New Roman" pitchFamily="18" charset="0"/>
              </a:rPr>
              <a:t>‘</a:t>
            </a:r>
            <a:r>
              <a:rPr lang="it-IT" sz="1400" dirty="0" err="1" smtClean="0">
                <a:solidFill>
                  <a:prstClr val="black"/>
                </a:solidFill>
                <a:latin typeface="Times New Roman" pitchFamily="18" charset="0"/>
                <a:ea typeface="Calibri" pitchFamily="34" charset="0"/>
                <a:cs typeface="Times New Roman" pitchFamily="18" charset="0"/>
              </a:rPr>
              <a:t>sensitization</a:t>
            </a:r>
            <a:r>
              <a:rPr lang="it-IT" sz="1400" dirty="0" smtClean="0">
                <a:solidFill>
                  <a:prstClr val="black"/>
                </a:solidFill>
                <a:ea typeface="Calibri" pitchFamily="34" charset="0"/>
                <a:cs typeface="Times New Roman" pitchFamily="18" charset="0"/>
              </a:rPr>
              <a:t>’</a:t>
            </a:r>
            <a:r>
              <a:rPr lang="it-IT" sz="1400" dirty="0" smtClean="0">
                <a:solidFill>
                  <a:prstClr val="black"/>
                </a:solidFill>
                <a:latin typeface="Times New Roman" pitchFamily="18" charset="0"/>
                <a:ea typeface="Calibri" pitchFamily="34" charset="0"/>
                <a:cs typeface="Times New Roman" pitchFamily="18" charset="0"/>
              </a:rPr>
              <a:t> (sensibilizzanti cutanei o respiratori) cos</a:t>
            </a:r>
            <a:r>
              <a:rPr lang="it-IT" sz="1400" dirty="0" smtClean="0">
                <a:solidFill>
                  <a:prstClr val="black"/>
                </a:solidFill>
                <a:ea typeface="Calibri" pitchFamily="34" charset="0"/>
                <a:cs typeface="Times New Roman" pitchFamily="18" charset="0"/>
              </a:rPr>
              <a:t>ì</a:t>
            </a:r>
            <a:r>
              <a:rPr lang="it-IT" sz="1400" dirty="0" smtClean="0">
                <a:solidFill>
                  <a:prstClr val="black"/>
                </a:solidFill>
                <a:latin typeface="Times New Roman" pitchFamily="18" charset="0"/>
                <a:ea typeface="Calibri" pitchFamily="34" charset="0"/>
                <a:cs typeface="Times New Roman" pitchFamily="18" charset="0"/>
              </a:rPr>
              <a:t> come riportate nella metodologia SCOEL del 2017. </a:t>
            </a:r>
            <a:endParaRPr lang="it-IT" sz="14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oel ECHA_new.jpg"/>
          <p:cNvPicPr>
            <a:picLocks noChangeAspect="1"/>
          </p:cNvPicPr>
          <p:nvPr/>
        </p:nvPicPr>
        <p:blipFill>
          <a:blip r:embed="rId2"/>
          <a:stretch>
            <a:fillRect/>
          </a:stretch>
        </p:blipFill>
        <p:spPr>
          <a:xfrm>
            <a:off x="261535" y="0"/>
            <a:ext cx="8543925" cy="6486525"/>
          </a:xfrm>
          <a:prstGeom prst="rect">
            <a:avLst/>
          </a:prstGeom>
        </p:spPr>
      </p:pic>
      <p:sp>
        <p:nvSpPr>
          <p:cNvPr id="3" name="Freccia a destra 2"/>
          <p:cNvSpPr/>
          <p:nvPr/>
        </p:nvSpPr>
        <p:spPr>
          <a:xfrm rot="10800000">
            <a:off x="1603068" y="635268"/>
            <a:ext cx="856648" cy="250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490888" y="789272"/>
            <a:ext cx="8104472" cy="9721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071538" y="5072074"/>
            <a:ext cx="7000924" cy="15001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sz="2000" b="1" dirty="0" smtClean="0"/>
              <a:t>Comitato SCOEL                                                 Comitato RAC </a:t>
            </a:r>
            <a:endParaRPr lang="it-IT" sz="2000" b="1" dirty="0"/>
          </a:p>
        </p:txBody>
      </p:sp>
      <p:cxnSp>
        <p:nvCxnSpPr>
          <p:cNvPr id="7" name="Connettore 4 6"/>
          <p:cNvCxnSpPr/>
          <p:nvPr/>
        </p:nvCxnSpPr>
        <p:spPr>
          <a:xfrm>
            <a:off x="3143240" y="5786454"/>
            <a:ext cx="1857388" cy="71438"/>
          </a:xfrm>
          <a:prstGeom prst="bentConnector3">
            <a:avLst>
              <a:gd name="adj1" fmla="val 50000"/>
            </a:avLst>
          </a:prstGeom>
          <a:ln>
            <a:tailEnd type="arrow"/>
          </a:ln>
          <a:effectLst>
            <a:glow rad="63500">
              <a:schemeClr val="accent6">
                <a:satMod val="175000"/>
                <a:alpha val="40000"/>
              </a:schemeClr>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2.jpg"/>
          <p:cNvPicPr>
            <a:picLocks noChangeAspect="1"/>
          </p:cNvPicPr>
          <p:nvPr/>
        </p:nvPicPr>
        <p:blipFill rotWithShape="1">
          <a:blip r:embed="rId2"/>
          <a:srcRect l="5099" t="3542" r="8691" b="14827"/>
          <a:stretch/>
        </p:blipFill>
        <p:spPr>
          <a:xfrm>
            <a:off x="0" y="320511"/>
            <a:ext cx="7752826" cy="5778631"/>
          </a:xfrm>
          <a:prstGeom prst="rect">
            <a:avLst/>
          </a:prstGeom>
        </p:spPr>
      </p:pic>
      <p:sp>
        <p:nvSpPr>
          <p:cNvPr id="2" name="Freccia a destra 1"/>
          <p:cNvSpPr/>
          <p:nvPr/>
        </p:nvSpPr>
        <p:spPr>
          <a:xfrm>
            <a:off x="649995" y="3209826"/>
            <a:ext cx="605928" cy="106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p:cNvSpPr/>
          <p:nvPr/>
        </p:nvSpPr>
        <p:spPr>
          <a:xfrm>
            <a:off x="517793" y="4120308"/>
            <a:ext cx="661012" cy="99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29776" y="418092"/>
          <a:ext cx="9114224" cy="6431828"/>
        </p:xfrm>
        <a:graphic>
          <a:graphicData uri="http://schemas.openxmlformats.org/drawingml/2006/table">
            <a:tbl>
              <a:tblPr>
                <a:tableStyleId>{5C22544A-7EE6-4342-B048-85BDC9FD1C3A}</a:tableStyleId>
              </a:tblPr>
              <a:tblGrid>
                <a:gridCol w="1325795">
                  <a:extLst>
                    <a:ext uri="{9D8B030D-6E8A-4147-A177-3AD203B41FA5}">
                      <a16:colId xmlns="" xmlns:a16="http://schemas.microsoft.com/office/drawing/2014/main" val="1304957317"/>
                    </a:ext>
                  </a:extLst>
                </a:gridCol>
                <a:gridCol w="543789">
                  <a:extLst>
                    <a:ext uri="{9D8B030D-6E8A-4147-A177-3AD203B41FA5}">
                      <a16:colId xmlns="" xmlns:a16="http://schemas.microsoft.com/office/drawing/2014/main" val="1948596332"/>
                    </a:ext>
                  </a:extLst>
                </a:gridCol>
                <a:gridCol w="467396">
                  <a:extLst>
                    <a:ext uri="{9D8B030D-6E8A-4147-A177-3AD203B41FA5}">
                      <a16:colId xmlns="" xmlns:a16="http://schemas.microsoft.com/office/drawing/2014/main" val="2502236543"/>
                    </a:ext>
                  </a:extLst>
                </a:gridCol>
                <a:gridCol w="778993">
                  <a:extLst>
                    <a:ext uri="{9D8B030D-6E8A-4147-A177-3AD203B41FA5}">
                      <a16:colId xmlns="" xmlns:a16="http://schemas.microsoft.com/office/drawing/2014/main" val="1860002736"/>
                    </a:ext>
                  </a:extLst>
                </a:gridCol>
                <a:gridCol w="913749">
                  <a:extLst>
                    <a:ext uri="{9D8B030D-6E8A-4147-A177-3AD203B41FA5}">
                      <a16:colId xmlns="" xmlns:a16="http://schemas.microsoft.com/office/drawing/2014/main" val="1065365231"/>
                    </a:ext>
                  </a:extLst>
                </a:gridCol>
                <a:gridCol w="618040">
                  <a:extLst>
                    <a:ext uri="{9D8B030D-6E8A-4147-A177-3AD203B41FA5}">
                      <a16:colId xmlns="" xmlns:a16="http://schemas.microsoft.com/office/drawing/2014/main" val="2265325649"/>
                    </a:ext>
                  </a:extLst>
                </a:gridCol>
                <a:gridCol w="611810">
                  <a:extLst>
                    <a:ext uri="{9D8B030D-6E8A-4147-A177-3AD203B41FA5}">
                      <a16:colId xmlns="" xmlns:a16="http://schemas.microsoft.com/office/drawing/2014/main" val="1838398290"/>
                    </a:ext>
                  </a:extLst>
                </a:gridCol>
                <a:gridCol w="628009">
                  <a:extLst>
                    <a:ext uri="{9D8B030D-6E8A-4147-A177-3AD203B41FA5}">
                      <a16:colId xmlns="" xmlns:a16="http://schemas.microsoft.com/office/drawing/2014/main" val="2786874403"/>
                    </a:ext>
                  </a:extLst>
                </a:gridCol>
                <a:gridCol w="382835">
                  <a:extLst>
                    <a:ext uri="{9D8B030D-6E8A-4147-A177-3AD203B41FA5}">
                      <a16:colId xmlns="" xmlns:a16="http://schemas.microsoft.com/office/drawing/2014/main" val="180323078"/>
                    </a:ext>
                  </a:extLst>
                </a:gridCol>
                <a:gridCol w="936104">
                  <a:extLst>
                    <a:ext uri="{9D8B030D-6E8A-4147-A177-3AD203B41FA5}">
                      <a16:colId xmlns="" xmlns:a16="http://schemas.microsoft.com/office/drawing/2014/main" val="2730896936"/>
                    </a:ext>
                  </a:extLst>
                </a:gridCol>
                <a:gridCol w="1907704">
                  <a:extLst>
                    <a:ext uri="{9D8B030D-6E8A-4147-A177-3AD203B41FA5}">
                      <a16:colId xmlns="" xmlns:a16="http://schemas.microsoft.com/office/drawing/2014/main" val="3679705435"/>
                    </a:ext>
                  </a:extLst>
                </a:gridCol>
              </a:tblGrid>
              <a:tr h="256454">
                <a:tc rowSpan="3">
                  <a:txBody>
                    <a:bodyPr/>
                    <a:lstStyle/>
                    <a:p>
                      <a:pPr marR="123825" algn="ctr">
                        <a:lnSpc>
                          <a:spcPct val="150000"/>
                        </a:lnSpc>
                        <a:spcBef>
                          <a:spcPts val="300"/>
                        </a:spcBef>
                        <a:spcAft>
                          <a:spcPts val="300"/>
                        </a:spcAft>
                      </a:pPr>
                      <a:r>
                        <a:rPr lang="it-IT" sz="1100" dirty="0">
                          <a:effectLst/>
                        </a:rPr>
                        <a:t>Nome agente</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nchor="ctr"/>
                </a:tc>
                <a:tc rowSpan="3">
                  <a:txBody>
                    <a:bodyPr/>
                    <a:lstStyle/>
                    <a:p>
                      <a:pPr algn="ctr">
                        <a:lnSpc>
                          <a:spcPct val="150000"/>
                        </a:lnSpc>
                        <a:spcBef>
                          <a:spcPts val="600"/>
                        </a:spcBef>
                        <a:spcAft>
                          <a:spcPts val="300"/>
                        </a:spcAft>
                      </a:pPr>
                      <a:r>
                        <a:rPr lang="it-IT" sz="1100">
                          <a:effectLst/>
                        </a:rPr>
                        <a:t>N. CE </a:t>
                      </a:r>
                      <a:r>
                        <a:rPr lang="it-IT" sz="1100" baseline="30000">
                          <a:effectLst/>
                        </a:rPr>
                        <a:t>(1)</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rowSpan="3">
                  <a:txBody>
                    <a:bodyPr/>
                    <a:lstStyle/>
                    <a:p>
                      <a:pPr algn="ctr">
                        <a:lnSpc>
                          <a:spcPct val="150000"/>
                        </a:lnSpc>
                        <a:spcBef>
                          <a:spcPts val="600"/>
                        </a:spcBef>
                        <a:spcAft>
                          <a:spcPts val="300"/>
                        </a:spcAft>
                      </a:pPr>
                      <a:r>
                        <a:rPr lang="it-IT" sz="1100">
                          <a:effectLst/>
                        </a:rPr>
                        <a:t>N. CAS </a:t>
                      </a:r>
                      <a:r>
                        <a:rPr lang="it-IT" sz="1100" baseline="30000">
                          <a:effectLst/>
                        </a:rPr>
                        <a:t>(2)</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gridSpan="6">
                  <a:txBody>
                    <a:bodyPr/>
                    <a:lstStyle/>
                    <a:p>
                      <a:pPr marR="123825" algn="ctr">
                        <a:lnSpc>
                          <a:spcPct val="150000"/>
                        </a:lnSpc>
                        <a:spcBef>
                          <a:spcPts val="300"/>
                        </a:spcBef>
                        <a:spcAft>
                          <a:spcPts val="300"/>
                        </a:spcAft>
                      </a:pPr>
                      <a:r>
                        <a:rPr lang="it-IT" sz="1100">
                          <a:effectLst/>
                        </a:rPr>
                        <a:t>Valori limite</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rowSpan="3">
                  <a:txBody>
                    <a:bodyPr/>
                    <a:lstStyle/>
                    <a:p>
                      <a:pPr marR="123825" algn="ctr">
                        <a:lnSpc>
                          <a:spcPct val="150000"/>
                        </a:lnSpc>
                        <a:spcBef>
                          <a:spcPts val="300"/>
                        </a:spcBef>
                        <a:spcAft>
                          <a:spcPts val="300"/>
                        </a:spcAft>
                      </a:pPr>
                      <a:r>
                        <a:rPr lang="it-IT" sz="1100">
                          <a:effectLst/>
                        </a:rPr>
                        <a:t> Nota</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rowSpan="3">
                  <a:txBody>
                    <a:bodyPr/>
                    <a:lstStyle/>
                    <a:p>
                      <a:pPr marR="66040" algn="ctr">
                        <a:lnSpc>
                          <a:spcPct val="150000"/>
                        </a:lnSpc>
                        <a:spcBef>
                          <a:spcPts val="300"/>
                        </a:spcBef>
                        <a:spcAft>
                          <a:spcPts val="300"/>
                        </a:spcAft>
                      </a:pPr>
                      <a:r>
                        <a:rPr lang="it-IT" sz="1100">
                          <a:effectLst/>
                        </a:rPr>
                        <a:t>Misure transitorie</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4144136510"/>
                  </a:ext>
                </a:extLst>
              </a:tr>
              <a:tr h="256454">
                <a:tc vMerge="1">
                  <a:txBody>
                    <a:bodyPr/>
                    <a:lstStyle/>
                    <a:p>
                      <a:endParaRPr lang="it-IT"/>
                    </a:p>
                  </a:txBody>
                  <a:tcPr/>
                </a:tc>
                <a:tc vMerge="1">
                  <a:txBody>
                    <a:bodyPr/>
                    <a:lstStyle/>
                    <a:p>
                      <a:endParaRPr lang="it-IT"/>
                    </a:p>
                  </a:txBody>
                  <a:tcPr/>
                </a:tc>
                <a:tc vMerge="1">
                  <a:txBody>
                    <a:bodyPr/>
                    <a:lstStyle/>
                    <a:p>
                      <a:endParaRPr lang="it-IT"/>
                    </a:p>
                  </a:txBody>
                  <a:tcPr/>
                </a:tc>
                <a:tc gridSpan="3">
                  <a:txBody>
                    <a:bodyPr/>
                    <a:lstStyle/>
                    <a:p>
                      <a:pPr marR="123825" algn="ctr">
                        <a:lnSpc>
                          <a:spcPct val="150000"/>
                        </a:lnSpc>
                        <a:spcBef>
                          <a:spcPts val="300"/>
                        </a:spcBef>
                        <a:spcAft>
                          <a:spcPts val="300"/>
                        </a:spcAft>
                      </a:pPr>
                      <a:r>
                        <a:rPr lang="it-IT" sz="1100">
                          <a:effectLst/>
                        </a:rPr>
                        <a:t>8 ore </a:t>
                      </a:r>
                      <a:r>
                        <a:rPr lang="it-IT" sz="1100" baseline="30000">
                          <a:effectLst/>
                        </a:rPr>
                        <a:t>(3)</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hMerge="1">
                  <a:txBody>
                    <a:bodyPr/>
                    <a:lstStyle/>
                    <a:p>
                      <a:endParaRPr lang="it-IT"/>
                    </a:p>
                  </a:txBody>
                  <a:tcPr/>
                </a:tc>
                <a:tc hMerge="1">
                  <a:txBody>
                    <a:bodyPr/>
                    <a:lstStyle/>
                    <a:p>
                      <a:endParaRPr lang="it-IT"/>
                    </a:p>
                  </a:txBody>
                  <a:tcPr/>
                </a:tc>
                <a:tc gridSpan="3">
                  <a:txBody>
                    <a:bodyPr/>
                    <a:lstStyle/>
                    <a:p>
                      <a:pPr marR="123825" algn="ctr">
                        <a:lnSpc>
                          <a:spcPct val="150000"/>
                        </a:lnSpc>
                        <a:spcBef>
                          <a:spcPts val="300"/>
                        </a:spcBef>
                        <a:spcAft>
                          <a:spcPts val="300"/>
                        </a:spcAft>
                      </a:pPr>
                      <a:r>
                        <a:rPr lang="it-IT" sz="1100">
                          <a:effectLst/>
                        </a:rPr>
                        <a:t>Breve durata </a:t>
                      </a:r>
                      <a:r>
                        <a:rPr lang="it-IT" sz="1100" baseline="30000">
                          <a:effectLst/>
                        </a:rPr>
                        <a:t>(4)</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hMerge="1">
                  <a:txBody>
                    <a:bodyPr/>
                    <a:lstStyle/>
                    <a:p>
                      <a:endParaRPr lang="it-IT"/>
                    </a:p>
                  </a:txBody>
                  <a:tcPr/>
                </a:tc>
                <a:tc h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4182654645"/>
                  </a:ext>
                </a:extLst>
              </a:tr>
              <a:tr h="25645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lnSpc>
                          <a:spcPct val="150000"/>
                        </a:lnSpc>
                        <a:spcBef>
                          <a:spcPts val="300"/>
                        </a:spcBef>
                        <a:spcAft>
                          <a:spcPts val="300"/>
                        </a:spcAft>
                      </a:pPr>
                      <a:r>
                        <a:rPr lang="it-IT" sz="1100">
                          <a:effectLst/>
                        </a:rPr>
                        <a:t>mg/m</a:t>
                      </a:r>
                      <a:r>
                        <a:rPr lang="it-IT" sz="1100" baseline="30000">
                          <a:effectLst/>
                        </a:rPr>
                        <a:t>3 (5)</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a:txBody>
                    <a:bodyPr/>
                    <a:lstStyle/>
                    <a:p>
                      <a:pPr algn="ctr">
                        <a:lnSpc>
                          <a:spcPct val="150000"/>
                        </a:lnSpc>
                        <a:spcBef>
                          <a:spcPts val="300"/>
                        </a:spcBef>
                        <a:spcAft>
                          <a:spcPts val="300"/>
                        </a:spcAft>
                      </a:pPr>
                      <a:r>
                        <a:rPr lang="it-IT" sz="1100">
                          <a:effectLst/>
                        </a:rPr>
                        <a:t>ppm </a:t>
                      </a:r>
                      <a:r>
                        <a:rPr lang="it-IT" sz="1100" baseline="30000">
                          <a:effectLst/>
                        </a:rPr>
                        <a:t>(6)</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a:txBody>
                    <a:bodyPr/>
                    <a:lstStyle/>
                    <a:p>
                      <a:pPr algn="ctr">
                        <a:lnSpc>
                          <a:spcPct val="150000"/>
                        </a:lnSpc>
                        <a:spcBef>
                          <a:spcPts val="300"/>
                        </a:spcBef>
                        <a:spcAft>
                          <a:spcPts val="0"/>
                        </a:spcAft>
                      </a:pPr>
                      <a:r>
                        <a:rPr lang="it-IT" sz="1100">
                          <a:effectLst/>
                        </a:rPr>
                        <a:t>f/ml </a:t>
                      </a:r>
                      <a:r>
                        <a:rPr lang="it-IT" sz="1100" baseline="30000">
                          <a:effectLst/>
                        </a:rPr>
                        <a:t>(7)</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a:txBody>
                    <a:bodyPr/>
                    <a:lstStyle/>
                    <a:p>
                      <a:pPr algn="ctr">
                        <a:lnSpc>
                          <a:spcPct val="150000"/>
                        </a:lnSpc>
                        <a:spcBef>
                          <a:spcPts val="300"/>
                        </a:spcBef>
                        <a:spcAft>
                          <a:spcPts val="300"/>
                        </a:spcAft>
                      </a:pPr>
                      <a:r>
                        <a:rPr lang="it-IT" sz="1100">
                          <a:effectLst/>
                        </a:rPr>
                        <a:t>mg/m</a:t>
                      </a:r>
                      <a:r>
                        <a:rPr lang="it-IT" sz="1100" baseline="30000">
                          <a:effectLst/>
                        </a:rPr>
                        <a:t>3 (5)</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a:txBody>
                    <a:bodyPr/>
                    <a:lstStyle/>
                    <a:p>
                      <a:pPr algn="ctr">
                        <a:lnSpc>
                          <a:spcPct val="150000"/>
                        </a:lnSpc>
                        <a:spcBef>
                          <a:spcPts val="300"/>
                        </a:spcBef>
                        <a:spcAft>
                          <a:spcPts val="300"/>
                        </a:spcAft>
                      </a:pPr>
                      <a:r>
                        <a:rPr lang="it-IT" sz="1100">
                          <a:effectLst/>
                        </a:rPr>
                        <a:t>ppm </a:t>
                      </a:r>
                      <a:r>
                        <a:rPr lang="it-IT" sz="1100" baseline="30000">
                          <a:effectLst/>
                        </a:rPr>
                        <a:t>(6)</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a:txBody>
                    <a:bodyPr/>
                    <a:lstStyle/>
                    <a:p>
                      <a:pPr algn="ctr">
                        <a:lnSpc>
                          <a:spcPct val="150000"/>
                        </a:lnSpc>
                        <a:spcBef>
                          <a:spcPts val="300"/>
                        </a:spcBef>
                        <a:spcAft>
                          <a:spcPts val="300"/>
                        </a:spcAft>
                      </a:pPr>
                      <a:r>
                        <a:rPr lang="it-IT" sz="1100">
                          <a:effectLst/>
                        </a:rPr>
                        <a:t>f/ml </a:t>
                      </a:r>
                      <a:r>
                        <a:rPr lang="it-IT" sz="1100" baseline="30000">
                          <a:effectLst/>
                        </a:rPr>
                        <a:t>(7)</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3174602992"/>
                  </a:ext>
                </a:extLst>
              </a:tr>
              <a:tr h="1025815">
                <a:tc>
                  <a:txBody>
                    <a:bodyPr/>
                    <a:lstStyle/>
                    <a:p>
                      <a:pPr>
                        <a:lnSpc>
                          <a:spcPct val="150000"/>
                        </a:lnSpc>
                        <a:spcBef>
                          <a:spcPts val="300"/>
                        </a:spcBef>
                        <a:spcAft>
                          <a:spcPts val="300"/>
                        </a:spcAft>
                      </a:pPr>
                      <a:r>
                        <a:rPr lang="it-IT" sz="1100">
                          <a:effectLst/>
                        </a:rPr>
                        <a:t>Cadmio e suoi composti inorganici</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0,001 </a:t>
                      </a:r>
                      <a:r>
                        <a:rPr lang="it-IT" sz="1100" baseline="30000">
                          <a:effectLst/>
                        </a:rPr>
                        <a:t>(11)</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 </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Valore limite 0,004 mg/m</a:t>
                      </a:r>
                      <a:r>
                        <a:rPr lang="it-IT" sz="1100" baseline="30000">
                          <a:effectLst/>
                        </a:rPr>
                        <a:t>3 (12)</a:t>
                      </a:r>
                      <a:r>
                        <a:rPr lang="it-IT" sz="1100">
                          <a:effectLst/>
                        </a:rPr>
                        <a:t> fino a … [8 anni dopo la data di entrata in vigore della presente direttiva]</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extLst>
                  <a:ext uri="{0D108BD9-81ED-4DB2-BD59-A6C34878D82A}">
                    <a16:rowId xmlns="" xmlns:a16="http://schemas.microsoft.com/office/drawing/2014/main" val="3320291228"/>
                  </a:ext>
                </a:extLst>
              </a:tr>
              <a:tr h="1282268">
                <a:tc>
                  <a:txBody>
                    <a:bodyPr/>
                    <a:lstStyle/>
                    <a:p>
                      <a:pPr>
                        <a:lnSpc>
                          <a:spcPct val="150000"/>
                        </a:lnSpc>
                        <a:spcBef>
                          <a:spcPts val="300"/>
                        </a:spcBef>
                        <a:spcAft>
                          <a:spcPts val="300"/>
                        </a:spcAft>
                      </a:pPr>
                      <a:r>
                        <a:rPr lang="it-IT" sz="1100">
                          <a:effectLst/>
                        </a:rPr>
                        <a:t>Berillio e composti inorganici del berillio</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0,0002</a:t>
                      </a:r>
                      <a:r>
                        <a:rPr lang="it-IT" sz="1100" baseline="30000">
                          <a:effectLst/>
                        </a:rPr>
                        <a:t> (11)</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b="1" dirty="0">
                          <a:solidFill>
                            <a:srgbClr val="FF0000"/>
                          </a:solidFill>
                          <a:effectLst/>
                        </a:rPr>
                        <a:t>sensibilizzazione cutanea e delle vie respiratorie</a:t>
                      </a:r>
                      <a:r>
                        <a:rPr lang="it-IT" sz="1100" b="1" baseline="30000" dirty="0">
                          <a:solidFill>
                            <a:srgbClr val="FF0000"/>
                          </a:solidFill>
                          <a:effectLst/>
                        </a:rPr>
                        <a:t> (13</a:t>
                      </a:r>
                      <a:r>
                        <a:rPr lang="it-IT" sz="1100" baseline="30000" dirty="0">
                          <a:effectLst/>
                        </a:rPr>
                        <a:t>)</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Valore limite 0,0006 mg/m</a:t>
                      </a:r>
                      <a:r>
                        <a:rPr lang="it-IT" sz="1100" baseline="30000">
                          <a:effectLst/>
                        </a:rPr>
                        <a:t>3</a:t>
                      </a:r>
                      <a:r>
                        <a:rPr lang="it-IT" sz="1100">
                          <a:effectLst/>
                        </a:rPr>
                        <a:t> fino a … [7 anni dopo la data di entrata in vigore della presente direttiva]</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extLst>
                  <a:ext uri="{0D108BD9-81ED-4DB2-BD59-A6C34878D82A}">
                    <a16:rowId xmlns="" xmlns:a16="http://schemas.microsoft.com/office/drawing/2014/main" val="293317937"/>
                  </a:ext>
                </a:extLst>
              </a:tr>
              <a:tr h="1254515">
                <a:tc>
                  <a:txBody>
                    <a:bodyPr/>
                    <a:lstStyle/>
                    <a:p>
                      <a:pPr>
                        <a:lnSpc>
                          <a:spcPct val="150000"/>
                        </a:lnSpc>
                        <a:spcBef>
                          <a:spcPts val="300"/>
                        </a:spcBef>
                        <a:spcAft>
                          <a:spcPts val="300"/>
                        </a:spcAft>
                      </a:pPr>
                      <a:r>
                        <a:rPr lang="it-IT" sz="1100" dirty="0">
                          <a:effectLst/>
                        </a:rPr>
                        <a:t>Acido arsenico e suoi sali e composti inorganici dell'arsenico</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0,01</a:t>
                      </a:r>
                      <a:r>
                        <a:rPr lang="it-IT" sz="1100" baseline="30000">
                          <a:effectLst/>
                        </a:rPr>
                        <a:t> (11)</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dirty="0">
                          <a:effectLst/>
                        </a:rPr>
                        <a:t>Per il settore della fusione del rame il valore limite entra in vigore ...[4 anni dopo la data di entrata in vigore della presente direttiva].</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extLst>
                  <a:ext uri="{0D108BD9-81ED-4DB2-BD59-A6C34878D82A}">
                    <a16:rowId xmlns="" xmlns:a16="http://schemas.microsoft.com/office/drawing/2014/main" val="1956182165"/>
                  </a:ext>
                </a:extLst>
              </a:tr>
              <a:tr h="1584176">
                <a:tc>
                  <a:txBody>
                    <a:bodyPr/>
                    <a:lstStyle/>
                    <a:p>
                      <a:pPr>
                        <a:lnSpc>
                          <a:spcPct val="150000"/>
                        </a:lnSpc>
                        <a:spcBef>
                          <a:spcPts val="300"/>
                        </a:spcBef>
                        <a:spcAft>
                          <a:spcPts val="300"/>
                        </a:spcAft>
                      </a:pPr>
                      <a:r>
                        <a:rPr lang="it-IT" sz="1100">
                          <a:effectLst/>
                        </a:rPr>
                        <a:t>Formaldeide</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200-001-8</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50-00-0</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0,37</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0,3</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0,74</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0,6</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dirty="0">
                          <a:solidFill>
                            <a:srgbClr val="FF0000"/>
                          </a:solidFill>
                          <a:effectLst/>
                        </a:rPr>
                        <a:t>sensibilizzazione cutanea</a:t>
                      </a:r>
                      <a:r>
                        <a:rPr lang="it-IT" sz="1100" baseline="30000" dirty="0">
                          <a:solidFill>
                            <a:srgbClr val="FF0000"/>
                          </a:solidFill>
                          <a:effectLst/>
                        </a:rPr>
                        <a:t> (14)</a:t>
                      </a:r>
                      <a:endParaRPr lang="it-IT" sz="1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dirty="0">
                          <a:effectLst/>
                        </a:rPr>
                        <a:t>Valore limite di 0,62  mg/m</a:t>
                      </a:r>
                      <a:r>
                        <a:rPr lang="it-IT" sz="1100" baseline="30000" dirty="0">
                          <a:effectLst/>
                        </a:rPr>
                        <a:t>3</a:t>
                      </a:r>
                      <a:r>
                        <a:rPr lang="it-IT" sz="1100" dirty="0">
                          <a:effectLst/>
                        </a:rPr>
                        <a:t> o 0,5ppm </a:t>
                      </a:r>
                      <a:r>
                        <a:rPr lang="it-IT" sz="1100" baseline="30000" dirty="0">
                          <a:effectLst/>
                        </a:rPr>
                        <a:t>(3)</a:t>
                      </a:r>
                      <a:r>
                        <a:rPr lang="it-IT" sz="1100" dirty="0">
                          <a:effectLst/>
                        </a:rPr>
                        <a:t> per i settori sanitario, funerario e dell'imbalsamazione fino a ...[5 anni dopo la data di entrata in vigore della presente direttiva]</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extLst>
                  <a:ext uri="{0D108BD9-81ED-4DB2-BD59-A6C34878D82A}">
                    <a16:rowId xmlns="" xmlns:a16="http://schemas.microsoft.com/office/drawing/2014/main" val="902369760"/>
                  </a:ext>
                </a:extLst>
              </a:tr>
              <a:tr h="512907">
                <a:tc>
                  <a:txBody>
                    <a:bodyPr/>
                    <a:lstStyle/>
                    <a:p>
                      <a:pPr>
                        <a:lnSpc>
                          <a:spcPct val="150000"/>
                        </a:lnSpc>
                        <a:spcBef>
                          <a:spcPts val="300"/>
                        </a:spcBef>
                        <a:spcAft>
                          <a:spcPts val="300"/>
                        </a:spcAft>
                      </a:pPr>
                      <a:r>
                        <a:rPr lang="it-IT" sz="1100">
                          <a:effectLst/>
                        </a:rPr>
                        <a:t>4,4′-metilene-bis(2 cloroanilina)</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202-918-9</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101-14-4</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0,01</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dirty="0">
                          <a:effectLst/>
                        </a:rPr>
                        <a:t>-</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dirty="0">
                          <a:effectLst/>
                        </a:rPr>
                        <a:t>-</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marR="123825">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a:effectLst/>
                        </a:rPr>
                        <a:t>cute</a:t>
                      </a:r>
                      <a:r>
                        <a:rPr lang="it-IT" sz="1100" baseline="30000">
                          <a:effectLst/>
                        </a:rPr>
                        <a:t> (10)</a:t>
                      </a:r>
                      <a:endParaRPr lang="it-IT" sz="110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tc>
                  <a:txBody>
                    <a:bodyPr/>
                    <a:lstStyle/>
                    <a:p>
                      <a:pPr>
                        <a:lnSpc>
                          <a:spcPct val="150000"/>
                        </a:lnSpc>
                        <a:spcBef>
                          <a:spcPts val="300"/>
                        </a:spcBef>
                        <a:spcAft>
                          <a:spcPts val="300"/>
                        </a:spcAft>
                      </a:pPr>
                      <a:r>
                        <a:rPr lang="it-IT" sz="1100" dirty="0">
                          <a:effectLst/>
                        </a:rPr>
                        <a:t> </a:t>
                      </a:r>
                      <a:endParaRPr lang="it-IT" sz="1100" dirty="0">
                        <a:effectLst/>
                        <a:latin typeface="Times New Roman" panose="02020603050405020304" pitchFamily="18" charset="0"/>
                        <a:ea typeface="Calibri" panose="020F0502020204030204" pitchFamily="34" charset="0"/>
                        <a:cs typeface="Arial" panose="020B0604020202020204" pitchFamily="34" charset="0"/>
                      </a:endParaRPr>
                    </a:p>
                  </a:txBody>
                  <a:tcPr marL="17960" marR="17960" marT="0" marB="0"/>
                </a:tc>
                <a:extLst>
                  <a:ext uri="{0D108BD9-81ED-4DB2-BD59-A6C34878D82A}">
                    <a16:rowId xmlns="" xmlns:a16="http://schemas.microsoft.com/office/drawing/2014/main" val="2869431451"/>
                  </a:ext>
                </a:extLst>
              </a:tr>
            </a:tbl>
          </a:graphicData>
        </a:graphic>
      </p:graphicFrame>
      <p:sp>
        <p:nvSpPr>
          <p:cNvPr id="3" name="Rettangolo 2"/>
          <p:cNvSpPr/>
          <p:nvPr/>
        </p:nvSpPr>
        <p:spPr>
          <a:xfrm>
            <a:off x="2214546" y="0"/>
            <a:ext cx="4143404"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III </a:t>
            </a:r>
            <a:r>
              <a:rPr lang="it-IT" dirty="0" err="1" smtClean="0"/>
              <a:t>batch</a:t>
            </a:r>
            <a:endParaRPr lang="it-IT" dirty="0"/>
          </a:p>
        </p:txBody>
      </p:sp>
    </p:spTree>
    <p:extLst>
      <p:ext uri="{BB962C8B-B14F-4D97-AF65-F5344CB8AC3E}">
        <p14:creationId xmlns="" xmlns:p14="http://schemas.microsoft.com/office/powerpoint/2010/main" val="36288375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1"/>
          <p:cNvSpPr>
            <a:spLocks noGrp="1"/>
          </p:cNvSpPr>
          <p:nvPr>
            <p:ph type="sldNum" sz="quarter" idx="4294967295"/>
          </p:nvPr>
        </p:nvSpPr>
        <p:spPr>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E1FBE1A-CE7B-4DF5-8064-F8D7BC6AFE56}" type="slidenum">
              <a:rPr lang="it-IT" altLang="it-IT" sz="1400" smtClean="0"/>
              <a:pPr eaLnBrk="1" hangingPunct="1">
                <a:spcBef>
                  <a:spcPct val="0"/>
                </a:spcBef>
                <a:buFontTx/>
                <a:buNone/>
              </a:pPr>
              <a:t>34</a:t>
            </a:fld>
            <a:endParaRPr lang="it-IT" altLang="it-IT" sz="1400" smtClean="0"/>
          </a:p>
        </p:txBody>
      </p:sp>
      <p:sp>
        <p:nvSpPr>
          <p:cNvPr id="3" name="Rettangolo 2"/>
          <p:cNvSpPr/>
          <p:nvPr/>
        </p:nvSpPr>
        <p:spPr>
          <a:xfrm>
            <a:off x="395288" y="1471613"/>
            <a:ext cx="7056437" cy="2087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t-IT" sz="3600" dirty="0"/>
              <a:t>GRAZIE DELL’ATTENZIONE</a:t>
            </a:r>
          </a:p>
        </p:txBody>
      </p:sp>
      <p:pic>
        <p:nvPicPr>
          <p:cNvPr id="3379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43702" y="5108298"/>
            <a:ext cx="1741479" cy="1306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tangolo 4"/>
          <p:cNvSpPr/>
          <p:nvPr/>
        </p:nvSpPr>
        <p:spPr>
          <a:xfrm>
            <a:off x="684213" y="4433888"/>
            <a:ext cx="3887787" cy="327025"/>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it-IT" dirty="0">
                <a:solidFill>
                  <a:schemeClr val="bg1"/>
                </a:solidFill>
              </a:rPr>
              <a:t>Ludovica.malaguti@iss.it</a:t>
            </a:r>
          </a:p>
        </p:txBody>
      </p:sp>
    </p:spTree>
    <p:extLst>
      <p:ext uri="{BB962C8B-B14F-4D97-AF65-F5344CB8AC3E}">
        <p14:creationId xmlns="" xmlns:p14="http://schemas.microsoft.com/office/powerpoint/2010/main" val="178357336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1670" y="4286256"/>
            <a:ext cx="4429156" cy="571504"/>
          </a:xfrm>
        </p:spPr>
        <p:style>
          <a:lnRef idx="2">
            <a:schemeClr val="accent1"/>
          </a:lnRef>
          <a:fillRef idx="1">
            <a:schemeClr val="lt1"/>
          </a:fillRef>
          <a:effectRef idx="0">
            <a:schemeClr val="accent1"/>
          </a:effectRef>
          <a:fontRef idx="minor">
            <a:schemeClr val="dk1"/>
          </a:fontRef>
        </p:style>
        <p:txBody>
          <a:bodyPr>
            <a:normAutofit/>
          </a:bodyPr>
          <a:lstStyle/>
          <a:p>
            <a:r>
              <a:rPr lang="it-IT" sz="1600" dirty="0" smtClean="0">
                <a:effectLst>
                  <a:outerShdw blurRad="38100" dist="38100" dir="2700000" algn="tl">
                    <a:srgbClr val="000000">
                      <a:alpha val="43137"/>
                    </a:srgbClr>
                  </a:outerShdw>
                </a:effectLst>
              </a:rPr>
              <a:t>Direttiva 98/24</a:t>
            </a:r>
            <a:endParaRPr lang="it-IT" sz="16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500034" y="4929198"/>
            <a:ext cx="8258204" cy="1042978"/>
          </a:xfrm>
        </p:spPr>
        <p:txBody>
          <a:bodyPr>
            <a:normAutofit/>
          </a:bodyPr>
          <a:lstStyle/>
          <a:p>
            <a:pPr>
              <a:buNone/>
            </a:pPr>
            <a:r>
              <a:rPr lang="it-IT" sz="1100" dirty="0" smtClean="0"/>
              <a:t>	22. considerando che i </a:t>
            </a:r>
            <a:r>
              <a:rPr lang="it-IT" sz="1100" b="1" dirty="0" smtClean="0">
                <a:solidFill>
                  <a:srgbClr val="FF0000"/>
                </a:solidFill>
              </a:rPr>
              <a:t>necessari adeguamenti tecnici della direttiva dovrebbero essere definiti dalla Commissione in collaborazione con il comitato istituito  </a:t>
            </a:r>
            <a:r>
              <a:rPr lang="it-IT" sz="1100" dirty="0" smtClean="0"/>
              <a:t>dalla direttiva 89/391/CEE del Consiglio per assistere la Commissione nel decidere gli adeguamenti tecnici da apportare alle singole direttive adottate nel quadro della suddetta direttiva; che la Commissione, previa consultazione del comitato consultivo per la sicurezza, l'igiene e al tutela della salute sul luogo di lavoro, a norma della decisione  74/325/CEE (7), dovrebbe altresi definire orientamenti pratici per l'attuazione della presente direttiva</a:t>
            </a:r>
            <a:endParaRPr lang="it-IT" sz="1100" dirty="0"/>
          </a:p>
        </p:txBody>
      </p:sp>
      <p:sp>
        <p:nvSpPr>
          <p:cNvPr id="4" name="Rettangolo 3"/>
          <p:cNvSpPr/>
          <p:nvPr/>
        </p:nvSpPr>
        <p:spPr>
          <a:xfrm>
            <a:off x="285720" y="1000108"/>
            <a:ext cx="8572560" cy="2462213"/>
          </a:xfrm>
          <a:prstGeom prst="rect">
            <a:avLst/>
          </a:prstGeom>
        </p:spPr>
        <p:txBody>
          <a:bodyPr wrap="square">
            <a:spAutoFit/>
          </a:bodyPr>
          <a:lstStyle/>
          <a:p>
            <a:r>
              <a:rPr lang="it-IT" sz="1100" dirty="0" smtClean="0"/>
              <a:t>Articolo 17</a:t>
            </a:r>
          </a:p>
          <a:p>
            <a:r>
              <a:rPr lang="it-IT" sz="1100" i="1" dirty="0" smtClean="0"/>
              <a:t>Comitato</a:t>
            </a:r>
          </a:p>
          <a:p>
            <a:r>
              <a:rPr lang="it-IT" sz="1100" dirty="0" smtClean="0"/>
              <a:t>1. Ai fini degli adeguamenti di natura strettamente tecnica delle direttive particolari di cui all'articolo 16, paragrafo 1, in funzione:</a:t>
            </a:r>
          </a:p>
          <a:p>
            <a:r>
              <a:rPr lang="it-IT" sz="1100" dirty="0" smtClean="0"/>
              <a:t>- dell'adozione di direttive in materia di armonizzazione tecnica e di normalizzazione, e/o - del progresso tecnico dell'evoluzione dei regolamenti o delle specifiche internazionali e delle conoscenze</a:t>
            </a:r>
            <a:r>
              <a:rPr lang="it-IT" sz="1100" b="1" dirty="0" smtClean="0">
                <a:solidFill>
                  <a:srgbClr val="FF0000"/>
                </a:solidFill>
              </a:rPr>
              <a:t>, la Commissione è assistita da un comitato composto dai rappresentanti degli Stati membri e</a:t>
            </a:r>
          </a:p>
          <a:p>
            <a:r>
              <a:rPr lang="it-IT" sz="1100" b="1" dirty="0" smtClean="0">
                <a:solidFill>
                  <a:srgbClr val="FF0000"/>
                </a:solidFill>
              </a:rPr>
              <a:t>presieduto dal rappresentante della Commissione.</a:t>
            </a:r>
          </a:p>
          <a:p>
            <a:r>
              <a:rPr lang="it-IT" sz="1100" dirty="0" smtClean="0"/>
              <a:t>2. Il rappresentante della Commissione sottopone al comitato un progetto delle misure da prendere.</a:t>
            </a:r>
          </a:p>
          <a:p>
            <a:r>
              <a:rPr lang="it-IT" sz="1100" dirty="0" smtClean="0"/>
              <a:t>Il comitato formula il proprio parere sul progetto entro un termine che il presidente può fissare in funzione dell'urgenza della questione in esame.</a:t>
            </a:r>
          </a:p>
          <a:p>
            <a:r>
              <a:rPr lang="it-IT" sz="1100" dirty="0" smtClean="0"/>
              <a:t>Il parere è formulato alla maggioranza prevista dall'articolo 148, paragrafo 2 del trattato per l'adozione delle decisioni che il Consiglio deve prendere su proposta della Commissione. Nelle votazioni al comitato, viene attribuita ai voti dei rappresentanti degli Stati membri la</a:t>
            </a:r>
          </a:p>
          <a:p>
            <a:r>
              <a:rPr lang="it-IT" sz="1100" dirty="0" smtClean="0"/>
              <a:t>ponderazione definita all'articolo precitato. Il presidente non partecipa alla votazione. </a:t>
            </a:r>
          </a:p>
          <a:p>
            <a:r>
              <a:rPr lang="it-IT" sz="1100" dirty="0" smtClean="0"/>
              <a:t>3. La Commissione adotta le misure previste qualora siano conformi al parere del comitato. Se le misure previste non sono conformi al parere del comitato, o in mancanza di parere, la Commissione sottopone senza indugio al Consiglio una proposta in merito alle misure da</a:t>
            </a:r>
          </a:p>
          <a:p>
            <a:r>
              <a:rPr lang="it-IT" sz="1100" dirty="0" smtClean="0"/>
              <a:t>prendere. Il Consiglio delibera a maggioranza qualificata.</a:t>
            </a:r>
          </a:p>
        </p:txBody>
      </p:sp>
      <p:sp>
        <p:nvSpPr>
          <p:cNvPr id="5" name="Rettangolo 4"/>
          <p:cNvSpPr/>
          <p:nvPr/>
        </p:nvSpPr>
        <p:spPr>
          <a:xfrm>
            <a:off x="1000100" y="642918"/>
            <a:ext cx="3786214" cy="642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smtClean="0">
                <a:effectLst>
                  <a:outerShdw blurRad="38100" dist="38100" dir="2700000" algn="tl">
                    <a:srgbClr val="000000">
                      <a:alpha val="43137"/>
                    </a:srgbClr>
                  </a:outerShdw>
                </a:effectLst>
              </a:rPr>
              <a:t>Direttiva 89/391</a:t>
            </a:r>
            <a:endParaRPr lang="it-IT" dirty="0">
              <a:effectLst>
                <a:outerShdw blurRad="38100" dist="38100" dir="2700000" algn="tl">
                  <a:srgbClr val="000000">
                    <a:alpha val="43137"/>
                  </a:srgbClr>
                </a:outerShdw>
              </a:effectLst>
            </a:endParaRPr>
          </a:p>
        </p:txBody>
      </p:sp>
      <p:sp>
        <p:nvSpPr>
          <p:cNvPr id="7" name="Rettangolo 6"/>
          <p:cNvSpPr/>
          <p:nvPr/>
        </p:nvSpPr>
        <p:spPr>
          <a:xfrm>
            <a:off x="1857356" y="3500438"/>
            <a:ext cx="4857784" cy="642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effectLst>
                  <a:outerShdw blurRad="38100" dist="38100" dir="2700000" algn="tl">
                    <a:srgbClr val="000000">
                      <a:alpha val="43137"/>
                    </a:srgbClr>
                  </a:outerShdw>
                </a:effectLst>
              </a:rPr>
              <a:t>Decisione della Commissione  95/320/EC</a:t>
            </a:r>
            <a:endParaRPr lang="it-IT" dirty="0">
              <a:effectLst>
                <a:outerShdw blurRad="38100" dist="38100" dir="2700000" algn="tl">
                  <a:srgbClr val="000000">
                    <a:alpha val="43137"/>
                  </a:srgbClr>
                </a:outerShdw>
              </a:effectLst>
            </a:endParaRPr>
          </a:p>
        </p:txBody>
      </p:sp>
      <p:sp>
        <p:nvSpPr>
          <p:cNvPr id="9" name="Freccia circolare a sinistra 8"/>
          <p:cNvSpPr/>
          <p:nvPr/>
        </p:nvSpPr>
        <p:spPr>
          <a:xfrm>
            <a:off x="7000892" y="857232"/>
            <a:ext cx="2143108" cy="4000528"/>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solidFill>
                <a:schemeClr val="tx1"/>
              </a:solidFill>
            </a:endParaRPr>
          </a:p>
        </p:txBody>
      </p:sp>
      <p:sp>
        <p:nvSpPr>
          <p:cNvPr id="6" name="Rettangolo 5"/>
          <p:cNvSpPr/>
          <p:nvPr/>
        </p:nvSpPr>
        <p:spPr>
          <a:xfrm>
            <a:off x="5000628" y="142852"/>
            <a:ext cx="2214578"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SCOEL</a:t>
            </a:r>
            <a:endParaRPr lang="it-IT" sz="2800" b="1" dirty="0"/>
          </a:p>
        </p:txBody>
      </p:sp>
      <p:sp>
        <p:nvSpPr>
          <p:cNvPr id="10" name="Rettangolo 9"/>
          <p:cNvSpPr/>
          <p:nvPr/>
        </p:nvSpPr>
        <p:spPr>
          <a:xfrm>
            <a:off x="2285984" y="6000768"/>
            <a:ext cx="428628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SCOEL </a:t>
            </a:r>
            <a:r>
              <a:rPr lang="it-IT" dirty="0" err="1" smtClean="0"/>
              <a:t>Recommendations</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1785926"/>
            <a:ext cx="8143932" cy="4786346"/>
          </a:xfrm>
        </p:spPr>
        <p:style>
          <a:lnRef idx="2">
            <a:schemeClr val="accent1"/>
          </a:lnRef>
          <a:fillRef idx="1">
            <a:schemeClr val="lt1"/>
          </a:fillRef>
          <a:effectRef idx="0">
            <a:schemeClr val="accent1"/>
          </a:effectRef>
          <a:fontRef idx="minor">
            <a:schemeClr val="dk1"/>
          </a:fontRef>
        </p:style>
        <p:txBody>
          <a:bodyPr>
            <a:noAutofit/>
          </a:bodyPr>
          <a:lstStyle/>
          <a:p>
            <a:pPr marL="128588" indent="-128588" algn="just" defTabSz="514350">
              <a:lnSpc>
                <a:spcPct val="90000"/>
              </a:lnSpc>
              <a:spcBef>
                <a:spcPts val="563"/>
              </a:spcBef>
              <a:defRPr/>
            </a:pPr>
            <a:r>
              <a:rPr lang="it-IT" altLang="it-IT" sz="2200" dirty="0" smtClean="0">
                <a:solidFill>
                  <a:schemeClr val="tx1"/>
                </a:solidFill>
                <a:latin typeface="Arial" panose="020B0604020202020204" pitchFamily="34" charset="0"/>
                <a:cs typeface="Arial" panose="020B0604020202020204" pitchFamily="34" charset="0"/>
              </a:rPr>
              <a:t>Direttiva agenti chimici (CAD) Direttiva 98/24 che abroga la direttiva 80/1107 CEE con effetto dal 5 maggio 2001</a:t>
            </a:r>
          </a:p>
          <a:p>
            <a:pPr marL="128588" indent="-128588" algn="just" defTabSz="514350">
              <a:lnSpc>
                <a:spcPct val="90000"/>
              </a:lnSpc>
              <a:spcBef>
                <a:spcPts val="563"/>
              </a:spcBef>
              <a:defRPr/>
            </a:pPr>
            <a:r>
              <a:rPr lang="it-IT" altLang="it-IT" sz="2200" dirty="0" smtClean="0">
                <a:solidFill>
                  <a:schemeClr val="tx1"/>
                </a:solidFill>
                <a:latin typeface="Arial" panose="020B0604020202020204" pitchFamily="34" charset="0"/>
                <a:cs typeface="Arial" panose="020B0604020202020204" pitchFamily="34" charset="0"/>
              </a:rPr>
              <a:t>IOELV Indicative </a:t>
            </a:r>
            <a:r>
              <a:rPr lang="it-IT" altLang="it-IT" sz="2200" dirty="0" err="1" smtClean="0">
                <a:solidFill>
                  <a:schemeClr val="tx1"/>
                </a:solidFill>
                <a:latin typeface="Arial" panose="020B0604020202020204" pitchFamily="34" charset="0"/>
                <a:cs typeface="Arial" panose="020B0604020202020204" pitchFamily="34" charset="0"/>
              </a:rPr>
              <a:t>Occupational</a:t>
            </a:r>
            <a:r>
              <a:rPr lang="it-IT" altLang="it-IT" sz="2200" dirty="0" smtClean="0">
                <a:solidFill>
                  <a:schemeClr val="tx1"/>
                </a:solidFill>
                <a:latin typeface="Arial" panose="020B0604020202020204" pitchFamily="34" charset="0"/>
                <a:cs typeface="Arial" panose="020B0604020202020204" pitchFamily="34" charset="0"/>
              </a:rPr>
              <a:t> </a:t>
            </a:r>
            <a:r>
              <a:rPr lang="it-IT" altLang="it-IT" sz="2200" dirty="0" err="1" smtClean="0">
                <a:solidFill>
                  <a:schemeClr val="tx1"/>
                </a:solidFill>
                <a:latin typeface="Arial" panose="020B0604020202020204" pitchFamily="34" charset="0"/>
                <a:cs typeface="Arial" panose="020B0604020202020204" pitchFamily="34" charset="0"/>
              </a:rPr>
              <a:t>Exposure</a:t>
            </a:r>
            <a:r>
              <a:rPr lang="it-IT" altLang="it-IT" sz="2200" dirty="0" smtClean="0">
                <a:solidFill>
                  <a:schemeClr val="tx1"/>
                </a:solidFill>
                <a:latin typeface="Arial" panose="020B0604020202020204" pitchFamily="34" charset="0"/>
                <a:cs typeface="Arial" panose="020B0604020202020204" pitchFamily="34" charset="0"/>
              </a:rPr>
              <a:t> Limit Value aggiorna gli allegati XXXVIII VLEP (114 agenti + 31) e XXXIX (1 agente)</a:t>
            </a:r>
          </a:p>
          <a:p>
            <a:pPr marL="128588" indent="-128588" algn="just" defTabSz="514350">
              <a:lnSpc>
                <a:spcPct val="90000"/>
              </a:lnSpc>
              <a:spcBef>
                <a:spcPts val="563"/>
              </a:spcBef>
              <a:defRPr/>
            </a:pPr>
            <a:r>
              <a:rPr lang="it-IT" altLang="it-IT" sz="2200" kern="0" dirty="0" smtClean="0">
                <a:solidFill>
                  <a:schemeClr val="tx1"/>
                </a:solidFill>
                <a:latin typeface="Arial" panose="020B0604020202020204" pitchFamily="34" charset="0"/>
                <a:cs typeface="Arial" panose="020B0604020202020204" pitchFamily="34" charset="0"/>
              </a:rPr>
              <a:t>BOELV </a:t>
            </a:r>
            <a:r>
              <a:rPr lang="it-IT" altLang="it-IT" sz="2200" kern="0" dirty="0" err="1" smtClean="0">
                <a:solidFill>
                  <a:schemeClr val="tx1"/>
                </a:solidFill>
                <a:latin typeface="Arial" panose="020B0604020202020204" pitchFamily="34" charset="0"/>
                <a:cs typeface="Arial" panose="020B0604020202020204" pitchFamily="34" charset="0"/>
              </a:rPr>
              <a:t>Binding</a:t>
            </a:r>
            <a:r>
              <a:rPr lang="it-IT" altLang="it-IT" sz="2200" kern="0" dirty="0" smtClean="0">
                <a:solidFill>
                  <a:schemeClr val="tx1"/>
                </a:solidFill>
                <a:latin typeface="Arial" panose="020B0604020202020204" pitchFamily="34" charset="0"/>
                <a:cs typeface="Arial" panose="020B0604020202020204" pitchFamily="34" charset="0"/>
              </a:rPr>
              <a:t> </a:t>
            </a:r>
            <a:r>
              <a:rPr lang="it-IT" altLang="it-IT" sz="2200" kern="0" dirty="0" err="1" smtClean="0">
                <a:solidFill>
                  <a:schemeClr val="tx1"/>
                </a:solidFill>
                <a:latin typeface="Arial" panose="020B0604020202020204" pitchFamily="34" charset="0"/>
                <a:cs typeface="Arial" panose="020B0604020202020204" pitchFamily="34" charset="0"/>
              </a:rPr>
              <a:t>Occupational</a:t>
            </a:r>
            <a:r>
              <a:rPr lang="it-IT" altLang="it-IT" sz="2200" kern="0" dirty="0" smtClean="0">
                <a:solidFill>
                  <a:schemeClr val="tx1"/>
                </a:solidFill>
                <a:latin typeface="Arial" panose="020B0604020202020204" pitchFamily="34" charset="0"/>
                <a:cs typeface="Arial" panose="020B0604020202020204" pitchFamily="34" charset="0"/>
              </a:rPr>
              <a:t> </a:t>
            </a:r>
            <a:r>
              <a:rPr lang="it-IT" altLang="it-IT" sz="2200" kern="0" dirty="0" err="1" smtClean="0">
                <a:solidFill>
                  <a:schemeClr val="tx1"/>
                </a:solidFill>
                <a:latin typeface="Arial" panose="020B0604020202020204" pitchFamily="34" charset="0"/>
                <a:cs typeface="Arial" panose="020B0604020202020204" pitchFamily="34" charset="0"/>
              </a:rPr>
              <a:t>Exposure</a:t>
            </a:r>
            <a:r>
              <a:rPr lang="it-IT" altLang="it-IT" sz="2200" kern="0" dirty="0" smtClean="0">
                <a:solidFill>
                  <a:schemeClr val="tx1"/>
                </a:solidFill>
                <a:latin typeface="Arial" panose="020B0604020202020204" pitchFamily="34" charset="0"/>
                <a:cs typeface="Arial" panose="020B0604020202020204" pitchFamily="34" charset="0"/>
              </a:rPr>
              <a:t> </a:t>
            </a:r>
            <a:r>
              <a:rPr lang="it-IT" altLang="it-IT" sz="2200" kern="0" dirty="0" err="1" smtClean="0">
                <a:solidFill>
                  <a:schemeClr val="tx1"/>
                </a:solidFill>
                <a:latin typeface="Arial" panose="020B0604020202020204" pitchFamily="34" charset="0"/>
                <a:cs typeface="Arial" panose="020B0604020202020204" pitchFamily="34" charset="0"/>
              </a:rPr>
              <a:t>Limit</a:t>
            </a:r>
            <a:r>
              <a:rPr lang="it-IT" altLang="it-IT" sz="2200" kern="0" dirty="0" smtClean="0">
                <a:solidFill>
                  <a:schemeClr val="tx1"/>
                </a:solidFill>
                <a:latin typeface="Arial" panose="020B0604020202020204" pitchFamily="34" charset="0"/>
                <a:cs typeface="Arial" panose="020B0604020202020204" pitchFamily="34" charset="0"/>
              </a:rPr>
              <a:t> </a:t>
            </a:r>
            <a:r>
              <a:rPr lang="it-IT" altLang="it-IT" sz="2200" kern="0" dirty="0" err="1" smtClean="0">
                <a:solidFill>
                  <a:schemeClr val="tx1"/>
                </a:solidFill>
                <a:latin typeface="Arial" panose="020B0604020202020204" pitchFamily="34" charset="0"/>
                <a:cs typeface="Arial" panose="020B0604020202020204" pitchFamily="34" charset="0"/>
              </a:rPr>
              <a:t>Value</a:t>
            </a:r>
            <a:r>
              <a:rPr lang="it-IT" altLang="it-IT" sz="2200" kern="0" dirty="0" smtClean="0">
                <a:solidFill>
                  <a:schemeClr val="tx1"/>
                </a:solidFill>
                <a:latin typeface="Arial" panose="020B0604020202020204" pitchFamily="34" charset="0"/>
                <a:cs typeface="Arial" panose="020B0604020202020204" pitchFamily="34" charset="0"/>
              </a:rPr>
              <a:t> aggiorna gli allegati XLII </a:t>
            </a:r>
            <a:r>
              <a:rPr lang="it-IT" altLang="it-IT" sz="2200" kern="0" dirty="0" smtClean="0">
                <a:solidFill>
                  <a:schemeClr val="tx1"/>
                </a:solidFill>
                <a:latin typeface="+mj-lt"/>
                <a:cs typeface="Arial" panose="020B0604020202020204" pitchFamily="34" charset="0"/>
              </a:rPr>
              <a:t>(</a:t>
            </a:r>
            <a:r>
              <a:rPr lang="it-IT" sz="2200" dirty="0">
                <a:solidFill>
                  <a:schemeClr val="tx1"/>
                </a:solidFill>
                <a:latin typeface="Arial" panose="020B0604020202020204" pitchFamily="34" charset="0"/>
                <a:cs typeface="Arial" panose="020B0604020202020204" pitchFamily="34" charset="0"/>
              </a:rPr>
              <a:t>elenco di sostanze, miscele e processi) con 5 voci e XLIII (VLEP) con 3 voci</a:t>
            </a:r>
          </a:p>
          <a:p>
            <a:pPr marL="128588" indent="-128588" algn="just" defTabSz="514350">
              <a:lnSpc>
                <a:spcPct val="90000"/>
              </a:lnSpc>
              <a:spcBef>
                <a:spcPts val="563"/>
              </a:spcBef>
              <a:defRPr/>
            </a:pPr>
            <a:endParaRPr lang="it-IT" altLang="it-IT" sz="2200" b="1" kern="0" dirty="0" smtClean="0">
              <a:solidFill>
                <a:srgbClr val="FF0000"/>
              </a:solidFill>
              <a:latin typeface="Arial" panose="020B0604020202020204" pitchFamily="34" charset="0"/>
              <a:cs typeface="Arial" panose="020B0604020202020204" pitchFamily="34" charset="0"/>
            </a:endParaRPr>
          </a:p>
          <a:p>
            <a:pPr marL="128588" indent="-128588" algn="just" defTabSz="514350">
              <a:lnSpc>
                <a:spcPct val="90000"/>
              </a:lnSpc>
              <a:spcBef>
                <a:spcPts val="563"/>
              </a:spcBef>
              <a:defRPr/>
            </a:pPr>
            <a:r>
              <a:rPr lang="it-IT" altLang="it-IT" sz="2200" kern="0" dirty="0" smtClean="0">
                <a:solidFill>
                  <a:schemeClr val="tx1"/>
                </a:solidFill>
                <a:latin typeface="Arial" panose="020B0604020202020204" pitchFamily="34" charset="0"/>
                <a:cs typeface="Arial" panose="020B0604020202020204" pitchFamily="34" charset="0"/>
              </a:rPr>
              <a:t>Gli IOELV possono essere modificati dagli Stati Membri in relazione a valutazioni socioeconomiche giustificate anche con valori meno restrittivi</a:t>
            </a:r>
          </a:p>
          <a:p>
            <a:pPr marL="128588" indent="-128588" algn="just" defTabSz="514350">
              <a:lnSpc>
                <a:spcPct val="90000"/>
              </a:lnSpc>
              <a:spcBef>
                <a:spcPts val="563"/>
              </a:spcBef>
              <a:defRPr/>
            </a:pPr>
            <a:r>
              <a:rPr lang="it-IT" altLang="it-IT" sz="2200" kern="0" dirty="0" smtClean="0">
                <a:solidFill>
                  <a:schemeClr val="tx1"/>
                </a:solidFill>
                <a:latin typeface="Arial" panose="020B0604020202020204" pitchFamily="34" charset="0"/>
                <a:cs typeface="Arial" panose="020B0604020202020204" pitchFamily="34" charset="0"/>
              </a:rPr>
              <a:t>I BOELV devono essere obbligatoriamente recepiti negli Stati Membri che possono eventualmente conservare propri limiti più restrittivi</a:t>
            </a:r>
          </a:p>
          <a:p>
            <a:endParaRPr lang="it-IT" altLang="it-IT" sz="2200" kern="0" dirty="0">
              <a:solidFill>
                <a:schemeClr val="tx1"/>
              </a:solidFill>
              <a:latin typeface="Arial" panose="020B0604020202020204" pitchFamily="34" charset="0"/>
              <a:cs typeface="Arial" panose="020B0604020202020204" pitchFamily="34" charset="0"/>
            </a:endParaRPr>
          </a:p>
        </p:txBody>
      </p:sp>
      <p:sp>
        <p:nvSpPr>
          <p:cNvPr id="6" name="Segnaposto numero diapositiva 5"/>
          <p:cNvSpPr>
            <a:spLocks noGrp="1"/>
          </p:cNvSpPr>
          <p:nvPr>
            <p:ph type="sldNum" sz="quarter" idx="12"/>
          </p:nvPr>
        </p:nvSpPr>
        <p:spPr/>
        <p:txBody>
          <a:bodyPr/>
          <a:lstStyle/>
          <a:p>
            <a:fld id="{1335E080-8955-496F-9DE5-CB1D4827D964}" type="slidenum">
              <a:rPr lang="it-IT" smtClean="0">
                <a:solidFill>
                  <a:prstClr val="black">
                    <a:tint val="75000"/>
                  </a:prstClr>
                </a:solidFill>
              </a:rPr>
              <a:pPr/>
              <a:t>5</a:t>
            </a:fld>
            <a:endParaRPr lang="it-IT">
              <a:solidFill>
                <a:prstClr val="black">
                  <a:tint val="75000"/>
                </a:prstClr>
              </a:solidFill>
            </a:endParaRPr>
          </a:p>
        </p:txBody>
      </p:sp>
      <p:sp>
        <p:nvSpPr>
          <p:cNvPr id="4" name="Titolo 3"/>
          <p:cNvSpPr>
            <a:spLocks noGrp="1"/>
          </p:cNvSpPr>
          <p:nvPr>
            <p:ph type="title"/>
          </p:nvPr>
        </p:nvSpPr>
        <p:spPr>
          <a:xfrm>
            <a:off x="428596" y="142852"/>
            <a:ext cx="7929618" cy="64294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it-IT" sz="2000" b="1" dirty="0"/>
              <a:t>Quadro europeo per la fissazione di valori limite di esposizione professionale (OEL </a:t>
            </a:r>
            <a:r>
              <a:rPr lang="it-IT" sz="2000" b="1" dirty="0" smtClean="0"/>
              <a:t>vincolanti </a:t>
            </a:r>
            <a:r>
              <a:rPr lang="it-IT" sz="2000" b="1" dirty="0"/>
              <a:t>e indicativi) </a:t>
            </a:r>
          </a:p>
        </p:txBody>
      </p:sp>
      <p:sp>
        <p:nvSpPr>
          <p:cNvPr id="7" name="Rettangolo 6"/>
          <p:cNvSpPr/>
          <p:nvPr/>
        </p:nvSpPr>
        <p:spPr>
          <a:xfrm>
            <a:off x="714348" y="1285860"/>
            <a:ext cx="7786742" cy="369332"/>
          </a:xfrm>
          <a:prstGeom prst="rect">
            <a:avLst/>
          </a:prstGeom>
        </p:spPr>
        <p:txBody>
          <a:bodyPr wrap="square">
            <a:spAutoFit/>
          </a:bodyPr>
          <a:lstStyle/>
          <a:p>
            <a:pPr marL="128588" indent="-128588" algn="just" defTabSz="514350">
              <a:lnSpc>
                <a:spcPct val="90000"/>
              </a:lnSpc>
              <a:spcBef>
                <a:spcPts val="563"/>
              </a:spcBef>
              <a:defRPr/>
            </a:pPr>
            <a:r>
              <a:rPr lang="it-IT" altLang="it-IT" sz="2000" b="1" kern="0" dirty="0" smtClean="0">
                <a:solidFill>
                  <a:srgbClr val="FF0000"/>
                </a:solidFill>
                <a:latin typeface="Arial" panose="020B0604020202020204" pitchFamily="34" charset="0"/>
                <a:cs typeface="Arial" panose="020B0604020202020204" pitchFamily="34" charset="0"/>
              </a:rPr>
              <a:t>Direttiva cancerogeni e mutageni (CMD) 37/2004</a:t>
            </a:r>
          </a:p>
        </p:txBody>
      </p:sp>
      <p:sp>
        <p:nvSpPr>
          <p:cNvPr id="9" name="Rettangolo 8"/>
          <p:cNvSpPr/>
          <p:nvPr/>
        </p:nvSpPr>
        <p:spPr>
          <a:xfrm>
            <a:off x="714348" y="857232"/>
            <a:ext cx="7500990" cy="400110"/>
          </a:xfrm>
          <a:prstGeom prst="rect">
            <a:avLst/>
          </a:prstGeom>
        </p:spPr>
        <p:txBody>
          <a:bodyPr wrap="square">
            <a:spAutoFit/>
          </a:bodyPr>
          <a:lstStyle/>
          <a:p>
            <a:r>
              <a:rPr lang="it-IT" altLang="it-IT" sz="2000" b="1" dirty="0" smtClean="0">
                <a:solidFill>
                  <a:srgbClr val="FF0000"/>
                </a:solidFill>
                <a:latin typeface="Arial" panose="020B0604020202020204" pitchFamily="34" charset="0"/>
                <a:cs typeface="Arial" panose="020B0604020202020204" pitchFamily="34" charset="0"/>
              </a:rPr>
              <a:t>Direttiva agenti chimici (CAD) 98/24 </a:t>
            </a:r>
            <a:endParaRPr lang="it-IT" sz="2000" dirty="0"/>
          </a:p>
        </p:txBody>
      </p:sp>
    </p:spTree>
    <p:extLst>
      <p:ext uri="{BB962C8B-B14F-4D97-AF65-F5344CB8AC3E}">
        <p14:creationId xmlns="" xmlns:p14="http://schemas.microsoft.com/office/powerpoint/2010/main" val="4021307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1857364"/>
            <a:ext cx="5072098" cy="1319213"/>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smtClean="0"/>
              <a:t>Primo </a:t>
            </a:r>
            <a:r>
              <a:rPr lang="it-IT" sz="2000" dirty="0"/>
              <a:t>elenco 2000/39</a:t>
            </a:r>
          </a:p>
          <a:p>
            <a:pPr algn="ctr">
              <a:defRPr/>
            </a:pPr>
            <a:r>
              <a:rPr lang="it-IT" sz="2000" dirty="0"/>
              <a:t>Secondo elenco 2006/15 </a:t>
            </a:r>
          </a:p>
          <a:p>
            <a:pPr algn="ctr">
              <a:defRPr/>
            </a:pPr>
            <a:r>
              <a:rPr lang="it-IT" sz="2000" dirty="0"/>
              <a:t>Terzo elenco </a:t>
            </a:r>
            <a:r>
              <a:rPr lang="it-IT" sz="2000" dirty="0" smtClean="0"/>
              <a:t>2009/161</a:t>
            </a:r>
          </a:p>
          <a:p>
            <a:pPr algn="ctr">
              <a:defRPr/>
            </a:pPr>
            <a:r>
              <a:rPr lang="it-IT" sz="2000" b="1" dirty="0" smtClean="0">
                <a:solidFill>
                  <a:srgbClr val="FFFF00"/>
                </a:solidFill>
                <a:latin typeface="Arial" panose="020B0604020202020204" pitchFamily="34" charset="0"/>
                <a:cs typeface="Arial" panose="020B0604020202020204" pitchFamily="34" charset="0"/>
              </a:rPr>
              <a:t>Quarto Elenco 2017/164</a:t>
            </a:r>
            <a:endParaRPr lang="it-IT" sz="2000" dirty="0"/>
          </a:p>
        </p:txBody>
      </p:sp>
      <p:sp>
        <p:nvSpPr>
          <p:cNvPr id="3" name="Rettangolo 2"/>
          <p:cNvSpPr/>
          <p:nvPr/>
        </p:nvSpPr>
        <p:spPr>
          <a:xfrm>
            <a:off x="3071802" y="428604"/>
            <a:ext cx="5214938" cy="1198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sz="2000" dirty="0"/>
              <a:t>Titolo IX </a:t>
            </a:r>
            <a:r>
              <a:rPr lang="it-IT" sz="2000" dirty="0" err="1" smtClean="0"/>
              <a:t>D.lgs</a:t>
            </a:r>
            <a:r>
              <a:rPr lang="it-IT" sz="2000" dirty="0" smtClean="0"/>
              <a:t> 81/08</a:t>
            </a:r>
          </a:p>
          <a:p>
            <a:pPr algn="ctr">
              <a:defRPr/>
            </a:pPr>
            <a:r>
              <a:rPr lang="it-IT" sz="2000" dirty="0" smtClean="0"/>
              <a:t>Capo I</a:t>
            </a:r>
            <a:endParaRPr lang="it-IT" sz="2000" dirty="0"/>
          </a:p>
        </p:txBody>
      </p:sp>
      <p:sp>
        <p:nvSpPr>
          <p:cNvPr id="4" name="Freccia in giù 3"/>
          <p:cNvSpPr/>
          <p:nvPr/>
        </p:nvSpPr>
        <p:spPr>
          <a:xfrm rot="16200000" flipH="1">
            <a:off x="3036083" y="3964785"/>
            <a:ext cx="642942" cy="1000132"/>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it-IT"/>
          </a:p>
        </p:txBody>
      </p:sp>
      <p:sp>
        <p:nvSpPr>
          <p:cNvPr id="5" name="Rettangolo 4"/>
          <p:cNvSpPr/>
          <p:nvPr/>
        </p:nvSpPr>
        <p:spPr>
          <a:xfrm>
            <a:off x="428596" y="785794"/>
            <a:ext cx="164307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CAD</a:t>
            </a:r>
            <a:endParaRPr lang="it-IT" sz="2400" dirty="0"/>
          </a:p>
        </p:txBody>
      </p:sp>
      <p:sp>
        <p:nvSpPr>
          <p:cNvPr id="6" name="Freccia a destra 5"/>
          <p:cNvSpPr/>
          <p:nvPr/>
        </p:nvSpPr>
        <p:spPr>
          <a:xfrm>
            <a:off x="2500298" y="1000108"/>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28596" y="3857628"/>
            <a:ext cx="2143140" cy="928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smtClean="0"/>
              <a:t>CMD </a:t>
            </a:r>
          </a:p>
          <a:p>
            <a:pPr algn="ctr"/>
            <a:r>
              <a:rPr lang="it-IT" dirty="0" smtClean="0"/>
              <a:t>2004/37 CE</a:t>
            </a:r>
            <a:endParaRPr lang="it-IT" dirty="0"/>
          </a:p>
        </p:txBody>
      </p:sp>
      <p:sp>
        <p:nvSpPr>
          <p:cNvPr id="8" name="Rettangolo 7"/>
          <p:cNvSpPr/>
          <p:nvPr/>
        </p:nvSpPr>
        <p:spPr>
          <a:xfrm>
            <a:off x="3929062" y="3714752"/>
            <a:ext cx="5214938" cy="1198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sz="2000" dirty="0"/>
              <a:t>Titolo IX </a:t>
            </a:r>
            <a:r>
              <a:rPr lang="it-IT" sz="2000" dirty="0" err="1" smtClean="0"/>
              <a:t>D.lgs</a:t>
            </a:r>
            <a:r>
              <a:rPr lang="it-IT" sz="2000" dirty="0" smtClean="0"/>
              <a:t> 81/08</a:t>
            </a:r>
          </a:p>
          <a:p>
            <a:pPr algn="ctr">
              <a:defRPr/>
            </a:pPr>
            <a:r>
              <a:rPr lang="it-IT" sz="2000" dirty="0" smtClean="0"/>
              <a:t>Capo II</a:t>
            </a:r>
            <a:endParaRPr lang="it-IT" sz="2000" dirty="0"/>
          </a:p>
        </p:txBody>
      </p:sp>
      <p:sp>
        <p:nvSpPr>
          <p:cNvPr id="9" name="Rettangolo 8"/>
          <p:cNvSpPr/>
          <p:nvPr/>
        </p:nvSpPr>
        <p:spPr>
          <a:xfrm>
            <a:off x="428596" y="5286388"/>
            <a:ext cx="4357718" cy="1285861"/>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it-IT" sz="2000" dirty="0" smtClean="0"/>
              <a:t>I </a:t>
            </a:r>
            <a:r>
              <a:rPr lang="it-IT" sz="2000" dirty="0" err="1" smtClean="0"/>
              <a:t>batch</a:t>
            </a:r>
            <a:r>
              <a:rPr lang="it-IT" sz="2000" dirty="0" smtClean="0"/>
              <a:t> Dir. 2398/2017</a:t>
            </a:r>
          </a:p>
          <a:p>
            <a:pPr algn="ctr">
              <a:defRPr/>
            </a:pPr>
            <a:r>
              <a:rPr lang="it-IT" sz="2000" dirty="0" smtClean="0"/>
              <a:t>II </a:t>
            </a:r>
            <a:r>
              <a:rPr lang="it-IT" sz="2000" dirty="0" err="1" smtClean="0"/>
              <a:t>Batch</a:t>
            </a:r>
            <a:r>
              <a:rPr lang="it-IT" sz="2000" dirty="0" smtClean="0"/>
              <a:t> Dir. 130/2019</a:t>
            </a:r>
          </a:p>
          <a:p>
            <a:pPr algn="ctr">
              <a:defRPr/>
            </a:pPr>
            <a:r>
              <a:rPr lang="it-IT" sz="2000" dirty="0" smtClean="0"/>
              <a:t>III </a:t>
            </a:r>
            <a:r>
              <a:rPr lang="it-IT" sz="2000" dirty="0" err="1" smtClean="0"/>
              <a:t>Batch</a:t>
            </a:r>
            <a:r>
              <a:rPr lang="it-IT" sz="2000" dirty="0" smtClean="0"/>
              <a:t> Dir. 983/2019 </a:t>
            </a:r>
            <a:endParaRPr lang="it-IT" sz="2000" dirty="0"/>
          </a:p>
        </p:txBody>
      </p:sp>
      <p:sp>
        <p:nvSpPr>
          <p:cNvPr id="10" name="Freccia a destra 9"/>
          <p:cNvSpPr/>
          <p:nvPr/>
        </p:nvSpPr>
        <p:spPr>
          <a:xfrm rot="21379184">
            <a:off x="5725957" y="2087359"/>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6429388" y="2071678"/>
            <a:ext cx="221457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Allegato </a:t>
            </a:r>
            <a:r>
              <a:rPr lang="it-IT" dirty="0" err="1" smtClean="0"/>
              <a:t>XXXVIII</a:t>
            </a:r>
            <a:endParaRPr lang="it-IT" dirty="0"/>
          </a:p>
        </p:txBody>
      </p:sp>
      <p:sp>
        <p:nvSpPr>
          <p:cNvPr id="12" name="Freccia a destra 11"/>
          <p:cNvSpPr/>
          <p:nvPr/>
        </p:nvSpPr>
        <p:spPr>
          <a:xfrm rot="21446968">
            <a:off x="5794146" y="3011321"/>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6643702" y="2928934"/>
            <a:ext cx="157163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Allegato XXXIX</a:t>
            </a:r>
            <a:endParaRPr lang="it-IT" dirty="0"/>
          </a:p>
        </p:txBody>
      </p:sp>
      <p:sp>
        <p:nvSpPr>
          <p:cNvPr id="15" name="Freccia a destra 14"/>
          <p:cNvSpPr/>
          <p:nvPr/>
        </p:nvSpPr>
        <p:spPr>
          <a:xfrm rot="21407043">
            <a:off x="5010253" y="5228696"/>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5072066" y="6072206"/>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6143636" y="5286388"/>
            <a:ext cx="157163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Allegato XLIII</a:t>
            </a:r>
            <a:endParaRPr lang="it-IT" dirty="0"/>
          </a:p>
        </p:txBody>
      </p:sp>
      <p:sp>
        <p:nvSpPr>
          <p:cNvPr id="18" name="Rettangolo 17"/>
          <p:cNvSpPr/>
          <p:nvPr/>
        </p:nvSpPr>
        <p:spPr>
          <a:xfrm>
            <a:off x="6072198" y="6000768"/>
            <a:ext cx="157163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Allegato XLII</a:t>
            </a:r>
            <a:endParaRPr lang="it-IT"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4163" y="1071563"/>
            <a:ext cx="8377237" cy="889000"/>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200" b="1" dirty="0">
                <a:solidFill>
                  <a:srgbClr val="FFFF00"/>
                </a:solidFill>
                <a:latin typeface="Arial" panose="020B0604020202020204" pitchFamily="34" charset="0"/>
                <a:cs typeface="Arial" panose="020B0604020202020204" pitchFamily="34" charset="0"/>
              </a:rPr>
              <a:t>Direttiva (UE)2017/164 della Commissione del 31/01/2017</a:t>
            </a:r>
          </a:p>
        </p:txBody>
      </p:sp>
      <p:sp>
        <p:nvSpPr>
          <p:cNvPr id="3" name="Rettangolo 2"/>
          <p:cNvSpPr/>
          <p:nvPr/>
        </p:nvSpPr>
        <p:spPr>
          <a:xfrm>
            <a:off x="823913" y="3006725"/>
            <a:ext cx="7524750" cy="2405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100" dirty="0">
                <a:latin typeface="Arial" panose="020B0604020202020204" pitchFamily="34" charset="0"/>
                <a:cs typeface="Arial" panose="020B0604020202020204" pitchFamily="34" charset="0"/>
              </a:rPr>
              <a:t>Definisce un IV elenco di Valori Indicativi di Esposizione professionale </a:t>
            </a:r>
            <a:r>
              <a:rPr lang="it-IT" sz="2100" dirty="0" smtClean="0">
                <a:latin typeface="Arial" panose="020B0604020202020204" pitchFamily="34" charset="0"/>
                <a:cs typeface="Arial" panose="020B0604020202020204" pitchFamily="34" charset="0"/>
              </a:rPr>
              <a:t>che </a:t>
            </a:r>
            <a:r>
              <a:rPr lang="it-IT" sz="2100" dirty="0">
                <a:latin typeface="Arial" panose="020B0604020202020204" pitchFamily="34" charset="0"/>
                <a:cs typeface="Arial" panose="020B0604020202020204" pitchFamily="34" charset="0"/>
              </a:rPr>
              <a:t>andrà recepito dagli Stati Membri entro il </a:t>
            </a:r>
            <a:endParaRPr lang="it-IT" sz="2100" dirty="0" smtClean="0">
              <a:latin typeface="Arial" panose="020B0604020202020204" pitchFamily="34" charset="0"/>
              <a:cs typeface="Arial" panose="020B0604020202020204" pitchFamily="34" charset="0"/>
            </a:endParaRPr>
          </a:p>
          <a:p>
            <a:pPr algn="ctr">
              <a:defRPr/>
            </a:pPr>
            <a:r>
              <a:rPr lang="it-IT" sz="2100" b="1" dirty="0" smtClean="0">
                <a:solidFill>
                  <a:srgbClr val="FFFF00"/>
                </a:solidFill>
                <a:latin typeface="Arial" panose="020B0604020202020204" pitchFamily="34" charset="0"/>
                <a:cs typeface="Arial" panose="020B0604020202020204" pitchFamily="34" charset="0"/>
              </a:rPr>
              <a:t>21 </a:t>
            </a:r>
            <a:r>
              <a:rPr lang="it-IT" sz="2100" b="1" dirty="0">
                <a:solidFill>
                  <a:srgbClr val="FFFF00"/>
                </a:solidFill>
                <a:latin typeface="Arial" panose="020B0604020202020204" pitchFamily="34" charset="0"/>
                <a:cs typeface="Arial" panose="020B0604020202020204" pitchFamily="34" charset="0"/>
              </a:rPr>
              <a:t>agosto 2018</a:t>
            </a:r>
          </a:p>
        </p:txBody>
      </p:sp>
      <p:sp>
        <p:nvSpPr>
          <p:cNvPr id="4" name="Freccia in giù 3"/>
          <p:cNvSpPr/>
          <p:nvPr/>
        </p:nvSpPr>
        <p:spPr>
          <a:xfrm>
            <a:off x="4127500" y="2224088"/>
            <a:ext cx="658813" cy="544512"/>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 xmlns:p14="http://schemas.microsoft.com/office/powerpoint/2010/main" val="322490526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33742" cy="556408"/>
          </a:xfrm>
        </p:spPr>
        <p:style>
          <a:lnRef idx="1">
            <a:schemeClr val="accent1"/>
          </a:lnRef>
          <a:fillRef idx="3">
            <a:schemeClr val="accent1"/>
          </a:fillRef>
          <a:effectRef idx="2">
            <a:schemeClr val="accent1"/>
          </a:effectRef>
          <a:fontRef idx="minor">
            <a:schemeClr val="lt1"/>
          </a:fontRef>
        </p:style>
        <p:txBody>
          <a:bodyPr>
            <a:noAutofit/>
          </a:bodyPr>
          <a:lstStyle/>
          <a:p>
            <a:pPr lvl="0" algn="ctr"/>
            <a:r>
              <a:rPr lang="it-IT" sz="2000" b="1" dirty="0">
                <a:effectLst>
                  <a:outerShdw blurRad="38100" dist="38100" dir="2700000" algn="tl">
                    <a:srgbClr val="000000">
                      <a:alpha val="43137"/>
                    </a:srgbClr>
                  </a:outerShdw>
                </a:effectLst>
              </a:rPr>
              <a:t>Comitato per l’aggiornamento dei valori limite di esposizione occupazionali e dei valori limite biologici</a:t>
            </a:r>
          </a:p>
        </p:txBody>
      </p:sp>
      <p:sp>
        <p:nvSpPr>
          <p:cNvPr id="3" name="Segnaposto contenuto 2"/>
          <p:cNvSpPr>
            <a:spLocks noGrp="1"/>
          </p:cNvSpPr>
          <p:nvPr>
            <p:ph idx="1"/>
          </p:nvPr>
        </p:nvSpPr>
        <p:spPr>
          <a:xfrm>
            <a:off x="214282" y="1000108"/>
            <a:ext cx="8501122" cy="5643602"/>
          </a:xfrm>
        </p:spPr>
        <p:style>
          <a:lnRef idx="2">
            <a:schemeClr val="accent1"/>
          </a:lnRef>
          <a:fillRef idx="1">
            <a:schemeClr val="lt1"/>
          </a:fillRef>
          <a:effectRef idx="0">
            <a:schemeClr val="accent1"/>
          </a:effectRef>
          <a:fontRef idx="minor">
            <a:schemeClr val="dk1"/>
          </a:fontRef>
        </p:style>
        <p:txBody>
          <a:bodyPr>
            <a:noAutofit/>
          </a:bodyPr>
          <a:lstStyle/>
          <a:p>
            <a:r>
              <a:rPr lang="it-IT" sz="1800" dirty="0" smtClean="0"/>
              <a:t>Il comitato è previsto dall’art. 232 del D.lgs. 81/08, esso è istituito per recepire gli aggiornamenti della direttive europee in tema di valori limite occupazionali per agenti chimici pericolosi. Aggiorna l’allegato </a:t>
            </a:r>
            <a:r>
              <a:rPr lang="it-IT" sz="1800" dirty="0" err="1" smtClean="0"/>
              <a:t>XXXVIII</a:t>
            </a:r>
            <a:r>
              <a:rPr lang="it-IT" sz="1800" dirty="0" smtClean="0"/>
              <a:t> (valori limite di esposizione professionale)   per sostanze e famiglie di sostanze pericolose classificate ai sensi del Reg. CLP. </a:t>
            </a:r>
          </a:p>
          <a:p>
            <a:r>
              <a:rPr lang="it-IT" sz="1800" dirty="0" smtClean="0"/>
              <a:t>Nominato con Decreto Interministeriale, Il comitato prevede la partecipazione di esperti segnalati dal Ministero della Salute, dal Ministero del Lavoro e dalla conferenza Stato Regioni. Tali esperti sono scelti in funzione della propria esperienza in tema di igiene industriale, tossicologia e medicina del lavoro.</a:t>
            </a:r>
          </a:p>
          <a:p>
            <a:r>
              <a:rPr lang="it-IT" sz="1800" dirty="0" smtClean="0"/>
              <a:t>Sono stati espressi pareri per i 31 agenti presenti nella direttiva 164/2017 </a:t>
            </a:r>
          </a:p>
          <a:p>
            <a:pPr lvl="0"/>
            <a:r>
              <a:rPr lang="it-IT" sz="1800" dirty="0" smtClean="0"/>
              <a:t>Criteri scelti per esprimere il parere caratteristiche di pericolo (quantità circolanti; metodologie analitiche; rapporto con altri valori limite internazionali.</a:t>
            </a:r>
          </a:p>
          <a:p>
            <a:r>
              <a:rPr lang="it-IT" sz="1800" dirty="0" smtClean="0"/>
              <a:t>Alcune sostanze particolarmente rilevanti ai fini della tutela della salute </a:t>
            </a:r>
          </a:p>
          <a:p>
            <a:pPr lvl="1"/>
            <a:r>
              <a:rPr lang="it-IT" sz="1800" dirty="0" err="1" smtClean="0"/>
              <a:t>Organoclorurati</a:t>
            </a:r>
            <a:r>
              <a:rPr lang="it-IT" sz="1800" dirty="0" smtClean="0"/>
              <a:t> (DMC, TCE)</a:t>
            </a:r>
          </a:p>
          <a:p>
            <a:pPr lvl="1"/>
            <a:r>
              <a:rPr lang="it-IT" sz="1800" dirty="0" err="1" smtClean="0"/>
              <a:t>Bisfenolo</a:t>
            </a:r>
            <a:r>
              <a:rPr lang="it-IT" sz="1800" dirty="0" smtClean="0"/>
              <a:t> A</a:t>
            </a:r>
          </a:p>
          <a:p>
            <a:pPr lvl="1"/>
            <a:r>
              <a:rPr lang="it-IT" sz="1800" dirty="0" smtClean="0"/>
              <a:t>Ossidi di azoto e monossido di carbonio</a:t>
            </a:r>
          </a:p>
          <a:p>
            <a:pPr lvl="1"/>
            <a:r>
              <a:rPr lang="it-IT" sz="1800" dirty="0" smtClean="0"/>
              <a:t>Manganese</a:t>
            </a:r>
          </a:p>
          <a:p>
            <a:pPr lvl="1"/>
            <a:r>
              <a:rPr lang="it-IT" sz="1800" dirty="0" smtClean="0"/>
              <a:t>Acido acrilico</a:t>
            </a:r>
          </a:p>
          <a:p>
            <a:endParaRPr lang="it-IT" sz="1800" dirty="0" smtClean="0"/>
          </a:p>
          <a:p>
            <a:endParaRPr lang="it-IT" sz="1800" dirty="0"/>
          </a:p>
        </p:txBody>
      </p:sp>
      <p:sp>
        <p:nvSpPr>
          <p:cNvPr id="5" name="Segnaposto numero diapositiva 4"/>
          <p:cNvSpPr>
            <a:spLocks noGrp="1"/>
          </p:cNvSpPr>
          <p:nvPr>
            <p:ph type="sldNum" sz="quarter" idx="12"/>
          </p:nvPr>
        </p:nvSpPr>
        <p:spPr/>
        <p:txBody>
          <a:bodyPr/>
          <a:lstStyle/>
          <a:p>
            <a:fld id="{1335E080-8955-496F-9DE5-CB1D4827D964}" type="slidenum">
              <a:rPr lang="it-IT" smtClean="0">
                <a:solidFill>
                  <a:prstClr val="black">
                    <a:tint val="75000"/>
                  </a:prstClr>
                </a:solidFill>
              </a:rPr>
              <a:pPr/>
              <a:t>8</a:t>
            </a:fld>
            <a:endParaRPr lang="it-IT">
              <a:solidFill>
                <a:prstClr val="black">
                  <a:tint val="75000"/>
                </a:prstClr>
              </a:solidFill>
            </a:endParaRPr>
          </a:p>
        </p:txBody>
      </p:sp>
    </p:spTree>
    <p:extLst>
      <p:ext uri="{BB962C8B-B14F-4D97-AF65-F5344CB8AC3E}">
        <p14:creationId xmlns="" xmlns:p14="http://schemas.microsoft.com/office/powerpoint/2010/main" val="605115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txBox="1">
            <a:spLocks/>
          </p:cNvSpPr>
          <p:nvPr/>
        </p:nvSpPr>
        <p:spPr bwMode="auto">
          <a:xfrm>
            <a:off x="346075" y="1127125"/>
            <a:ext cx="8169275" cy="1412875"/>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defRPr/>
            </a:pPr>
            <a:r>
              <a:rPr lang="it-IT" altLang="it-IT" sz="2400" dirty="0" smtClean="0">
                <a:latin typeface="Arial" panose="020B0604020202020204" pitchFamily="34" charset="0"/>
                <a:cs typeface="Arial" panose="020B0604020202020204" pitchFamily="34" charset="0"/>
              </a:rPr>
              <a:t>Direttiva 2004/37/CE sulla protezione di lavoratori contro i rischi derivanti da un’esposizione</a:t>
            </a:r>
            <a:br>
              <a:rPr lang="it-IT" altLang="it-IT" sz="2400" dirty="0" smtClean="0">
                <a:latin typeface="Arial" panose="020B0604020202020204" pitchFamily="34" charset="0"/>
                <a:cs typeface="Arial" panose="020B0604020202020204" pitchFamily="34" charset="0"/>
              </a:rPr>
            </a:br>
            <a:r>
              <a:rPr lang="it-IT" altLang="it-IT" sz="2400" dirty="0" smtClean="0">
                <a:latin typeface="Arial" panose="020B0604020202020204" pitchFamily="34" charset="0"/>
                <a:cs typeface="Arial" panose="020B0604020202020204" pitchFamily="34" charset="0"/>
              </a:rPr>
              <a:t>ad agenti cancerogeni e/o mutageni durante il lavoro</a:t>
            </a:r>
          </a:p>
        </p:txBody>
      </p:sp>
      <p:sp>
        <p:nvSpPr>
          <p:cNvPr id="13315" name="Segnaposto contenuto 2"/>
          <p:cNvSpPr txBox="1">
            <a:spLocks/>
          </p:cNvSpPr>
          <p:nvPr/>
        </p:nvSpPr>
        <p:spPr bwMode="auto">
          <a:xfrm>
            <a:off x="603250" y="2797175"/>
            <a:ext cx="7912100" cy="269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defRPr>
                <a:solidFill>
                  <a:schemeClr val="tx1"/>
                </a:solidFill>
                <a:latin typeface="Calibri" pitchFamily="34" charset="0"/>
              </a:defRPr>
            </a:lvl1pPr>
            <a:lvl2pPr marL="514350" indent="-171450" defTabSz="685800">
              <a:defRPr>
                <a:solidFill>
                  <a:schemeClr val="tx1"/>
                </a:solidFill>
                <a:latin typeface="Calibri" pitchFamily="34" charset="0"/>
              </a:defRPr>
            </a:lvl2pPr>
            <a:lvl3pPr marL="857250" indent="-171450" defTabSz="685800">
              <a:defRPr>
                <a:solidFill>
                  <a:schemeClr val="tx1"/>
                </a:solidFill>
                <a:latin typeface="Calibri" pitchFamily="34" charset="0"/>
              </a:defRPr>
            </a:lvl3pPr>
            <a:lvl4pPr marL="1200150" indent="-171450" defTabSz="685800">
              <a:defRPr>
                <a:solidFill>
                  <a:schemeClr val="tx1"/>
                </a:solidFill>
                <a:latin typeface="Calibri" pitchFamily="34" charset="0"/>
              </a:defRPr>
            </a:lvl4pPr>
            <a:lvl5pPr marL="1543050" indent="-171450" defTabSz="685800">
              <a:defRPr>
                <a:solidFill>
                  <a:schemeClr val="tx1"/>
                </a:solidFill>
                <a:latin typeface="Calibri" pitchFamily="34" charset="0"/>
              </a:defRPr>
            </a:lvl5pPr>
            <a:lvl6pPr marL="2000250" indent="-171450" defTabSz="685800" eaLnBrk="0" fontAlgn="base" hangingPunct="0">
              <a:spcBef>
                <a:spcPct val="0"/>
              </a:spcBef>
              <a:spcAft>
                <a:spcPct val="0"/>
              </a:spcAft>
              <a:defRPr>
                <a:solidFill>
                  <a:schemeClr val="tx1"/>
                </a:solidFill>
                <a:latin typeface="Calibri" pitchFamily="34" charset="0"/>
              </a:defRPr>
            </a:lvl6pPr>
            <a:lvl7pPr marL="2457450" indent="-171450" defTabSz="685800" eaLnBrk="0" fontAlgn="base" hangingPunct="0">
              <a:spcBef>
                <a:spcPct val="0"/>
              </a:spcBef>
              <a:spcAft>
                <a:spcPct val="0"/>
              </a:spcAft>
              <a:defRPr>
                <a:solidFill>
                  <a:schemeClr val="tx1"/>
                </a:solidFill>
                <a:latin typeface="Calibri" pitchFamily="34" charset="0"/>
              </a:defRPr>
            </a:lvl7pPr>
            <a:lvl8pPr marL="2914650" indent="-171450" defTabSz="685800" eaLnBrk="0" fontAlgn="base" hangingPunct="0">
              <a:spcBef>
                <a:spcPct val="0"/>
              </a:spcBef>
              <a:spcAft>
                <a:spcPct val="0"/>
              </a:spcAft>
              <a:defRPr>
                <a:solidFill>
                  <a:schemeClr val="tx1"/>
                </a:solidFill>
                <a:latin typeface="Calibri" pitchFamily="34" charset="0"/>
              </a:defRPr>
            </a:lvl8pPr>
            <a:lvl9pPr marL="3371850" indent="-171450" defTabSz="6858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ts val="750"/>
              </a:spcBef>
              <a:buFont typeface="Arial" pitchFamily="34" charset="0"/>
              <a:buChar char="•"/>
            </a:pPr>
            <a:endParaRPr lang="it-IT" altLang="it-IT" sz="2100" dirty="0">
              <a:solidFill>
                <a:srgbClr val="000000"/>
              </a:solidFill>
              <a:latin typeface="Arial" pitchFamily="34" charset="0"/>
              <a:cs typeface="Arial" pitchFamily="34" charset="0"/>
            </a:endParaRPr>
          </a:p>
          <a:p>
            <a:pPr eaLnBrk="1" hangingPunct="1">
              <a:lnSpc>
                <a:spcPct val="90000"/>
              </a:lnSpc>
              <a:spcBef>
                <a:spcPts val="750"/>
              </a:spcBef>
              <a:buFont typeface="Arial" pitchFamily="34" charset="0"/>
              <a:buChar char="•"/>
            </a:pPr>
            <a:r>
              <a:rPr lang="it-IT" altLang="it-IT" sz="2100" dirty="0">
                <a:latin typeface="Arial" pitchFamily="34" charset="0"/>
                <a:cs typeface="Arial" pitchFamily="34" charset="0"/>
              </a:rPr>
              <a:t>Azione prioritaria del programma di lavoro della Commissione per il 2016. (</a:t>
            </a:r>
            <a:r>
              <a:rPr lang="it-IT" altLang="it-IT" sz="2100" dirty="0" err="1">
                <a:latin typeface="Arial" pitchFamily="34" charset="0"/>
                <a:cs typeface="Arial" pitchFamily="34" charset="0"/>
              </a:rPr>
              <a:t>Roadmap</a:t>
            </a:r>
            <a:r>
              <a:rPr lang="it-IT" altLang="it-IT" sz="2100" dirty="0">
                <a:latin typeface="Arial" pitchFamily="34" charset="0"/>
                <a:cs typeface="Arial" pitchFamily="34" charset="0"/>
              </a:rPr>
              <a:t> Olanda - Austria)</a:t>
            </a:r>
          </a:p>
          <a:p>
            <a:pPr eaLnBrk="1" hangingPunct="1">
              <a:lnSpc>
                <a:spcPct val="90000"/>
              </a:lnSpc>
              <a:spcBef>
                <a:spcPts val="750"/>
              </a:spcBef>
              <a:buFont typeface="Arial" pitchFamily="34" charset="0"/>
              <a:buChar char="•"/>
            </a:pPr>
            <a:r>
              <a:rPr lang="it-IT" altLang="it-IT" sz="2100" dirty="0">
                <a:latin typeface="Arial" pitchFamily="34" charset="0"/>
                <a:cs typeface="Arial" pitchFamily="34" charset="0"/>
              </a:rPr>
              <a:t>Il cancro costituisce la prima causa di mortalità connessa al lavoro nell’UE.</a:t>
            </a:r>
          </a:p>
          <a:p>
            <a:pPr eaLnBrk="1" hangingPunct="1">
              <a:lnSpc>
                <a:spcPct val="90000"/>
              </a:lnSpc>
              <a:spcBef>
                <a:spcPts val="750"/>
              </a:spcBef>
              <a:buFont typeface="Arial" pitchFamily="34" charset="0"/>
              <a:buChar char="•"/>
            </a:pPr>
            <a:r>
              <a:rPr lang="it-IT" altLang="it-IT" sz="2100" dirty="0">
                <a:latin typeface="Arial" pitchFamily="34" charset="0"/>
                <a:cs typeface="Arial" pitchFamily="34" charset="0"/>
              </a:rPr>
              <a:t>Rivedere o introdurre valori limite di esposizione per </a:t>
            </a:r>
            <a:r>
              <a:rPr lang="it-IT" altLang="it-IT" sz="2100" dirty="0" smtClean="0">
                <a:latin typeface="Arial" pitchFamily="34" charset="0"/>
                <a:cs typeface="Arial" pitchFamily="34" charset="0"/>
              </a:rPr>
              <a:t>50 </a:t>
            </a:r>
            <a:r>
              <a:rPr lang="it-IT" altLang="it-IT" sz="2100" dirty="0">
                <a:latin typeface="Arial" pitchFamily="34" charset="0"/>
                <a:cs typeface="Arial" pitchFamily="34" charset="0"/>
              </a:rPr>
              <a:t>agenti chimici.</a:t>
            </a:r>
          </a:p>
        </p:txBody>
      </p:sp>
      <p:sp>
        <p:nvSpPr>
          <p:cNvPr id="2" name="Rettangolo 1"/>
          <p:cNvSpPr/>
          <p:nvPr/>
        </p:nvSpPr>
        <p:spPr>
          <a:xfrm>
            <a:off x="346075" y="2797175"/>
            <a:ext cx="8169275" cy="2947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 xmlns:p14="http://schemas.microsoft.com/office/powerpoint/2010/main" val="39042090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TotalTime>
  <Words>3152</Words>
  <Application>Microsoft Office PowerPoint</Application>
  <PresentationFormat>Presentazione su schermo (4:3)</PresentationFormat>
  <Paragraphs>396</Paragraphs>
  <Slides>34</Slides>
  <Notes>9</Notes>
  <HiddenSlides>2</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Valori Limite Occupazionali: Regolamento REACH e Direttive OSH</vt:lpstr>
      <vt:lpstr>Occupational Exposure Level</vt:lpstr>
      <vt:lpstr>Diapositiva 3</vt:lpstr>
      <vt:lpstr>Direttiva 98/24</vt:lpstr>
      <vt:lpstr>Quadro europeo per la fissazione di valori limite di esposizione professionale (OEL vincolanti e indicativi) </vt:lpstr>
      <vt:lpstr>Diapositiva 6</vt:lpstr>
      <vt:lpstr>Diapositiva 7</vt:lpstr>
      <vt:lpstr>Comitato per l’aggiornamento dei valori limite di esposizione occupazionali e dei valori limite biologici</vt:lpstr>
      <vt:lpstr>Diapositiva 9</vt:lpstr>
      <vt:lpstr>CANCEROGENI GENOTOSSICI ED EPIGENETICI meccanismo d’azione</vt:lpstr>
      <vt:lpstr>Diapositiva 11</vt:lpstr>
      <vt:lpstr>Diapositiva 12</vt:lpstr>
      <vt:lpstr>Diapositiva 13</vt:lpstr>
      <vt:lpstr>Diapositiva 14</vt:lpstr>
      <vt:lpstr>Diapositiva 15</vt:lpstr>
      <vt:lpstr>Diapositiva 16</vt:lpstr>
      <vt:lpstr>Diapositiva 17</vt:lpstr>
      <vt:lpstr>Diapositiva 18</vt:lpstr>
      <vt:lpstr>Diapositiva 19</vt:lpstr>
      <vt:lpstr>Cancerogeni e mutageni</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Malaguti Aliberti Ludovica</dc:creator>
  <cp:lastModifiedBy>Giulio</cp:lastModifiedBy>
  <cp:revision>181</cp:revision>
  <cp:lastPrinted>2018-06-28T10:56:26Z</cp:lastPrinted>
  <dcterms:created xsi:type="dcterms:W3CDTF">2018-06-15T10:27:17Z</dcterms:created>
  <dcterms:modified xsi:type="dcterms:W3CDTF">2019-10-25T05:16:54Z</dcterms:modified>
</cp:coreProperties>
</file>