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83" r:id="rId5"/>
    <p:sldId id="303" r:id="rId6"/>
    <p:sldId id="297" r:id="rId7"/>
    <p:sldId id="287" r:id="rId8"/>
    <p:sldId id="299" r:id="rId9"/>
    <p:sldId id="291" r:id="rId10"/>
    <p:sldId id="290" r:id="rId11"/>
    <p:sldId id="298" r:id="rId12"/>
    <p:sldId id="292" r:id="rId13"/>
    <p:sldId id="293" r:id="rId14"/>
    <p:sldId id="301" r:id="rId15"/>
    <p:sldId id="288" r:id="rId16"/>
    <p:sldId id="302" r:id="rId17"/>
    <p:sldId id="295" r:id="rId18"/>
    <p:sldId id="304" r:id="rId19"/>
    <p:sldId id="296" r:id="rId20"/>
  </p:sldIdLst>
  <p:sldSz cx="12192000" cy="6858000"/>
  <p:notesSz cx="6669088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E83"/>
    <a:srgbClr val="8D2F4B"/>
    <a:srgbClr val="9BBCAF"/>
    <a:srgbClr val="008698"/>
    <a:srgbClr val="5BA7E0"/>
    <a:srgbClr val="A7AAB1"/>
    <a:srgbClr val="E1A12E"/>
    <a:srgbClr val="002E5D"/>
    <a:srgbClr val="C8C8CE"/>
    <a:srgbClr val="9BA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72"/>
    <p:restoredTop sz="94226" autoAdjust="0"/>
  </p:normalViewPr>
  <p:slideViewPr>
    <p:cSldViewPr snapToGrid="0" snapToObjects="1">
      <p:cViewPr varScale="1">
        <p:scale>
          <a:sx n="79" d="100"/>
          <a:sy n="79" d="100"/>
        </p:scale>
        <p:origin x="66" y="2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70" d="100"/>
          <a:sy n="170" d="100"/>
        </p:scale>
        <p:origin x="537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98360-EFA8-8740-9205-F2DE5D87A57F}" type="datetimeFigureOut">
              <a:rPr lang="it-IT" smtClean="0"/>
              <a:t>25/10/2019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815B1-83EA-5F46-B656-3F7E598525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2594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10EB5-FA97-DC43-A6DA-0CA467BEC713}" type="datetimeFigureOut">
              <a:rPr lang="it-IT" smtClean="0"/>
              <a:t>25/10/2019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D1E99-8043-5948-A89D-DB9C18D4E1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50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D1E99-8043-5948-A89D-DB9C18D4E1C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136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D1E99-8043-5948-A89D-DB9C18D4E1C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703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D1E99-8043-5948-A89D-DB9C18D4E1C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382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D1E99-8043-5948-A89D-DB9C18D4E1C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8055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D1E99-8043-5948-A89D-DB9C18D4E1C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103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D1E99-8043-5948-A89D-DB9C18D4E1C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638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D1E99-8043-5948-A89D-DB9C18D4E1C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74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 smtClean="0"/>
              <a:t>Fare clic per inserire logo partner</a:t>
            </a:r>
            <a:endParaRPr lang="it-IT" dirty="0"/>
          </a:p>
        </p:txBody>
      </p:sp>
      <p:sp>
        <p:nvSpPr>
          <p:cNvPr id="8" name="Rettangolo 7"/>
          <p:cNvSpPr/>
          <p:nvPr userDrawn="1"/>
        </p:nvSpPr>
        <p:spPr>
          <a:xfrm>
            <a:off x="1290754" y="1903863"/>
            <a:ext cx="1445135" cy="3082959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8544" cy="20784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 smtClean="0"/>
              <a:t>FARE CLIC PER INSERIRE IL TITOLO DELLA PRESENTAZIONE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 smtClean="0"/>
              <a:t>Fare clic per inserire il relatore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 smtClean="0"/>
              <a:t>Fare clic per inserire luogo e data</a:t>
            </a:r>
          </a:p>
        </p:txBody>
      </p:sp>
    </p:spTree>
    <p:extLst>
      <p:ext uri="{BB962C8B-B14F-4D97-AF65-F5344CB8AC3E}">
        <p14:creationId xmlns:p14="http://schemas.microsoft.com/office/powerpoint/2010/main" val="980629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 smtClean="0"/>
              <a:t>FARE CLIC PER INSERIRE TITOLO SLIDE</a:t>
            </a:r>
            <a:br>
              <a:rPr lang="it-IT" dirty="0" smtClean="0"/>
            </a:br>
            <a:r>
              <a:rPr lang="it-IT" dirty="0" smtClean="0"/>
              <a:t>Sottotitolo slide</a:t>
            </a:r>
            <a:endParaRPr lang="it-IT" dirty="0"/>
          </a:p>
        </p:txBody>
      </p:sp>
      <p:sp>
        <p:nvSpPr>
          <p:cNvPr id="5" name="Rettangolo 4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data 2"/>
          <p:cNvSpPr>
            <a:spLocks noGrp="1"/>
          </p:cNvSpPr>
          <p:nvPr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13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4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 smtClean="0"/>
              <a:t>Fare clic per inserire logo partner</a:t>
            </a:r>
            <a:endParaRPr lang="it-IT" dirty="0"/>
          </a:p>
        </p:txBody>
      </p:sp>
      <p:sp>
        <p:nvSpPr>
          <p:cNvPr id="15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 smtClean="0"/>
              <a:t>FARE CLIC PER INSERIRE IL TITOLO DELLA PRESENTAZIONE</a:t>
            </a:r>
            <a:endParaRPr lang="it-IT" dirty="0"/>
          </a:p>
        </p:txBody>
      </p:sp>
      <p:sp>
        <p:nvSpPr>
          <p:cNvPr id="18" name="Segnaposto contenuto 2"/>
          <p:cNvSpPr>
            <a:spLocks noGrp="1"/>
          </p:cNvSpPr>
          <p:nvPr>
            <p:ph idx="1"/>
          </p:nvPr>
        </p:nvSpPr>
        <p:spPr>
          <a:xfrm>
            <a:off x="458265" y="1100410"/>
            <a:ext cx="5545244" cy="40644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34000"/>
              </a:lnSpc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8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6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4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2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sp>
        <p:nvSpPr>
          <p:cNvPr id="19" name="Segnaposto contenuto 2"/>
          <p:cNvSpPr>
            <a:spLocks noGrp="1"/>
          </p:cNvSpPr>
          <p:nvPr>
            <p:ph idx="15"/>
          </p:nvPr>
        </p:nvSpPr>
        <p:spPr>
          <a:xfrm>
            <a:off x="6186927" y="1100410"/>
            <a:ext cx="5545244" cy="40644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34000"/>
              </a:lnSpc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  <a:endParaRPr lang="it-IT" dirty="0"/>
          </a:p>
        </p:txBody>
      </p:sp>
      <p:sp>
        <p:nvSpPr>
          <p:cNvPr id="16" name="Rettangolo 15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0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e 1">
    <p:bg>
      <p:bgPr>
        <a:solidFill>
          <a:srgbClr val="284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 hasCustomPrompt="1"/>
          </p:nvPr>
        </p:nvSpPr>
        <p:spPr>
          <a:xfrm>
            <a:off x="470877" y="3299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 smtClean="0"/>
              <a:t>FARE CLIC PER INSERIRE TITOLO SEZIONE</a:t>
            </a:r>
            <a:br>
              <a:rPr lang="it-IT" dirty="0" smtClean="0"/>
            </a:br>
            <a:r>
              <a:rPr lang="it-IT" dirty="0" smtClean="0"/>
              <a:t>Sottotitolo sezione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4250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e 2">
    <p:bg>
      <p:bgPr>
        <a:solidFill>
          <a:srgbClr val="D9D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 hasCustomPrompt="1"/>
          </p:nvPr>
        </p:nvSpPr>
        <p:spPr>
          <a:xfrm>
            <a:off x="470877" y="3299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 smtClean="0"/>
              <a:t>FARE CLIC PER INSERIRE TITOLO SEZIONE</a:t>
            </a:r>
            <a:br>
              <a:rPr lang="it-IT" dirty="0" smtClean="0"/>
            </a:br>
            <a:r>
              <a:rPr lang="it-IT" dirty="0" smtClean="0"/>
              <a:t>Sottotitolo sezione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920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data 2"/>
          <p:cNvSpPr>
            <a:spLocks noGrp="1"/>
          </p:cNvSpPr>
          <p:nvPr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pPr/>
              <a:t>25/10/2019</a:t>
            </a:fld>
            <a:endParaRPr lang="it-IT" dirty="0"/>
          </a:p>
        </p:txBody>
      </p:sp>
      <p:sp>
        <p:nvSpPr>
          <p:cNvPr id="13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4" name="Segnaposto contenuto 11"/>
          <p:cNvSpPr>
            <a:spLocks noGrp="1"/>
          </p:cNvSpPr>
          <p:nvPr>
            <p:ph sz="quarter" idx="14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 smtClean="0"/>
              <a:t>Fare clic per inserire logo partner</a:t>
            </a:r>
            <a:endParaRPr lang="it-IT" dirty="0"/>
          </a:p>
        </p:txBody>
      </p:sp>
      <p:sp>
        <p:nvSpPr>
          <p:cNvPr id="15" name="Segnaposto testo 4"/>
          <p:cNvSpPr>
            <a:spLocks noGrp="1"/>
          </p:cNvSpPr>
          <p:nvPr>
            <p:ph type="body" sz="quarter" idx="15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smtClean="0"/>
              <a:t>FARE CLIC PER INSERIRE </a:t>
            </a:r>
            <a:r>
              <a:rPr lang="it-IT" dirty="0" smtClean="0"/>
              <a:t>IL TITOLO DELLA PRESENTAZIONE</a:t>
            </a:r>
            <a:endParaRPr lang="it-IT" dirty="0"/>
          </a:p>
        </p:txBody>
      </p:sp>
      <p:sp>
        <p:nvSpPr>
          <p:cNvPr id="16" name="Rettangolo 15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09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data 2"/>
          <p:cNvSpPr>
            <a:spLocks noGrp="1"/>
          </p:cNvSpPr>
          <p:nvPr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2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 smtClean="0"/>
              <a:t>Fare clic per inserire logo partner</a:t>
            </a:r>
            <a:endParaRPr lang="it-IT" dirty="0"/>
          </a:p>
        </p:txBody>
      </p:sp>
      <p:sp>
        <p:nvSpPr>
          <p:cNvPr id="23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 smtClean="0"/>
              <a:t>FARE CLIC PER INSERIRE IL TITOLO DELLA PRESENTAZIONE</a:t>
            </a:r>
            <a:endParaRPr lang="it-IT" dirty="0"/>
          </a:p>
        </p:txBody>
      </p:sp>
      <p:sp>
        <p:nvSpPr>
          <p:cNvPr id="10" name="Rettangolo 9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8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 userDrawn="1"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 smtClean="0"/>
              <a:t>FARE CLIC PER INSERIRE TITOLO SLIDE</a:t>
            </a:r>
            <a:br>
              <a:rPr lang="it-IT" dirty="0" smtClean="0"/>
            </a:br>
            <a:r>
              <a:rPr lang="it-IT" dirty="0" smtClean="0"/>
              <a:t>Sottotitolo slide</a:t>
            </a:r>
            <a:endParaRPr lang="it-IT" dirty="0"/>
          </a:p>
        </p:txBody>
      </p:sp>
      <p:sp>
        <p:nvSpPr>
          <p:cNvPr id="17" name="Segnaposto data 2"/>
          <p:cNvSpPr>
            <a:spLocks noGrp="1"/>
          </p:cNvSpPr>
          <p:nvPr userDrawn="1"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18" name="Segnaposto numero diapositiva 4"/>
          <p:cNvSpPr>
            <a:spLocks noGrp="1"/>
          </p:cNvSpPr>
          <p:nvPr userDrawn="1"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3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 smtClean="0"/>
              <a:t>Fare clic per inserire logo partner</a:t>
            </a:r>
            <a:endParaRPr lang="it-IT" dirty="0"/>
          </a:p>
        </p:txBody>
      </p:sp>
      <p:sp>
        <p:nvSpPr>
          <p:cNvPr id="14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 smtClean="0"/>
              <a:t>FARE CLIC PER INSERIRE IL TITOLO DELLA PRESENTAZIONE</a:t>
            </a:r>
            <a:endParaRPr lang="it-IT" dirty="0"/>
          </a:p>
        </p:txBody>
      </p:sp>
      <p:sp>
        <p:nvSpPr>
          <p:cNvPr id="15" name="Segnaposto contenuto 2"/>
          <p:cNvSpPr>
            <a:spLocks noGrp="1"/>
          </p:cNvSpPr>
          <p:nvPr>
            <p:ph idx="1"/>
          </p:nvPr>
        </p:nvSpPr>
        <p:spPr>
          <a:xfrm>
            <a:off x="458265" y="1100410"/>
            <a:ext cx="11261294" cy="4055789"/>
          </a:xfrm>
        </p:spPr>
        <p:txBody>
          <a:bodyPr lIns="0" tIns="0" rIns="0" bIns="0">
            <a:noAutofit/>
          </a:bodyPr>
          <a:lstStyle>
            <a:lvl1pPr>
              <a:lnSpc>
                <a:spcPct val="134000"/>
              </a:lnSpc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lnSpc>
                <a:spcPct val="134000"/>
              </a:lnSpc>
              <a:defRPr sz="14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lnSpc>
                <a:spcPct val="134000"/>
              </a:lnSpc>
              <a:defRPr sz="10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53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 userDrawn="1"/>
        </p:nvSpPr>
        <p:spPr>
          <a:xfrm>
            <a:off x="0" y="3446585"/>
            <a:ext cx="12192000" cy="3411415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 userDrawn="1"/>
        </p:nvSpPr>
        <p:spPr>
          <a:xfrm>
            <a:off x="1290754" y="1903864"/>
            <a:ext cx="1445135" cy="308295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 smtClean="0"/>
              <a:t>Fare clic per inserire logo partner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8544" cy="207840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 smtClean="0"/>
              <a:t>FARE CLIC PER INSERIRE IL TITOLO DELLA PRESENTAZIONE</a:t>
            </a:r>
            <a:endParaRPr lang="it-IT" dirty="0"/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 smtClean="0"/>
              <a:t>Fare clic per inserire il relatore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 smtClean="0"/>
              <a:t>Fare clic per inserire luogo e data</a:t>
            </a:r>
          </a:p>
        </p:txBody>
      </p:sp>
    </p:spTree>
    <p:extLst>
      <p:ext uri="{BB962C8B-B14F-4D97-AF65-F5344CB8AC3E}">
        <p14:creationId xmlns:p14="http://schemas.microsoft.com/office/powerpoint/2010/main" val="143653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 userDrawn="1"/>
        </p:nvSpPr>
        <p:spPr>
          <a:xfrm>
            <a:off x="0" y="3446585"/>
            <a:ext cx="12192000" cy="3411415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 smtClean="0"/>
              <a:t>Fare clic per inserire logo partner</a:t>
            </a:r>
            <a:endParaRPr lang="it-IT" dirty="0"/>
          </a:p>
        </p:txBody>
      </p:sp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 smtClean="0"/>
              <a:t>FARE CLIC PER INSERIRE IL TITOLO DELLA PRESENTAZIONE</a:t>
            </a:r>
            <a:endParaRPr lang="it-IT" dirty="0"/>
          </a:p>
        </p:txBody>
      </p:sp>
      <p:sp>
        <p:nvSpPr>
          <p:cNvPr id="11" name="Rettangolo 10"/>
          <p:cNvSpPr/>
          <p:nvPr userDrawn="1"/>
        </p:nvSpPr>
        <p:spPr>
          <a:xfrm>
            <a:off x="1290754" y="1910258"/>
            <a:ext cx="1445135" cy="308295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 smtClean="0"/>
              <a:t>Fare clic per inserire il relatore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 smtClean="0"/>
              <a:t>Fare clic per inserire luogo e data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8544" cy="2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8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 smtClean="0"/>
              <a:t>Fare clic per inserire logo partner</a:t>
            </a:r>
            <a:endParaRPr lang="it-IT" dirty="0"/>
          </a:p>
        </p:txBody>
      </p:sp>
      <p:sp>
        <p:nvSpPr>
          <p:cNvPr id="8" name="Rettangolo 7"/>
          <p:cNvSpPr/>
          <p:nvPr userDrawn="1"/>
        </p:nvSpPr>
        <p:spPr>
          <a:xfrm>
            <a:off x="1290754" y="1903863"/>
            <a:ext cx="1445135" cy="3082959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 smtClean="0"/>
              <a:t>FARE CLIC PER INSERIRE IL TITOLO DELLA PRESENTAZIONE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 smtClean="0"/>
              <a:t>Fare clic per inserire il relatore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 smtClean="0"/>
              <a:t>Fare clic per inserire luogo e data</a:t>
            </a: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6490" cy="3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8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 userDrawn="1"/>
        </p:nvSpPr>
        <p:spPr>
          <a:xfrm>
            <a:off x="0" y="3446585"/>
            <a:ext cx="12192000" cy="3411415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 userDrawn="1"/>
        </p:nvSpPr>
        <p:spPr>
          <a:xfrm>
            <a:off x="1290754" y="1903864"/>
            <a:ext cx="1445135" cy="308295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 smtClean="0"/>
              <a:t>Fare clic per inserire logo partner</a:t>
            </a:r>
            <a:endParaRPr lang="it-IT" dirty="0"/>
          </a:p>
        </p:txBody>
      </p:sp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 smtClean="0"/>
              <a:t>FARE CLIC PER INSERIRE IL TITOLO DELLA PRESENTAZIONE</a:t>
            </a:r>
            <a:endParaRPr lang="it-IT" dirty="0"/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 smtClean="0"/>
              <a:t>Fare clic per inserire il relatore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 smtClean="0"/>
              <a:t>Fare clic per inserire luogo e data</a:t>
            </a: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6490" cy="3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8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 userDrawn="1"/>
        </p:nvSpPr>
        <p:spPr>
          <a:xfrm>
            <a:off x="0" y="3446585"/>
            <a:ext cx="12192000" cy="3411415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 smtClean="0"/>
              <a:t>Fare clic per inserire logo partner</a:t>
            </a:r>
            <a:endParaRPr lang="it-IT" dirty="0"/>
          </a:p>
        </p:txBody>
      </p:sp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 smtClean="0"/>
              <a:t>FARE CLIC PER INSERIRE IL TITOLO DELLA PRESENTAZIONE</a:t>
            </a:r>
            <a:endParaRPr lang="it-IT" dirty="0"/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 smtClean="0"/>
              <a:t>Fare clic per inserire il relatore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 smtClean="0"/>
              <a:t>Fare clic per inserire luogo e data</a:t>
            </a:r>
          </a:p>
        </p:txBody>
      </p:sp>
      <p:sp>
        <p:nvSpPr>
          <p:cNvPr id="10" name="Rettangolo 9"/>
          <p:cNvSpPr/>
          <p:nvPr userDrawn="1"/>
        </p:nvSpPr>
        <p:spPr>
          <a:xfrm>
            <a:off x="1290754" y="1903864"/>
            <a:ext cx="1445135" cy="308295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6490" cy="3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16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 userDrawn="1"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 smtClean="0"/>
              <a:t>FARE CLIC PER INSERIRE TITOLO SLIDE</a:t>
            </a:r>
            <a:br>
              <a:rPr lang="it-IT" dirty="0" smtClean="0"/>
            </a:br>
            <a:r>
              <a:rPr lang="it-IT" dirty="0" smtClean="0"/>
              <a:t>Sottotitolo slide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 userDrawn="1">
            <p:ph idx="1"/>
          </p:nvPr>
        </p:nvSpPr>
        <p:spPr>
          <a:xfrm>
            <a:off x="458265" y="1100410"/>
            <a:ext cx="11261294" cy="4055789"/>
          </a:xfrm>
        </p:spPr>
        <p:txBody>
          <a:bodyPr lIns="0" tIns="0" rIns="0" bIns="0">
            <a:noAutofit/>
          </a:bodyPr>
          <a:lstStyle>
            <a:lvl1pPr>
              <a:lnSpc>
                <a:spcPct val="134000"/>
              </a:lnSpc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lnSpc>
                <a:spcPct val="134000"/>
              </a:lnSpc>
              <a:defRPr sz="14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lnSpc>
                <a:spcPct val="134000"/>
              </a:lnSpc>
              <a:defRPr sz="10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  <p:sp>
        <p:nvSpPr>
          <p:cNvPr id="17" name="Segnaposto data 2"/>
          <p:cNvSpPr>
            <a:spLocks noGrp="1"/>
          </p:cNvSpPr>
          <p:nvPr userDrawn="1"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pPr/>
              <a:t>25/10/2019</a:t>
            </a:fld>
            <a:endParaRPr lang="it-IT" dirty="0"/>
          </a:p>
        </p:txBody>
      </p:sp>
      <p:sp>
        <p:nvSpPr>
          <p:cNvPr id="18" name="Segnaposto numero diapositiva 4"/>
          <p:cNvSpPr>
            <a:spLocks noGrp="1"/>
          </p:cNvSpPr>
          <p:nvPr userDrawn="1"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 smtClean="0"/>
              <a:t>Fare clic per inserire logo partner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smtClean="0"/>
              <a:t>FARE CLIC PER INSERIRE </a:t>
            </a:r>
            <a:r>
              <a:rPr lang="it-IT" dirty="0" smtClean="0"/>
              <a:t>IL TITOLO DELLA PRESENTAZIONE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550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 userDrawn="1"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 smtClean="0"/>
              <a:t>FARE CLIC PER INSERIRE TITOLO SLIDE</a:t>
            </a:r>
            <a:br>
              <a:rPr lang="it-IT" dirty="0" smtClean="0"/>
            </a:br>
            <a:r>
              <a:rPr lang="it-IT" dirty="0" smtClean="0"/>
              <a:t>Sottotitolo slide</a:t>
            </a:r>
            <a:endParaRPr lang="it-IT" dirty="0"/>
          </a:p>
        </p:txBody>
      </p:sp>
      <p:sp>
        <p:nvSpPr>
          <p:cNvPr id="18" name="Segnaposto numero diapositiva 4"/>
          <p:cNvSpPr>
            <a:spLocks noGrp="1"/>
          </p:cNvSpPr>
          <p:nvPr userDrawn="1"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5" name="Segnaposto contenuto 2"/>
          <p:cNvSpPr>
            <a:spLocks noGrp="1"/>
          </p:cNvSpPr>
          <p:nvPr>
            <p:ph idx="1"/>
          </p:nvPr>
        </p:nvSpPr>
        <p:spPr>
          <a:xfrm>
            <a:off x="458265" y="1100410"/>
            <a:ext cx="11261294" cy="4055789"/>
          </a:xfrm>
        </p:spPr>
        <p:txBody>
          <a:bodyPr lIns="0" tIns="0" rIns="0" bIns="0">
            <a:noAutofit/>
          </a:bodyPr>
          <a:lstStyle>
            <a:lvl1pPr>
              <a:lnSpc>
                <a:spcPct val="134000"/>
              </a:lnSpc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lnSpc>
                <a:spcPct val="134000"/>
              </a:lnSpc>
              <a:defRPr sz="14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lnSpc>
                <a:spcPct val="134000"/>
              </a:lnSpc>
              <a:defRPr sz="10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7186" y="6299259"/>
            <a:ext cx="8199831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458265" y="1100410"/>
            <a:ext cx="5545244" cy="40644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34000"/>
              </a:lnSpc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8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6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4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2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13"/>
          </p:nvPr>
        </p:nvSpPr>
        <p:spPr>
          <a:xfrm>
            <a:off x="6186927" y="1100410"/>
            <a:ext cx="5545244" cy="40644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34000"/>
              </a:lnSpc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  <a:endParaRPr lang="it-IT" dirty="0"/>
          </a:p>
        </p:txBody>
      </p:sp>
      <p:sp>
        <p:nvSpPr>
          <p:cNvPr id="17" name="Titolo 1"/>
          <p:cNvSpPr>
            <a:spLocks noGrp="1"/>
          </p:cNvSpPr>
          <p:nvPr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 smtClean="0"/>
              <a:t>FARE CLIC PER INSERIRE TITOLO SLIDE</a:t>
            </a:r>
            <a:br>
              <a:rPr lang="it-IT" dirty="0" smtClean="0"/>
            </a:br>
            <a:r>
              <a:rPr lang="it-IT" dirty="0" smtClean="0"/>
              <a:t>Sottotitolo slide</a:t>
            </a:r>
            <a:endParaRPr lang="it-IT" dirty="0"/>
          </a:p>
        </p:txBody>
      </p:sp>
      <p:sp>
        <p:nvSpPr>
          <p:cNvPr id="7" name="Rettangolo 6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data 2"/>
          <p:cNvSpPr>
            <a:spLocks noGrp="1"/>
          </p:cNvSpPr>
          <p:nvPr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pPr/>
              <a:t>25/10/2019</a:t>
            </a:fld>
            <a:endParaRPr lang="it-IT" dirty="0"/>
          </a:p>
        </p:txBody>
      </p:sp>
      <p:sp>
        <p:nvSpPr>
          <p:cNvPr id="1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8" name="Segnaposto contenuto 11"/>
          <p:cNvSpPr>
            <a:spLocks noGrp="1"/>
          </p:cNvSpPr>
          <p:nvPr>
            <p:ph sz="quarter" idx="14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 smtClean="0"/>
              <a:t>Fare clic per inserire logo partner</a:t>
            </a:r>
            <a:endParaRPr lang="it-IT" dirty="0"/>
          </a:p>
        </p:txBody>
      </p:sp>
      <p:sp>
        <p:nvSpPr>
          <p:cNvPr id="19" name="Segnaposto testo 4"/>
          <p:cNvSpPr>
            <a:spLocks noGrp="1"/>
          </p:cNvSpPr>
          <p:nvPr>
            <p:ph type="body" sz="quarter" idx="15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smtClean="0"/>
              <a:t>FARE CLIC PER INSERIRE </a:t>
            </a:r>
            <a:r>
              <a:rPr lang="it-IT" dirty="0" smtClean="0"/>
              <a:t>IL TITOLO DELLA PRESENTAZIONE</a:t>
            </a:r>
            <a:endParaRPr lang="it-IT" dirty="0"/>
          </a:p>
        </p:txBody>
      </p:sp>
      <p:sp>
        <p:nvSpPr>
          <p:cNvPr id="14" name="Rettangolo 13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5386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TITOLO PRESENTAZIONE</a:t>
            </a:r>
            <a:endParaRPr lang="it-IT"/>
          </a:p>
        </p:txBody>
      </p:sp>
      <p:sp>
        <p:nvSpPr>
          <p:cNvPr id="11" name="Segnaposto data 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C23EF5-7234-1F4E-87C4-C416A9ABF2DC}" type="datetime1">
              <a:rPr lang="it-IT" smtClean="0"/>
              <a:t>25/10/2019</a:t>
            </a:fld>
            <a:endParaRPr lang="it-IT"/>
          </a:p>
        </p:txBody>
      </p:sp>
      <p:sp>
        <p:nvSpPr>
          <p:cNvPr id="12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E89E2B-7837-6B45-9BB2-CC8B24B09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55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4" r:id="rId4"/>
    <p:sldLayoutId id="2147483662" r:id="rId5"/>
    <p:sldLayoutId id="2147483663" r:id="rId6"/>
    <p:sldLayoutId id="2147483665" r:id="rId7"/>
    <p:sldLayoutId id="2147483650" r:id="rId8"/>
    <p:sldLayoutId id="2147483652" r:id="rId9"/>
    <p:sldLayoutId id="2147483654" r:id="rId10"/>
    <p:sldLayoutId id="2147483658" r:id="rId11"/>
    <p:sldLayoutId id="2147483667" r:id="rId12"/>
    <p:sldLayoutId id="2147483655" r:id="rId13"/>
    <p:sldLayoutId id="2147483666" r:id="rId14"/>
    <p:sldLayoutId id="2147483668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2"/>
          <p:cNvSpPr txBox="1">
            <a:spLocks/>
          </p:cNvSpPr>
          <p:nvPr/>
        </p:nvSpPr>
        <p:spPr>
          <a:xfrm>
            <a:off x="2959511" y="2566824"/>
            <a:ext cx="9104670" cy="13232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b="1" cap="all" dirty="0" smtClean="0"/>
              <a:t>Emission</a:t>
            </a:r>
            <a:r>
              <a:rPr lang="it-IT" b="1" cap="all" dirty="0" smtClean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it-IT" b="1" cap="all" dirty="0" smtClean="0"/>
              <a:t> di Composti Organici Volatili da agenti biologici e loro uso per l’identificazione</a:t>
            </a:r>
          </a:p>
          <a:p>
            <a:endParaRPr lang="it-IT" b="1" dirty="0" smtClean="0"/>
          </a:p>
          <a:p>
            <a:endParaRPr lang="it-IT" b="1" dirty="0"/>
          </a:p>
          <a:p>
            <a:pPr>
              <a:lnSpc>
                <a:spcPct val="100000"/>
              </a:lnSpc>
            </a:pPr>
            <a:r>
              <a:rPr lang="it-IT" sz="1600" b="1" dirty="0" smtClean="0"/>
              <a:t>Emilia Paba</a:t>
            </a:r>
          </a:p>
          <a:p>
            <a:endParaRPr lang="it-IT" b="1" dirty="0" smtClean="0"/>
          </a:p>
          <a:p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252820" y="26787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29618"/>
          <a:stretch/>
        </p:blipFill>
        <p:spPr>
          <a:xfrm>
            <a:off x="10128397" y="489371"/>
            <a:ext cx="1225402" cy="52348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150475" y="289449"/>
            <a:ext cx="41145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Dipartimento 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Medicina, Epidemiologia, Igiene del lavoro e Ambientale</a:t>
            </a:r>
          </a:p>
          <a:p>
            <a:pPr>
              <a:lnSpc>
                <a:spcPct val="100000"/>
              </a:lnSpc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Lab. Rischio Agenti Biologici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51563" y="5200033"/>
            <a:ext cx="1060223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Giornata di Studio dedicata alla presentazione dei risultati del progetto BIC 2016 – ID 12</a:t>
            </a:r>
          </a:p>
          <a:p>
            <a:pPr algn="ctr"/>
            <a:r>
              <a:rPr lang="it-IT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Progettazione e Sviluppo di un Sistema Sensoriale per la Misura di Composti Volatili e la Identificazione di Microrganismi di Interesse Occupazionale </a:t>
            </a:r>
            <a:endParaRPr lang="it-IT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it-IT" sz="11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it-IT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</a:t>
            </a:r>
            <a:r>
              <a:rPr lang="it-IT" sz="1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Ottobre 2019</a:t>
            </a:r>
          </a:p>
          <a:p>
            <a:pPr algn="ctr"/>
            <a:r>
              <a:rPr lang="it-IT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Aula </a:t>
            </a:r>
            <a:r>
              <a:rPr lang="it-IT" sz="1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Magna dell'Università di Roma Tre</a:t>
            </a:r>
          </a:p>
          <a:p>
            <a:pPr algn="ctr"/>
            <a:r>
              <a:rPr lang="it-IT" sz="1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Viale Ostiense 159, Roma</a:t>
            </a:r>
          </a:p>
          <a:p>
            <a:pPr algn="ctr"/>
            <a:endParaRPr lang="it-IT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355" y="196682"/>
            <a:ext cx="3086610" cy="81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6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6855" y="115695"/>
            <a:ext cx="6316506" cy="694416"/>
          </a:xfrm>
        </p:spPr>
        <p:txBody>
          <a:bodyPr/>
          <a:lstStyle/>
          <a:p>
            <a:pPr algn="ctr"/>
            <a:r>
              <a:rPr lang="it-IT" b="1" dirty="0"/>
              <a:t>Fattori</a:t>
            </a:r>
            <a:r>
              <a:rPr lang="it-IT" dirty="0" smtClean="0"/>
              <a:t> </a:t>
            </a:r>
            <a:r>
              <a:rPr lang="it-IT" b="1" dirty="0"/>
              <a:t>che influiscono sull’emissione di </a:t>
            </a:r>
            <a:r>
              <a:rPr lang="it-IT" b="1" dirty="0" err="1" smtClean="0"/>
              <a:t>MVOCs</a:t>
            </a:r>
            <a:endParaRPr lang="it-IT" b="1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Composti Organici Volatili e loro utilizzo per l’identificazione microbica </a:t>
            </a:r>
          </a:p>
          <a:p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4264" y="1798587"/>
            <a:ext cx="5647260" cy="4055789"/>
          </a:xfrm>
        </p:spPr>
        <p:txBody>
          <a:bodyPr/>
          <a:lstStyle/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Specie e fase di crescita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Composizione del substrato 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Disponibilità di nutrienti</a:t>
            </a:r>
          </a:p>
          <a:p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</a:rPr>
              <a:t>pH</a:t>
            </a:r>
            <a:endParaRPr lang="it-IT" sz="1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Temperatura </a:t>
            </a:r>
            <a:r>
              <a:rPr lang="it-IT" sz="1800" dirty="0" smtClean="0">
                <a:solidFill>
                  <a:schemeClr val="accent1">
                    <a:lumMod val="50000"/>
                  </a:schemeClr>
                </a:solidFill>
              </a:rPr>
              <a:t>e umidità</a:t>
            </a:r>
            <a:endParaRPr lang="it-IT" sz="1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Illuminazione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Livelli di CO</a:t>
            </a:r>
            <a:r>
              <a:rPr lang="it-IT" sz="18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 e O</a:t>
            </a:r>
            <a:r>
              <a:rPr lang="it-IT" sz="18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  <a:p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32885" t="56148" r="53486" b="31624"/>
          <a:stretch/>
        </p:blipFill>
        <p:spPr>
          <a:xfrm>
            <a:off x="4456164" y="2199572"/>
            <a:ext cx="2492552" cy="125788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079" y="3412651"/>
            <a:ext cx="1615277" cy="160809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/>
          <a:srcRect b="9663"/>
          <a:stretch/>
        </p:blipFill>
        <p:spPr>
          <a:xfrm>
            <a:off x="4331960" y="786149"/>
            <a:ext cx="2495550" cy="1652088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6396643" y="572780"/>
            <a:ext cx="5545525" cy="5422797"/>
            <a:chOff x="6396643" y="744299"/>
            <a:chExt cx="5545525" cy="4998783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6"/>
            <a:srcRect l="25474" t="24834" r="40288" b="20299"/>
            <a:stretch/>
          </p:blipFill>
          <p:spPr>
            <a:xfrm>
              <a:off x="6396643" y="744299"/>
              <a:ext cx="5545525" cy="4998783"/>
            </a:xfrm>
            <a:prstGeom prst="rect">
              <a:avLst/>
            </a:prstGeom>
          </p:spPr>
        </p:pic>
        <p:sp>
          <p:nvSpPr>
            <p:cNvPr id="14" name="Rettangolo 13"/>
            <p:cNvSpPr/>
            <p:nvPr/>
          </p:nvSpPr>
          <p:spPr>
            <a:xfrm>
              <a:off x="6463361" y="4391025"/>
              <a:ext cx="5369248" cy="97155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Rettangolo arrotondato 10"/>
          <p:cNvSpPr/>
          <p:nvPr/>
        </p:nvSpPr>
        <p:spPr>
          <a:xfrm>
            <a:off x="385011" y="1853449"/>
            <a:ext cx="3651830" cy="1431011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72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Composti Organici Volatili e loro utilizzo per l’identificazione microbica </a:t>
            </a:r>
          </a:p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35430" t="17333" r="37151" b="15109"/>
          <a:stretch/>
        </p:blipFill>
        <p:spPr>
          <a:xfrm>
            <a:off x="1050597" y="154101"/>
            <a:ext cx="3904412" cy="541124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505651" y="481265"/>
            <a:ext cx="6294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Valutazione dell’emissione di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mVOCs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 parte di  ceppi fungini su:</a:t>
            </a:r>
          </a:p>
          <a:p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Terreno di coltura, carta da parati, cartongesso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839454" y="1711836"/>
            <a:ext cx="59611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Diterpeni 	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		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Penicillium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spp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endParaRPr lang="it-IT" dirty="0"/>
          </a:p>
        </p:txBody>
      </p:sp>
      <p:sp>
        <p:nvSpPr>
          <p:cNvPr id="13" name="Freccia tridirezionale 12"/>
          <p:cNvSpPr/>
          <p:nvPr/>
        </p:nvSpPr>
        <p:spPr>
          <a:xfrm rot="10800000">
            <a:off x="7415049" y="1498398"/>
            <a:ext cx="1905802" cy="1361326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6765224" y="2856804"/>
            <a:ext cx="35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Indicatori specie-specifici</a:t>
            </a:r>
            <a:endParaRPr lang="it-IT" b="1" u="sng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975" y="3327584"/>
            <a:ext cx="2466975" cy="184785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143" y="3342295"/>
            <a:ext cx="2857500" cy="16002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5"/>
          <a:srcRect r="6747" b="10829"/>
          <a:stretch/>
        </p:blipFill>
        <p:spPr>
          <a:xfrm>
            <a:off x="7900297" y="4204245"/>
            <a:ext cx="1773500" cy="1281750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952501" y="5563617"/>
            <a:ext cx="1098966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E’ importante </a:t>
            </a:r>
            <a:r>
              <a:rPr lang="it-IT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determinare </a:t>
            </a:r>
            <a:r>
              <a:rPr lang="it-IT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l’origine </a:t>
            </a:r>
            <a:r>
              <a:rPr lang="it-IT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dei </a:t>
            </a:r>
            <a:r>
              <a:rPr lang="it-IT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mVOCs</a:t>
            </a:r>
            <a:r>
              <a:rPr lang="it-IT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La </a:t>
            </a:r>
            <a:r>
              <a:rPr lang="it-IT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loro specificità al substrato o alla </a:t>
            </a:r>
            <a:r>
              <a:rPr lang="it-IT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specie rende possibile giudicare la pertinenza di una loro scelta come indicatori</a:t>
            </a:r>
            <a:endParaRPr lang="it-IT" sz="1400" i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73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Composti Organici Volatili e loro utilizzo per l’identificazione microbica </a:t>
            </a:r>
          </a:p>
          <a:p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717737" y="2101497"/>
            <a:ext cx="21978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600" b="1" dirty="0" err="1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rPr>
              <a:t>mVOCs</a:t>
            </a:r>
            <a:r>
              <a:rPr lang="it-IT" sz="2600" b="1" dirty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rPr>
              <a:t>: </a:t>
            </a:r>
            <a:r>
              <a:rPr lang="it-IT" sz="2600" b="1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rPr>
              <a:t>tecniche analitiche</a:t>
            </a:r>
            <a:endParaRPr lang="it-IT" sz="2600" b="1" dirty="0">
              <a:solidFill>
                <a:srgbClr val="002E5D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3081664" y="-28550"/>
            <a:ext cx="5610504" cy="6397421"/>
            <a:chOff x="2151953" y="0"/>
            <a:chExt cx="5948517" cy="6397421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3"/>
            <a:srcRect l="25699" t="25268" r="41774" b="12542"/>
            <a:stretch/>
          </p:blipFill>
          <p:spPr>
            <a:xfrm>
              <a:off x="2151953" y="0"/>
              <a:ext cx="5948517" cy="6397421"/>
            </a:xfrm>
            <a:prstGeom prst="rect">
              <a:avLst/>
            </a:prstGeom>
          </p:spPr>
        </p:pic>
        <p:sp>
          <p:nvSpPr>
            <p:cNvPr id="5" name="Rettangolo arrotondato 4"/>
            <p:cNvSpPr/>
            <p:nvPr/>
          </p:nvSpPr>
          <p:spPr>
            <a:xfrm>
              <a:off x="2436329" y="291512"/>
              <a:ext cx="5300505" cy="1765887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471894" y="4705948"/>
              <a:ext cx="5264939" cy="168812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Freccia a destra con strisce 15"/>
          <p:cNvSpPr/>
          <p:nvPr/>
        </p:nvSpPr>
        <p:spPr>
          <a:xfrm rot="12201064">
            <a:off x="2615693" y="5047450"/>
            <a:ext cx="614310" cy="240494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329803" y="4476511"/>
            <a:ext cx="226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Patterns</a:t>
            </a:r>
            <a:r>
              <a:rPr lang="it-IT" b="1" dirty="0" smtClean="0">
                <a:solidFill>
                  <a:srgbClr val="FF0000"/>
                </a:solidFill>
              </a:rPr>
              <a:t> metabolici riconducibili a specie microbiche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191" y="729272"/>
            <a:ext cx="3238413" cy="18135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502" y="3276725"/>
            <a:ext cx="3395766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45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Composti Organici Volatili e loro utilizzo per l’identificazione microbica </a:t>
            </a:r>
          </a:p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59" y="198218"/>
            <a:ext cx="5090977" cy="61965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35591" t="13034" r="36099" b="18112"/>
          <a:stretch/>
        </p:blipFill>
        <p:spPr>
          <a:xfrm>
            <a:off x="6395252" y="-96893"/>
            <a:ext cx="4780917" cy="65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Composti Organici Volatili e loro utilizzo per l’identificazione microbica </a:t>
            </a:r>
          </a:p>
          <a:p>
            <a:endParaRPr lang="it-IT" dirty="0"/>
          </a:p>
        </p:txBody>
      </p:sp>
      <p:sp>
        <p:nvSpPr>
          <p:cNvPr id="8" name="Segnaposto contenuto 1"/>
          <p:cNvSpPr>
            <a:spLocks noGrp="1"/>
          </p:cNvSpPr>
          <p:nvPr>
            <p:ph idx="1"/>
          </p:nvPr>
        </p:nvSpPr>
        <p:spPr>
          <a:xfrm>
            <a:off x="2216850" y="1377498"/>
            <a:ext cx="9323450" cy="2447334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Studio e approfondimento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dei </a:t>
            </a:r>
            <a:r>
              <a:rPr lang="it-IT" sz="2000" u="sng" dirty="0">
                <a:solidFill>
                  <a:schemeClr val="accent1">
                    <a:lumMod val="50000"/>
                  </a:schemeClr>
                </a:solidFill>
              </a:rPr>
              <a:t>fattori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che determinano il rilascio di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</a:rPr>
              <a:t>mVOCs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Disponibilità di </a:t>
            </a:r>
            <a:r>
              <a:rPr lang="it-IT" sz="2000" u="sng" dirty="0" smtClean="0">
                <a:solidFill>
                  <a:schemeClr val="accent1">
                    <a:lumMod val="50000"/>
                  </a:schemeClr>
                </a:solidFill>
              </a:rPr>
              <a:t>database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contenenti i diversi 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metaboliti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identificati per ciascun microrganismo 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nei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diversi ambienti 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lavorativi/substrati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Individuazione di </a:t>
            </a:r>
            <a:r>
              <a:rPr lang="it-IT" sz="2000" u="sng" dirty="0" err="1" smtClean="0">
                <a:solidFill>
                  <a:schemeClr val="accent1">
                    <a:lumMod val="50000"/>
                  </a:schemeClr>
                </a:solidFill>
              </a:rPr>
              <a:t>patterns</a:t>
            </a:r>
            <a:r>
              <a:rPr lang="it-IT" sz="2000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u="sng" dirty="0" smtClean="0">
                <a:solidFill>
                  <a:schemeClr val="accent1">
                    <a:lumMod val="50000"/>
                  </a:schemeClr>
                </a:solidFill>
              </a:rPr>
              <a:t>metabolici 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caratteristici e riconducibili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a specie 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microbiche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di interesse 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occupazionale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endParaRPr lang="it-IT" sz="20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t="1" b="2996"/>
          <a:stretch/>
        </p:blipFill>
        <p:spPr>
          <a:xfrm>
            <a:off x="73725" y="1743075"/>
            <a:ext cx="2143125" cy="292281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514475" y="4865499"/>
            <a:ext cx="103098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chemeClr val="accent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L'uso di sistemi sensoriali consentirebbe una tempestiva individuazione di picchi espositivi, un monitoraggio delle fonti di rilascio di agenti </a:t>
            </a:r>
            <a:r>
              <a:rPr lang="it-IT" i="1" dirty="0" smtClean="0">
                <a:solidFill>
                  <a:schemeClr val="accent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patogeni, </a:t>
            </a:r>
            <a:r>
              <a:rPr lang="it-IT" i="1" dirty="0">
                <a:solidFill>
                  <a:schemeClr val="accent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la messa in atto di adeguate misure preventive e protettive nei luoghi di lavoro.</a:t>
            </a:r>
          </a:p>
        </p:txBody>
      </p: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2575730" y="334770"/>
            <a:ext cx="6316506" cy="694416"/>
          </a:xfrm>
        </p:spPr>
        <p:txBody>
          <a:bodyPr/>
          <a:lstStyle/>
          <a:p>
            <a:pPr algn="ctr"/>
            <a:r>
              <a:rPr lang="it-IT" sz="2800" b="1" dirty="0" smtClean="0"/>
              <a:t>Conclusioni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0385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864440" y="174446"/>
            <a:ext cx="862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BANDO RICERCHE IN COLLABORAZIONE (BRIC)</a:t>
            </a:r>
          </a:p>
        </p:txBody>
      </p:sp>
      <p:sp>
        <p:nvSpPr>
          <p:cNvPr id="9" name="Rettangolo 8"/>
          <p:cNvSpPr/>
          <p:nvPr/>
        </p:nvSpPr>
        <p:spPr>
          <a:xfrm>
            <a:off x="2484439" y="622988"/>
            <a:ext cx="7544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PIANO TRIENNALE DELLE ATTIVITÀ DI RICERCA </a:t>
            </a:r>
            <a:r>
              <a:rPr lang="it-IT" sz="16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2016-2018 </a:t>
            </a:r>
            <a:endParaRPr lang="it-IT" sz="16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397921" y="1423623"/>
            <a:ext cx="92263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Titolo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progetto: 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Progettazione e sviluppo di un sistema sensoriale per la misura di composti volatili e </a:t>
            </a:r>
            <a:r>
              <a:rPr lang="it-IT" sz="2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l’identificazione 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 microorganismi di interesse </a:t>
            </a:r>
            <a:r>
              <a:rPr lang="it-IT" sz="2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occupazionale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253542" y="2865955"/>
            <a:ext cx="81792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ceppi fungini  di riferimento (ATCC) appartenenti al genere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Aspergillus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A.niger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A.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fumigatus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A.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flavus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Inoculo su Potato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Dextrose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Agar (PDA)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giorni di incubazione a 25°C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Rilascio dei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VOCs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 3°, 5° e 10° giorno di incubazione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Monitoraggio microbiologico ambientale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Isolamento e identificazione specie fungine</a:t>
            </a:r>
          </a:p>
        </p:txBody>
      </p:sp>
      <p:pic>
        <p:nvPicPr>
          <p:cNvPr id="13" name="Picture 3" descr="36309bfb-bfc3-4919-8f9e-59f876de4796@EURP1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38809" y="3893210"/>
            <a:ext cx="2380765" cy="175899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504" y="3247668"/>
            <a:ext cx="1585220" cy="155541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187" y="4787610"/>
            <a:ext cx="1234750" cy="117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2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16</a:t>
            </a:fld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Composti Organici Volatili e loro utilizzo per l’identificazione microbica </a:t>
            </a:r>
          </a:p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382821" y="1815609"/>
            <a:ext cx="7494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rPr>
              <a:t>GRAZIE PER L’ATTENZIONE!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33952"/>
          <a:stretch/>
        </p:blipFill>
        <p:spPr>
          <a:xfrm>
            <a:off x="4214191" y="2852176"/>
            <a:ext cx="3817838" cy="229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64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Composti Organici Volatili e loro utilizzo per l’identificazione microbica </a:t>
            </a:r>
          </a:p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33293" t="12490" r="34879" b="13150"/>
          <a:stretch/>
        </p:blipFill>
        <p:spPr>
          <a:xfrm>
            <a:off x="6622425" y="0"/>
            <a:ext cx="4841260" cy="636233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l="9945" t="34850" r="56614" b="32784"/>
          <a:stretch/>
        </p:blipFill>
        <p:spPr>
          <a:xfrm>
            <a:off x="993020" y="370589"/>
            <a:ext cx="5162458" cy="281057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058" y="3375583"/>
            <a:ext cx="1772567" cy="2360737"/>
          </a:xfrm>
          <a:prstGeom prst="rect">
            <a:avLst/>
          </a:prstGeom>
        </p:spPr>
      </p:pic>
      <p:pic>
        <p:nvPicPr>
          <p:cNvPr id="1028" name="Picture 4" descr="https://upload.wikimedia.org/wikipedia/commons/thumb/4/48/Methylrot_Probe_methyl_red_test.jpg/220px-Methylrot_Probe_methyl_red_te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382" y="3546442"/>
            <a:ext cx="2085408" cy="170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thumb/f/ff/Raoultella_planticola_on_Citrate_agar.jpg/150px-Raoultella_planticola_on_Citrate_aga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885" y="411312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6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Composti Organici Volatili e loro utilizzo per l’identificazione microbica </a:t>
            </a:r>
          </a:p>
          <a:p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31021" t="11852" r="45484" b="28519"/>
          <a:stretch/>
        </p:blipFill>
        <p:spPr>
          <a:xfrm>
            <a:off x="564126" y="333375"/>
            <a:ext cx="3716243" cy="5305425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4414376" y="104146"/>
            <a:ext cx="7344698" cy="6007510"/>
            <a:chOff x="4414376" y="133965"/>
            <a:chExt cx="7344698" cy="6007510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4"/>
            <a:srcRect l="23280" t="24651" r="36559" b="16950"/>
            <a:stretch/>
          </p:blipFill>
          <p:spPr>
            <a:xfrm>
              <a:off x="4414376" y="133965"/>
              <a:ext cx="7344698" cy="6007510"/>
            </a:xfrm>
            <a:prstGeom prst="rect">
              <a:avLst/>
            </a:prstGeom>
          </p:spPr>
        </p:pic>
        <p:sp>
          <p:nvSpPr>
            <p:cNvPr id="11" name="Rettangolo arrotondato 10"/>
            <p:cNvSpPr/>
            <p:nvPr/>
          </p:nvSpPr>
          <p:spPr>
            <a:xfrm>
              <a:off x="4829175" y="4572000"/>
              <a:ext cx="6515100" cy="8001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0114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Composti Organici Volatili e loro utilizzo per l’identificazione microbica </a:t>
            </a:r>
          </a:p>
          <a:p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757" y="11231"/>
            <a:ext cx="6988444" cy="62470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44873" y="2011365"/>
            <a:ext cx="30217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rPr>
              <a:t>mVOCs</a:t>
            </a:r>
            <a:r>
              <a:rPr lang="it-IT" sz="2800" b="1" dirty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rPr>
              <a:t>: </a:t>
            </a:r>
            <a:r>
              <a:rPr lang="it-IT" sz="2800" b="1" dirty="0" err="1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rPr>
              <a:t>microbial</a:t>
            </a:r>
            <a:r>
              <a:rPr lang="it-IT" sz="2800" b="1" dirty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rPr>
              <a:t> Volatile </a:t>
            </a:r>
            <a:r>
              <a:rPr lang="it-IT" sz="2800" b="1" dirty="0" err="1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rPr>
              <a:t>Organic</a:t>
            </a:r>
            <a:r>
              <a:rPr lang="it-IT" sz="2800" b="1" dirty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it-IT" sz="2800" b="1" dirty="0" err="1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rPr>
              <a:t>Compounds</a:t>
            </a:r>
            <a:endParaRPr lang="it-IT" sz="2800" b="1" dirty="0">
              <a:solidFill>
                <a:srgbClr val="002E5D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79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7267" y="611201"/>
            <a:ext cx="5653698" cy="694416"/>
          </a:xfrm>
        </p:spPr>
        <p:txBody>
          <a:bodyPr/>
          <a:lstStyle/>
          <a:p>
            <a:r>
              <a:rPr lang="it-IT" b="1" dirty="0" err="1"/>
              <a:t>mVOCs</a:t>
            </a:r>
            <a:r>
              <a:rPr lang="it-IT" b="1" dirty="0"/>
              <a:t>: </a:t>
            </a: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err="1" smtClean="0"/>
              <a:t>microbial</a:t>
            </a:r>
            <a:r>
              <a:rPr lang="it-IT" b="1" dirty="0" smtClean="0"/>
              <a:t> </a:t>
            </a:r>
            <a:r>
              <a:rPr lang="it-IT" b="1" dirty="0"/>
              <a:t>Volatile </a:t>
            </a: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err="1" smtClean="0"/>
              <a:t>Organic</a:t>
            </a:r>
            <a:r>
              <a:rPr lang="it-IT" b="1" dirty="0" smtClean="0"/>
              <a:t> </a:t>
            </a:r>
            <a:r>
              <a:rPr lang="it-IT" b="1" dirty="0" err="1"/>
              <a:t>Compounds</a:t>
            </a:r>
            <a:r>
              <a:rPr lang="it-IT" b="1" dirty="0"/>
              <a:t/>
            </a:r>
            <a:br>
              <a:rPr lang="it-IT" b="1" dirty="0"/>
            </a:br>
            <a:endParaRPr lang="it-IT" b="1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r="51422"/>
          <a:stretch/>
        </p:blipFill>
        <p:spPr>
          <a:xfrm>
            <a:off x="387267" y="2201673"/>
            <a:ext cx="3079377" cy="302888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34701" t="16858" r="35837" b="10693"/>
          <a:stretch/>
        </p:blipFill>
        <p:spPr>
          <a:xfrm>
            <a:off x="7877175" y="434771"/>
            <a:ext cx="3944928" cy="545666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/>
          <a:srcRect l="34570" t="13545" r="34946" b="13241"/>
          <a:stretch/>
        </p:blipFill>
        <p:spPr>
          <a:xfrm>
            <a:off x="3760355" y="349719"/>
            <a:ext cx="4116820" cy="5561701"/>
          </a:xfrm>
          <a:prstGeom prst="rect">
            <a:avLst/>
          </a:prstGeom>
        </p:spPr>
      </p:pic>
      <p:sp>
        <p:nvSpPr>
          <p:cNvPr id="11" name="Segnaposto tes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Composti Organici Volatili e loro utilizzo per l’identificazione microbica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2134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Composti Organici Volatili e loro utilizzo per l’identificazione microbica </a:t>
            </a:r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25485" t="25938" r="40698" b="22177"/>
          <a:stretch/>
        </p:blipFill>
        <p:spPr>
          <a:xfrm>
            <a:off x="2611766" y="171064"/>
            <a:ext cx="7126408" cy="615028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49123" y="2472080"/>
            <a:ext cx="1822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err="1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rPr>
              <a:t>mVOCs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9207268" y="5799736"/>
            <a:ext cx="2818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smtClean="0"/>
              <a:t>Da Anna-Sara </a:t>
            </a:r>
            <a:r>
              <a:rPr lang="it-IT" i="1" dirty="0" err="1"/>
              <a:t>Claeson</a:t>
            </a:r>
            <a:r>
              <a:rPr lang="it-IT" i="1" dirty="0"/>
              <a:t>, 2006</a:t>
            </a:r>
          </a:p>
        </p:txBody>
      </p:sp>
    </p:spTree>
    <p:extLst>
      <p:ext uri="{BB962C8B-B14F-4D97-AF65-F5344CB8AC3E}">
        <p14:creationId xmlns:p14="http://schemas.microsoft.com/office/powerpoint/2010/main" val="373878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091083" y="6415293"/>
            <a:ext cx="6364288" cy="231775"/>
          </a:xfrm>
        </p:spPr>
        <p:txBody>
          <a:bodyPr/>
          <a:lstStyle/>
          <a:p>
            <a:r>
              <a:rPr lang="it-IT" b="1" dirty="0"/>
              <a:t>Composti Organici Volatili e loro utilizzo per l’identificazione microbica </a:t>
            </a:r>
          </a:p>
          <a:p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17056" t="3337" r="17453" b="15235"/>
          <a:stretch/>
        </p:blipFill>
        <p:spPr>
          <a:xfrm>
            <a:off x="51927" y="133350"/>
            <a:ext cx="7109658" cy="5657850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7099051" y="0"/>
            <a:ext cx="4691264" cy="6326885"/>
            <a:chOff x="7099051" y="0"/>
            <a:chExt cx="4691264" cy="6326885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4"/>
            <a:srcRect l="26236" t="12697" r="39839" b="5966"/>
            <a:stretch/>
          </p:blipFill>
          <p:spPr>
            <a:xfrm>
              <a:off x="7099051" y="0"/>
              <a:ext cx="4691264" cy="6326885"/>
            </a:xfrm>
            <a:prstGeom prst="rect">
              <a:avLst/>
            </a:prstGeom>
          </p:spPr>
        </p:pic>
        <p:sp>
          <p:nvSpPr>
            <p:cNvPr id="8" name="Rettangolo arrotondato 7"/>
            <p:cNvSpPr/>
            <p:nvPr/>
          </p:nvSpPr>
          <p:spPr>
            <a:xfrm>
              <a:off x="7272546" y="4521891"/>
              <a:ext cx="1666875" cy="171450"/>
            </a:xfrm>
            <a:prstGeom prst="round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331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Composti Organici Volatili e loro utilizzo per l’identificazione microbica </a:t>
            </a:r>
          </a:p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31333" t="9019" r="31183" b="24457"/>
          <a:stretch/>
        </p:blipFill>
        <p:spPr>
          <a:xfrm>
            <a:off x="32569" y="0"/>
            <a:ext cx="6399255" cy="59817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l="30860" t="29319" r="30108" b="32951"/>
          <a:stretch/>
        </p:blipFill>
        <p:spPr>
          <a:xfrm>
            <a:off x="6010275" y="1590367"/>
            <a:ext cx="6146698" cy="334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6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9002" y="243447"/>
            <a:ext cx="1796073" cy="694416"/>
          </a:xfrm>
        </p:spPr>
        <p:txBody>
          <a:bodyPr/>
          <a:lstStyle/>
          <a:p>
            <a:r>
              <a:rPr lang="it-IT" sz="2800" b="1" dirty="0" err="1" smtClean="0"/>
              <a:t>mVOCs</a:t>
            </a:r>
            <a:endParaRPr lang="it-IT" sz="2800" b="1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25/10/2019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Composti Organici Volatili e loro utilizzo per l’identificazione microbica </a:t>
            </a:r>
          </a:p>
          <a:p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5" y="1100410"/>
            <a:ext cx="5428968" cy="836159"/>
          </a:xfrm>
        </p:spPr>
        <p:txBody>
          <a:bodyPr/>
          <a:lstStyle/>
          <a:p>
            <a:r>
              <a:rPr lang="it-IT" sz="1800" dirty="0" smtClean="0">
                <a:solidFill>
                  <a:schemeClr val="accent1">
                    <a:lumMod val="50000"/>
                  </a:schemeClr>
                </a:solidFill>
              </a:rPr>
              <a:t>Indicatori precoci di contaminazione microbica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122" y="191880"/>
            <a:ext cx="6304767" cy="357332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7240" t="17966" r="20774" b="13328"/>
          <a:stretch/>
        </p:blipFill>
        <p:spPr>
          <a:xfrm>
            <a:off x="0" y="2617376"/>
            <a:ext cx="6621963" cy="3555166"/>
          </a:xfrm>
          <a:prstGeom prst="rect">
            <a:avLst/>
          </a:prstGeom>
        </p:spPr>
      </p:pic>
      <p:sp>
        <p:nvSpPr>
          <p:cNvPr id="10" name="Freccia a sinistra 9"/>
          <p:cNvSpPr/>
          <p:nvPr/>
        </p:nvSpPr>
        <p:spPr>
          <a:xfrm rot="10800000">
            <a:off x="6375747" y="5580959"/>
            <a:ext cx="651354" cy="2129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7142437" y="4998088"/>
            <a:ext cx="1965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Sesquiterpeni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: indicatori </a:t>
            </a:r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precoci di 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crescita </a:t>
            </a:r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fungina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2" name="Freccia in giù 11"/>
          <p:cNvSpPr/>
          <p:nvPr/>
        </p:nvSpPr>
        <p:spPr>
          <a:xfrm>
            <a:off x="10082373" y="4052169"/>
            <a:ext cx="237994" cy="3427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9800859" y="4505646"/>
            <a:ext cx="2553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chemeClr val="accent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Anisolo</a:t>
            </a:r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(</a:t>
            </a:r>
            <a:r>
              <a:rPr lang="it-IT" sz="1600" dirty="0" err="1" smtClean="0">
                <a:solidFill>
                  <a:schemeClr val="accent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methoxybenzene</a:t>
            </a:r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): indicatore della presenza di </a:t>
            </a:r>
            <a:r>
              <a:rPr lang="it-IT" sz="1600" i="1" dirty="0" err="1" smtClean="0">
                <a:solidFill>
                  <a:schemeClr val="accent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Stachybotrys</a:t>
            </a:r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it-IT" sz="1600" dirty="0" err="1" smtClean="0">
                <a:solidFill>
                  <a:schemeClr val="accent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chartarum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31632" y="2131427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Indicatori specie-specifici</a:t>
            </a:r>
          </a:p>
        </p:txBody>
      </p:sp>
    </p:spTree>
    <p:extLst>
      <p:ext uri="{BB962C8B-B14F-4D97-AF65-F5344CB8AC3E}">
        <p14:creationId xmlns:p14="http://schemas.microsoft.com/office/powerpoint/2010/main" val="206238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Tema di Office">
  <a:themeElements>
    <a:clrScheme name="INAI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419FA0100E36D4D906EDEC5D55162E9" ma:contentTypeVersion="8" ma:contentTypeDescription="Creare un nuovo documento." ma:contentTypeScope="" ma:versionID="fad2da5ae3c4841c9da1b283638e7b34">
  <xsd:schema xmlns:xsd="http://www.w3.org/2001/XMLSchema" xmlns:xs="http://www.w3.org/2001/XMLSchema" xmlns:p="http://schemas.microsoft.com/office/2006/metadata/properties" xmlns:ns3="af762feb-2118-4029-a7e0-237917f89237" targetNamespace="http://schemas.microsoft.com/office/2006/metadata/properties" ma:root="true" ma:fieldsID="461e496af77401e15d743b954c1a5d46" ns3:_="">
    <xsd:import namespace="af762feb-2118-4029-a7e0-237917f892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762feb-2118-4029-a7e0-237917f892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E5AF88-D05B-4E41-8261-25FBA60CDA87}">
  <ds:schemaRefs>
    <ds:schemaRef ds:uri="http://schemas.microsoft.com/office/infopath/2007/PartnerControls"/>
    <ds:schemaRef ds:uri="af762feb-2118-4029-a7e0-237917f89237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011008C-0FD2-4C88-82AB-C5480B06CA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762feb-2118-4029-a7e0-237917f892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76BDBB-DAD7-4BC3-9AF4-5231374BC1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4327</TotalTime>
  <Words>547</Words>
  <Application>Microsoft Office PowerPoint</Application>
  <PresentationFormat>Widescreen</PresentationFormat>
  <Paragraphs>104</Paragraphs>
  <Slides>16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mVOCs:  microbial Volatile  Organic Compounds </vt:lpstr>
      <vt:lpstr>Presentazione standard di PowerPoint</vt:lpstr>
      <vt:lpstr>Presentazione standard di PowerPoint</vt:lpstr>
      <vt:lpstr>Presentazione standard di PowerPoint</vt:lpstr>
      <vt:lpstr>mVOCs</vt:lpstr>
      <vt:lpstr>Fattori che influiscono sull’emissione di MVOCs</vt:lpstr>
      <vt:lpstr>Presentazione standard di PowerPoint</vt:lpstr>
      <vt:lpstr>Presentazione standard di PowerPoint</vt:lpstr>
      <vt:lpstr>Presentazione standard di PowerPoint</vt:lpstr>
      <vt:lpstr>Conclusioni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Andrea Magnini</dc:creator>
  <cp:lastModifiedBy>Paba Emilia</cp:lastModifiedBy>
  <cp:revision>225</cp:revision>
  <cp:lastPrinted>2019-10-23T10:36:00Z</cp:lastPrinted>
  <dcterms:created xsi:type="dcterms:W3CDTF">2016-05-11T09:51:32Z</dcterms:created>
  <dcterms:modified xsi:type="dcterms:W3CDTF">2019-10-25T05:28:24Z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1d00a4f8-59dc-4afe-b362-b0cb502cf952</vt:lpwstr>
  </property>
  <property fmtid="{D5CDD505-2E9C-101B-9397-08002B2CF9AE}" pid="3" name="ContentTypeId">
    <vt:lpwstr>0x010100A419FA0100E36D4D906EDEC5D55162E9</vt:lpwstr>
  </property>
</Properties>
</file>